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379" r:id="rId2"/>
    <p:sldId id="257" r:id="rId3"/>
    <p:sldId id="305" r:id="rId4"/>
    <p:sldId id="306" r:id="rId5"/>
    <p:sldId id="307" r:id="rId6"/>
    <p:sldId id="300" r:id="rId7"/>
    <p:sldId id="309" r:id="rId8"/>
    <p:sldId id="311" r:id="rId9"/>
    <p:sldId id="380" r:id="rId10"/>
    <p:sldId id="312" r:id="rId11"/>
    <p:sldId id="317" r:id="rId12"/>
    <p:sldId id="313" r:id="rId13"/>
    <p:sldId id="301" r:id="rId14"/>
    <p:sldId id="295" r:id="rId15"/>
    <p:sldId id="274" r:id="rId16"/>
    <p:sldId id="297" r:id="rId17"/>
    <p:sldId id="296" r:id="rId18"/>
    <p:sldId id="299" r:id="rId19"/>
    <p:sldId id="318" r:id="rId20"/>
    <p:sldId id="319" r:id="rId21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E3E2A5-314E-4FF3-96E4-8B481BD03B3D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3393623-1231-4E9A-99BF-AB6347C6A3B2}">
      <dgm:prSet phldrT="[Text]" custT="1"/>
      <dgm:spPr/>
      <dgm:t>
        <a:bodyPr/>
        <a:lstStyle/>
        <a:p>
          <a:r>
            <a:rPr lang="ne-NP" sz="2000" dirty="0">
              <a:cs typeface="Kalimati" panose="00000400000000000000" pitchFamily="2"/>
            </a:rPr>
            <a:t>१. अन्तर्वार्ताकर्ता</a:t>
          </a:r>
        </a:p>
        <a:p>
          <a:r>
            <a:rPr lang="ne-NP" sz="2000" dirty="0">
              <a:solidFill>
                <a:srgbClr val="FFC000"/>
              </a:solidFill>
              <a:cs typeface="Kalimati" panose="00000400000000000000" pitchFamily="2"/>
            </a:rPr>
            <a:t>५. उत्तरदाता</a:t>
          </a:r>
          <a:endParaRPr lang="en-US" sz="2000" dirty="0">
            <a:solidFill>
              <a:srgbClr val="FFC000"/>
            </a:solidFill>
            <a:cs typeface="Kalimati" panose="00000400000000000000" pitchFamily="2"/>
          </a:endParaRPr>
        </a:p>
      </dgm:t>
    </dgm:pt>
    <dgm:pt modelId="{DD6B5146-D4B3-4E67-8B64-4FC17D963B47}" type="parTrans" cxnId="{C4564510-E408-4D3B-B657-27E78B4CF197}">
      <dgm:prSet/>
      <dgm:spPr/>
      <dgm:t>
        <a:bodyPr/>
        <a:lstStyle/>
        <a:p>
          <a:endParaRPr lang="en-US"/>
        </a:p>
      </dgm:t>
    </dgm:pt>
    <dgm:pt modelId="{55002615-E1B4-4E56-827A-27DA72576EFA}" type="sibTrans" cxnId="{C4564510-E408-4D3B-B657-27E78B4CF197}">
      <dgm:prSet/>
      <dgm:spPr/>
      <dgm:t>
        <a:bodyPr/>
        <a:lstStyle/>
        <a:p>
          <a:endParaRPr lang="en-US"/>
        </a:p>
      </dgm:t>
    </dgm:pt>
    <dgm:pt modelId="{324B28ED-36B3-4C79-AFA1-1A5A2E0FD7D2}">
      <dgm:prSet phldrT="[Text]" custT="1"/>
      <dgm:spPr/>
      <dgm:t>
        <a:bodyPr/>
        <a:lstStyle/>
        <a:p>
          <a:r>
            <a:rPr lang="ne-NP" sz="2000" dirty="0">
              <a:cs typeface="Kalimati" panose="00000400000000000000" pitchFamily="2"/>
            </a:rPr>
            <a:t>१. उत्तरदाता</a:t>
          </a:r>
        </a:p>
        <a:p>
          <a:r>
            <a:rPr lang="ne-NP" sz="2000" dirty="0">
              <a:solidFill>
                <a:srgbClr val="FFFF00"/>
              </a:solidFill>
              <a:cs typeface="Kalimati" panose="00000400000000000000" pitchFamily="2"/>
            </a:rPr>
            <a:t>२. अन्तर्वार्ताकर्ता</a:t>
          </a:r>
          <a:endParaRPr lang="en-US" sz="2000" dirty="0">
            <a:solidFill>
              <a:srgbClr val="FFFF00"/>
            </a:solidFill>
          </a:endParaRPr>
        </a:p>
      </dgm:t>
    </dgm:pt>
    <dgm:pt modelId="{A77F6EBC-0431-449D-9189-5A173A0F3DC9}" type="parTrans" cxnId="{5D6F4D01-A623-4BFE-9256-A99C589B4CAC}">
      <dgm:prSet/>
      <dgm:spPr/>
      <dgm:t>
        <a:bodyPr/>
        <a:lstStyle/>
        <a:p>
          <a:endParaRPr lang="en-US"/>
        </a:p>
      </dgm:t>
    </dgm:pt>
    <dgm:pt modelId="{937F1CB5-B878-4546-A77C-2360EE7CC8B2}" type="sibTrans" cxnId="{5D6F4D01-A623-4BFE-9256-A99C589B4CAC}">
      <dgm:prSet/>
      <dgm:spPr/>
      <dgm:t>
        <a:bodyPr/>
        <a:lstStyle/>
        <a:p>
          <a:endParaRPr lang="en-US"/>
        </a:p>
      </dgm:t>
    </dgm:pt>
    <dgm:pt modelId="{1A7ED8FE-0F39-4DF0-A0D0-48DCD59F25B1}">
      <dgm:prSet phldrT="[Text]" custT="1"/>
      <dgm:spPr/>
      <dgm:t>
        <a:bodyPr/>
        <a:lstStyle/>
        <a:p>
          <a:r>
            <a:rPr lang="ne-NP" sz="2000" dirty="0">
              <a:solidFill>
                <a:srgbClr val="FFFF00"/>
              </a:solidFill>
              <a:cs typeface="Kalimati" panose="00000400000000000000" pitchFamily="2"/>
            </a:rPr>
            <a:t>२. उत्तरदाता</a:t>
          </a:r>
        </a:p>
        <a:p>
          <a:r>
            <a:rPr lang="ne-NP" sz="2000" dirty="0">
              <a:solidFill>
                <a:srgbClr val="C00000"/>
              </a:solidFill>
              <a:cs typeface="Kalimati" panose="00000400000000000000" pitchFamily="2"/>
            </a:rPr>
            <a:t>३. अन्तर्वार्ताकर्ता</a:t>
          </a:r>
          <a:endParaRPr lang="en-US" sz="2000" dirty="0">
            <a:solidFill>
              <a:srgbClr val="C00000"/>
            </a:solidFill>
          </a:endParaRPr>
        </a:p>
      </dgm:t>
    </dgm:pt>
    <dgm:pt modelId="{98D61061-F9F9-4630-A412-027BA99349B9}" type="parTrans" cxnId="{7B6E3410-10F4-42F7-8061-B2C054685B2A}">
      <dgm:prSet/>
      <dgm:spPr/>
      <dgm:t>
        <a:bodyPr/>
        <a:lstStyle/>
        <a:p>
          <a:endParaRPr lang="en-US"/>
        </a:p>
      </dgm:t>
    </dgm:pt>
    <dgm:pt modelId="{E4DA27DC-D720-4C1C-9D34-AE02BD3AF0DD}" type="sibTrans" cxnId="{7B6E3410-10F4-42F7-8061-B2C054685B2A}">
      <dgm:prSet/>
      <dgm:spPr/>
      <dgm:t>
        <a:bodyPr/>
        <a:lstStyle/>
        <a:p>
          <a:endParaRPr lang="en-US"/>
        </a:p>
      </dgm:t>
    </dgm:pt>
    <dgm:pt modelId="{14E62A21-4EB6-4D28-9A40-1022C79E789F}">
      <dgm:prSet phldrT="[Text]" custT="1"/>
      <dgm:spPr/>
      <dgm:t>
        <a:bodyPr/>
        <a:lstStyle/>
        <a:p>
          <a:r>
            <a:rPr lang="ne-NP" sz="2000" dirty="0">
              <a:solidFill>
                <a:srgbClr val="C00000"/>
              </a:solidFill>
              <a:cs typeface="Kalimati" panose="00000400000000000000" pitchFamily="2"/>
            </a:rPr>
            <a:t>३. उत्तरदाता</a:t>
          </a:r>
        </a:p>
        <a:p>
          <a:r>
            <a:rPr lang="ne-NP" sz="2000" dirty="0">
              <a:solidFill>
                <a:srgbClr val="7030A0"/>
              </a:solidFill>
              <a:cs typeface="Kalimati" panose="00000400000000000000" pitchFamily="2"/>
            </a:rPr>
            <a:t>४. अन्तर्वार्ताकर्ता</a:t>
          </a:r>
          <a:endParaRPr lang="en-US" sz="2000" dirty="0">
            <a:solidFill>
              <a:srgbClr val="7030A0"/>
            </a:solidFill>
          </a:endParaRPr>
        </a:p>
      </dgm:t>
    </dgm:pt>
    <dgm:pt modelId="{421B97A9-8BFD-480C-8140-C913D1134AFA}" type="parTrans" cxnId="{DE108498-750C-450C-B28E-F2087CD4D820}">
      <dgm:prSet/>
      <dgm:spPr/>
      <dgm:t>
        <a:bodyPr/>
        <a:lstStyle/>
        <a:p>
          <a:endParaRPr lang="en-US"/>
        </a:p>
      </dgm:t>
    </dgm:pt>
    <dgm:pt modelId="{26B15D26-61D6-4057-8B39-E8AC1EC4A628}" type="sibTrans" cxnId="{DE108498-750C-450C-B28E-F2087CD4D820}">
      <dgm:prSet/>
      <dgm:spPr/>
      <dgm:t>
        <a:bodyPr/>
        <a:lstStyle/>
        <a:p>
          <a:endParaRPr lang="en-US"/>
        </a:p>
      </dgm:t>
    </dgm:pt>
    <dgm:pt modelId="{EA2101F4-1916-4F1A-8096-F8AD516D0387}">
      <dgm:prSet phldrT="[Text]" custT="1"/>
      <dgm:spPr/>
      <dgm:t>
        <a:bodyPr/>
        <a:lstStyle/>
        <a:p>
          <a:r>
            <a:rPr lang="ne-NP" sz="2000" dirty="0">
              <a:solidFill>
                <a:srgbClr val="7030A0"/>
              </a:solidFill>
              <a:cs typeface="Kalimati" panose="00000400000000000000" pitchFamily="2"/>
            </a:rPr>
            <a:t>४. उत्तरदाता</a:t>
          </a:r>
        </a:p>
        <a:p>
          <a:r>
            <a:rPr lang="ne-NP" sz="2000" dirty="0">
              <a:solidFill>
                <a:srgbClr val="FFC000"/>
              </a:solidFill>
              <a:cs typeface="Kalimati" panose="00000400000000000000" pitchFamily="2"/>
            </a:rPr>
            <a:t>५. अन्तर्वार्ताकर्ता</a:t>
          </a:r>
          <a:endParaRPr lang="en-US" sz="2000" dirty="0">
            <a:solidFill>
              <a:srgbClr val="FFC000"/>
            </a:solidFill>
          </a:endParaRPr>
        </a:p>
      </dgm:t>
    </dgm:pt>
    <dgm:pt modelId="{11497C05-0C79-400D-9655-6FB696CFAC4C}" type="parTrans" cxnId="{A6BEB764-3157-44DA-A367-FC3A53EE96E0}">
      <dgm:prSet/>
      <dgm:spPr/>
      <dgm:t>
        <a:bodyPr/>
        <a:lstStyle/>
        <a:p>
          <a:endParaRPr lang="en-US"/>
        </a:p>
      </dgm:t>
    </dgm:pt>
    <dgm:pt modelId="{3BB58798-FAB6-49C4-BF65-21BC9A85FAB3}" type="sibTrans" cxnId="{A6BEB764-3157-44DA-A367-FC3A53EE96E0}">
      <dgm:prSet/>
      <dgm:spPr/>
      <dgm:t>
        <a:bodyPr/>
        <a:lstStyle/>
        <a:p>
          <a:endParaRPr lang="en-US"/>
        </a:p>
      </dgm:t>
    </dgm:pt>
    <dgm:pt modelId="{32F33C2B-4EAB-4F37-8CCE-7EDCBC592DE1}" type="pres">
      <dgm:prSet presAssocID="{93E3E2A5-314E-4FF3-96E4-8B481BD03B3D}" presName="Name0" presStyleCnt="0">
        <dgm:presLayoutVars>
          <dgm:dir/>
          <dgm:resizeHandles val="exact"/>
        </dgm:presLayoutVars>
      </dgm:prSet>
      <dgm:spPr/>
    </dgm:pt>
    <dgm:pt modelId="{8085EF59-E4BE-4D70-A9A3-B903891DD7C6}" type="pres">
      <dgm:prSet presAssocID="{93E3E2A5-314E-4FF3-96E4-8B481BD03B3D}" presName="cycle" presStyleCnt="0"/>
      <dgm:spPr/>
    </dgm:pt>
    <dgm:pt modelId="{E996C26B-6122-417F-940F-1D4E544230B9}" type="pres">
      <dgm:prSet presAssocID="{63393623-1231-4E9A-99BF-AB6347C6A3B2}" presName="nodeFirstNode" presStyleLbl="node1" presStyleIdx="0" presStyleCnt="5" custRadScaleRad="106718" custRadScaleInc="25351">
        <dgm:presLayoutVars>
          <dgm:bulletEnabled val="1"/>
        </dgm:presLayoutVars>
      </dgm:prSet>
      <dgm:spPr/>
    </dgm:pt>
    <dgm:pt modelId="{2F981619-949A-49BA-87E2-0773C3110C20}" type="pres">
      <dgm:prSet presAssocID="{55002615-E1B4-4E56-827A-27DA72576EFA}" presName="sibTransFirstNode" presStyleLbl="bgShp" presStyleIdx="0" presStyleCnt="1"/>
      <dgm:spPr/>
    </dgm:pt>
    <dgm:pt modelId="{1DF306B0-F240-436E-9B9C-A633850F266C}" type="pres">
      <dgm:prSet presAssocID="{324B28ED-36B3-4C79-AFA1-1A5A2E0FD7D2}" presName="nodeFollowingNodes" presStyleLbl="node1" presStyleIdx="1" presStyleCnt="5" custRadScaleRad="126540" custRadScaleInc="9472">
        <dgm:presLayoutVars>
          <dgm:bulletEnabled val="1"/>
        </dgm:presLayoutVars>
      </dgm:prSet>
      <dgm:spPr/>
    </dgm:pt>
    <dgm:pt modelId="{D105BB59-BF96-4F2C-879B-ECB48064B6D4}" type="pres">
      <dgm:prSet presAssocID="{1A7ED8FE-0F39-4DF0-A0D0-48DCD59F25B1}" presName="nodeFollowingNodes" presStyleLbl="node1" presStyleIdx="2" presStyleCnt="5" custRadScaleRad="130220" custRadScaleInc="-45739">
        <dgm:presLayoutVars>
          <dgm:bulletEnabled val="1"/>
        </dgm:presLayoutVars>
      </dgm:prSet>
      <dgm:spPr/>
    </dgm:pt>
    <dgm:pt modelId="{65735E19-B0D2-4708-A267-C5897F8EEDFC}" type="pres">
      <dgm:prSet presAssocID="{14E62A21-4EB6-4D28-9A40-1022C79E789F}" presName="nodeFollowingNodes" presStyleLbl="node1" presStyleIdx="3" presStyleCnt="5" custRadScaleRad="89094" custRadScaleInc="9676">
        <dgm:presLayoutVars>
          <dgm:bulletEnabled val="1"/>
        </dgm:presLayoutVars>
      </dgm:prSet>
      <dgm:spPr/>
    </dgm:pt>
    <dgm:pt modelId="{BA76DE2C-F12D-4E39-B033-38A1F7B1733F}" type="pres">
      <dgm:prSet presAssocID="{EA2101F4-1916-4F1A-8096-F8AD516D0387}" presName="nodeFollowingNodes" presStyleLbl="node1" presStyleIdx="4" presStyleCnt="5" custRadScaleRad="74243" custRadScaleInc="5534">
        <dgm:presLayoutVars>
          <dgm:bulletEnabled val="1"/>
        </dgm:presLayoutVars>
      </dgm:prSet>
      <dgm:spPr/>
    </dgm:pt>
  </dgm:ptLst>
  <dgm:cxnLst>
    <dgm:cxn modelId="{5D6F4D01-A623-4BFE-9256-A99C589B4CAC}" srcId="{93E3E2A5-314E-4FF3-96E4-8B481BD03B3D}" destId="{324B28ED-36B3-4C79-AFA1-1A5A2E0FD7D2}" srcOrd="1" destOrd="0" parTransId="{A77F6EBC-0431-449D-9189-5A173A0F3DC9}" sibTransId="{937F1CB5-B878-4546-A77C-2360EE7CC8B2}"/>
    <dgm:cxn modelId="{7B6E3410-10F4-42F7-8061-B2C054685B2A}" srcId="{93E3E2A5-314E-4FF3-96E4-8B481BD03B3D}" destId="{1A7ED8FE-0F39-4DF0-A0D0-48DCD59F25B1}" srcOrd="2" destOrd="0" parTransId="{98D61061-F9F9-4630-A412-027BA99349B9}" sibTransId="{E4DA27DC-D720-4C1C-9D34-AE02BD3AF0DD}"/>
    <dgm:cxn modelId="{C4564510-E408-4D3B-B657-27E78B4CF197}" srcId="{93E3E2A5-314E-4FF3-96E4-8B481BD03B3D}" destId="{63393623-1231-4E9A-99BF-AB6347C6A3B2}" srcOrd="0" destOrd="0" parTransId="{DD6B5146-D4B3-4E67-8B64-4FC17D963B47}" sibTransId="{55002615-E1B4-4E56-827A-27DA72576EFA}"/>
    <dgm:cxn modelId="{6253AE11-97B3-4C56-9E35-22471BE87173}" type="presOf" srcId="{93E3E2A5-314E-4FF3-96E4-8B481BD03B3D}" destId="{32F33C2B-4EAB-4F37-8CCE-7EDCBC592DE1}" srcOrd="0" destOrd="0" presId="urn:microsoft.com/office/officeart/2005/8/layout/cycle3"/>
    <dgm:cxn modelId="{D281BF2D-0E7C-4FDD-B46F-5E342E930FF7}" type="presOf" srcId="{63393623-1231-4E9A-99BF-AB6347C6A3B2}" destId="{E996C26B-6122-417F-940F-1D4E544230B9}" srcOrd="0" destOrd="0" presId="urn:microsoft.com/office/officeart/2005/8/layout/cycle3"/>
    <dgm:cxn modelId="{A6BEB764-3157-44DA-A367-FC3A53EE96E0}" srcId="{93E3E2A5-314E-4FF3-96E4-8B481BD03B3D}" destId="{EA2101F4-1916-4F1A-8096-F8AD516D0387}" srcOrd="4" destOrd="0" parTransId="{11497C05-0C79-400D-9655-6FB696CFAC4C}" sibTransId="{3BB58798-FAB6-49C4-BF65-21BC9A85FAB3}"/>
    <dgm:cxn modelId="{77688C77-5860-42A4-87B9-A9E30F17758F}" type="presOf" srcId="{55002615-E1B4-4E56-827A-27DA72576EFA}" destId="{2F981619-949A-49BA-87E2-0773C3110C20}" srcOrd="0" destOrd="0" presId="urn:microsoft.com/office/officeart/2005/8/layout/cycle3"/>
    <dgm:cxn modelId="{18CBE491-3007-446F-B718-402A7303312C}" type="presOf" srcId="{EA2101F4-1916-4F1A-8096-F8AD516D0387}" destId="{BA76DE2C-F12D-4E39-B033-38A1F7B1733F}" srcOrd="0" destOrd="0" presId="urn:microsoft.com/office/officeart/2005/8/layout/cycle3"/>
    <dgm:cxn modelId="{3F088C95-0EDE-431D-9FF7-B9B8B16D507D}" type="presOf" srcId="{1A7ED8FE-0F39-4DF0-A0D0-48DCD59F25B1}" destId="{D105BB59-BF96-4F2C-879B-ECB48064B6D4}" srcOrd="0" destOrd="0" presId="urn:microsoft.com/office/officeart/2005/8/layout/cycle3"/>
    <dgm:cxn modelId="{DE108498-750C-450C-B28E-F2087CD4D820}" srcId="{93E3E2A5-314E-4FF3-96E4-8B481BD03B3D}" destId="{14E62A21-4EB6-4D28-9A40-1022C79E789F}" srcOrd="3" destOrd="0" parTransId="{421B97A9-8BFD-480C-8140-C913D1134AFA}" sibTransId="{26B15D26-61D6-4057-8B39-E8AC1EC4A628}"/>
    <dgm:cxn modelId="{980CAE9C-DF84-473E-A1B0-CEF3E56FBB35}" type="presOf" srcId="{14E62A21-4EB6-4D28-9A40-1022C79E789F}" destId="{65735E19-B0D2-4708-A267-C5897F8EEDFC}" srcOrd="0" destOrd="0" presId="urn:microsoft.com/office/officeart/2005/8/layout/cycle3"/>
    <dgm:cxn modelId="{2CAA37FA-F025-4BE4-A548-B638BF077C9A}" type="presOf" srcId="{324B28ED-36B3-4C79-AFA1-1A5A2E0FD7D2}" destId="{1DF306B0-F240-436E-9B9C-A633850F266C}" srcOrd="0" destOrd="0" presId="urn:microsoft.com/office/officeart/2005/8/layout/cycle3"/>
    <dgm:cxn modelId="{29BC1378-8A04-4EF1-A46A-D682E74A2F80}" type="presParOf" srcId="{32F33C2B-4EAB-4F37-8CCE-7EDCBC592DE1}" destId="{8085EF59-E4BE-4D70-A9A3-B903891DD7C6}" srcOrd="0" destOrd="0" presId="urn:microsoft.com/office/officeart/2005/8/layout/cycle3"/>
    <dgm:cxn modelId="{BE91ACCF-688A-408A-B1DD-4DDECBD66E01}" type="presParOf" srcId="{8085EF59-E4BE-4D70-A9A3-B903891DD7C6}" destId="{E996C26B-6122-417F-940F-1D4E544230B9}" srcOrd="0" destOrd="0" presId="urn:microsoft.com/office/officeart/2005/8/layout/cycle3"/>
    <dgm:cxn modelId="{97466028-4CC6-40CB-ABDC-B4CB93D3AA3D}" type="presParOf" srcId="{8085EF59-E4BE-4D70-A9A3-B903891DD7C6}" destId="{2F981619-949A-49BA-87E2-0773C3110C20}" srcOrd="1" destOrd="0" presId="urn:microsoft.com/office/officeart/2005/8/layout/cycle3"/>
    <dgm:cxn modelId="{BBDF2A50-5697-4EE2-856A-4E9C8BB73506}" type="presParOf" srcId="{8085EF59-E4BE-4D70-A9A3-B903891DD7C6}" destId="{1DF306B0-F240-436E-9B9C-A633850F266C}" srcOrd="2" destOrd="0" presId="urn:microsoft.com/office/officeart/2005/8/layout/cycle3"/>
    <dgm:cxn modelId="{B0F99A1C-4D04-4453-AD1A-D5F50D149408}" type="presParOf" srcId="{8085EF59-E4BE-4D70-A9A3-B903891DD7C6}" destId="{D105BB59-BF96-4F2C-879B-ECB48064B6D4}" srcOrd="3" destOrd="0" presId="urn:microsoft.com/office/officeart/2005/8/layout/cycle3"/>
    <dgm:cxn modelId="{AEA6031A-6840-45F6-B5CB-29F15605351D}" type="presParOf" srcId="{8085EF59-E4BE-4D70-A9A3-B903891DD7C6}" destId="{65735E19-B0D2-4708-A267-C5897F8EEDFC}" srcOrd="4" destOrd="0" presId="urn:microsoft.com/office/officeart/2005/8/layout/cycle3"/>
    <dgm:cxn modelId="{DDFFC44A-8A11-41F6-9A25-262DF0E1E970}" type="presParOf" srcId="{8085EF59-E4BE-4D70-A9A3-B903891DD7C6}" destId="{BA76DE2C-F12D-4E39-B033-38A1F7B1733F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981619-949A-49BA-87E2-0773C3110C20}">
      <dsp:nvSpPr>
        <dsp:cNvPr id="0" name=""/>
        <dsp:cNvSpPr/>
      </dsp:nvSpPr>
      <dsp:spPr>
        <a:xfrm>
          <a:off x="2119838" y="-26600"/>
          <a:ext cx="4296625" cy="4296625"/>
        </a:xfrm>
        <a:prstGeom prst="circularArrow">
          <a:avLst>
            <a:gd name="adj1" fmla="val 5544"/>
            <a:gd name="adj2" fmla="val 330680"/>
            <a:gd name="adj3" fmla="val 13782877"/>
            <a:gd name="adj4" fmla="val 17381735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96C26B-6122-417F-940F-1D4E544230B9}">
      <dsp:nvSpPr>
        <dsp:cNvPr id="0" name=""/>
        <dsp:cNvSpPr/>
      </dsp:nvSpPr>
      <dsp:spPr>
        <a:xfrm>
          <a:off x="3265193" y="0"/>
          <a:ext cx="2005915" cy="10029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e-NP" sz="2000" kern="1200" dirty="0">
              <a:cs typeface="Kalimati" panose="00000400000000000000" pitchFamily="2"/>
            </a:rPr>
            <a:t>१. अन्तर्वार्ताकर्ता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e-NP" sz="2000" kern="1200" dirty="0">
              <a:solidFill>
                <a:srgbClr val="FFC000"/>
              </a:solidFill>
              <a:cs typeface="Kalimati" panose="00000400000000000000" pitchFamily="2"/>
            </a:rPr>
            <a:t>५. उत्तरदाता</a:t>
          </a:r>
          <a:endParaRPr lang="en-US" sz="2000" kern="1200" dirty="0">
            <a:solidFill>
              <a:srgbClr val="FFC000"/>
            </a:solidFill>
            <a:cs typeface="Kalimati" panose="00000400000000000000" pitchFamily="2"/>
          </a:endParaRPr>
        </a:p>
      </dsp:txBody>
      <dsp:txXfrm>
        <a:off x="3314153" y="48960"/>
        <a:ext cx="1907995" cy="905037"/>
      </dsp:txXfrm>
    </dsp:sp>
    <dsp:sp modelId="{1DF306B0-F240-436E-9B9C-A633850F266C}">
      <dsp:nvSpPr>
        <dsp:cNvPr id="0" name=""/>
        <dsp:cNvSpPr/>
      </dsp:nvSpPr>
      <dsp:spPr>
        <a:xfrm>
          <a:off x="5017338" y="1338644"/>
          <a:ext cx="2005915" cy="10029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e-NP" sz="2000" kern="1200" dirty="0">
              <a:cs typeface="Kalimati" panose="00000400000000000000" pitchFamily="2"/>
            </a:rPr>
            <a:t>१. उत्तरदाता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e-NP" sz="2000" kern="1200" dirty="0">
              <a:solidFill>
                <a:srgbClr val="FFFF00"/>
              </a:solidFill>
              <a:cs typeface="Kalimati" panose="00000400000000000000" pitchFamily="2"/>
            </a:rPr>
            <a:t>२. अन्तर्वार्ताकर्ता</a:t>
          </a:r>
          <a:endParaRPr lang="en-US" sz="2000" kern="1200" dirty="0">
            <a:solidFill>
              <a:srgbClr val="FFFF00"/>
            </a:solidFill>
          </a:endParaRPr>
        </a:p>
      </dsp:txBody>
      <dsp:txXfrm>
        <a:off x="5066298" y="1387604"/>
        <a:ext cx="1907995" cy="905037"/>
      </dsp:txXfrm>
    </dsp:sp>
    <dsp:sp modelId="{D105BB59-BF96-4F2C-879B-ECB48064B6D4}">
      <dsp:nvSpPr>
        <dsp:cNvPr id="0" name=""/>
        <dsp:cNvSpPr/>
      </dsp:nvSpPr>
      <dsp:spPr>
        <a:xfrm>
          <a:off x="4886395" y="2899942"/>
          <a:ext cx="2005915" cy="10029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e-NP" sz="2000" kern="1200" dirty="0">
              <a:solidFill>
                <a:srgbClr val="FFFF00"/>
              </a:solidFill>
              <a:cs typeface="Kalimati" panose="00000400000000000000" pitchFamily="2"/>
            </a:rPr>
            <a:t>२. उत्तरदाता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e-NP" sz="2000" kern="1200" dirty="0">
              <a:solidFill>
                <a:srgbClr val="C00000"/>
              </a:solidFill>
              <a:cs typeface="Kalimati" panose="00000400000000000000" pitchFamily="2"/>
            </a:rPr>
            <a:t>३. अन्तर्वार्ताकर्ता</a:t>
          </a:r>
          <a:endParaRPr lang="en-US" sz="2000" kern="1200" dirty="0">
            <a:solidFill>
              <a:srgbClr val="C00000"/>
            </a:solidFill>
          </a:endParaRPr>
        </a:p>
      </dsp:txBody>
      <dsp:txXfrm>
        <a:off x="4935355" y="2948902"/>
        <a:ext cx="1907995" cy="905037"/>
      </dsp:txXfrm>
    </dsp:sp>
    <dsp:sp modelId="{65735E19-B0D2-4708-A267-C5897F8EEDFC}">
      <dsp:nvSpPr>
        <dsp:cNvPr id="0" name=""/>
        <dsp:cNvSpPr/>
      </dsp:nvSpPr>
      <dsp:spPr>
        <a:xfrm>
          <a:off x="1663992" y="3050052"/>
          <a:ext cx="2005915" cy="10029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e-NP" sz="2000" kern="1200" dirty="0">
              <a:solidFill>
                <a:srgbClr val="C00000"/>
              </a:solidFill>
              <a:cs typeface="Kalimati" panose="00000400000000000000" pitchFamily="2"/>
            </a:rPr>
            <a:t>३. उत्तरदाता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e-NP" sz="2000" kern="1200" dirty="0">
              <a:solidFill>
                <a:srgbClr val="7030A0"/>
              </a:solidFill>
              <a:cs typeface="Kalimati" panose="00000400000000000000" pitchFamily="2"/>
            </a:rPr>
            <a:t>४. अन्तर्वार्ताकर्ता</a:t>
          </a:r>
          <a:endParaRPr lang="en-US" sz="2000" kern="1200" dirty="0">
            <a:solidFill>
              <a:srgbClr val="7030A0"/>
            </a:solidFill>
          </a:endParaRPr>
        </a:p>
      </dsp:txBody>
      <dsp:txXfrm>
        <a:off x="1712952" y="3099012"/>
        <a:ext cx="1907995" cy="905037"/>
      </dsp:txXfrm>
    </dsp:sp>
    <dsp:sp modelId="{BA76DE2C-F12D-4E39-B033-38A1F7B1733F}">
      <dsp:nvSpPr>
        <dsp:cNvPr id="0" name=""/>
        <dsp:cNvSpPr/>
      </dsp:nvSpPr>
      <dsp:spPr>
        <a:xfrm>
          <a:off x="1484955" y="1338637"/>
          <a:ext cx="2005915" cy="10029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e-NP" sz="2000" kern="1200" dirty="0">
              <a:solidFill>
                <a:srgbClr val="7030A0"/>
              </a:solidFill>
              <a:cs typeface="Kalimati" panose="00000400000000000000" pitchFamily="2"/>
            </a:rPr>
            <a:t>४. उत्तरदाता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e-NP" sz="2000" kern="1200" dirty="0">
              <a:solidFill>
                <a:srgbClr val="FFC000"/>
              </a:solidFill>
              <a:cs typeface="Kalimati" panose="00000400000000000000" pitchFamily="2"/>
            </a:rPr>
            <a:t>५. अन्तर्वार्ताकर्ता</a:t>
          </a:r>
          <a:endParaRPr lang="en-US" sz="2000" kern="1200" dirty="0">
            <a:solidFill>
              <a:srgbClr val="FFC000"/>
            </a:solidFill>
          </a:endParaRPr>
        </a:p>
      </dsp:txBody>
      <dsp:txXfrm>
        <a:off x="1533915" y="1387597"/>
        <a:ext cx="1907995" cy="9050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309423A2-582F-4D36-9529-531F24B7A8DD}" type="datetimeFigureOut">
              <a:rPr lang="en-US" smtClean="0"/>
              <a:t>4/10/2021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5C0C036C-F7AF-41A9-8F7F-4ED97ECBAE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473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615811" y="2533504"/>
            <a:ext cx="4872038" cy="309721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  <a:lvl2pPr>
              <a:defRPr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9"/>
          </p:nvPr>
        </p:nvSpPr>
        <p:spPr>
          <a:xfrm>
            <a:off x="7042150" y="2347913"/>
            <a:ext cx="3289300" cy="27701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77051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840B2E4-A264-431E-ABDE-38E3BCDA587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07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 userDrawn="1"/>
        </p:nvSpPr>
        <p:spPr>
          <a:xfrm>
            <a:off x="1426321" y="48478"/>
            <a:ext cx="9564914" cy="1020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627224" y="-8479"/>
            <a:ext cx="564776" cy="638222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0" y="26718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e-NP" sz="1400" b="0" dirty="0">
                <a:solidFill>
                  <a:srgbClr val="FF0000"/>
                </a:solidFill>
                <a:cs typeface="Kalimati" panose="00000400000000000000" pitchFamily="2"/>
              </a:rPr>
              <a:t>केन्द्रीय तथ्याङ्क विभाग</a:t>
            </a:r>
          </a:p>
          <a:p>
            <a:pPr algn="ctr"/>
            <a:r>
              <a:rPr lang="ne-NP" sz="1800" b="0" dirty="0">
                <a:solidFill>
                  <a:srgbClr val="FF0000"/>
                </a:solidFill>
                <a:cs typeface="Kalimati" panose="00000400000000000000" pitchFamily="2"/>
              </a:rPr>
              <a:t>राष्ट्रिय जनगणना २०७८</a:t>
            </a:r>
          </a:p>
        </p:txBody>
      </p:sp>
      <p:sp>
        <p:nvSpPr>
          <p:cNvPr id="15" name="Footer Placeholder 12"/>
          <p:cNvSpPr txBox="1">
            <a:spLocks/>
          </p:cNvSpPr>
          <p:nvPr userDrawn="1"/>
        </p:nvSpPr>
        <p:spPr>
          <a:xfrm>
            <a:off x="6504043" y="6481297"/>
            <a:ext cx="5496537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002060"/>
                </a:solidFill>
                <a:latin typeface="+mn-lt"/>
                <a:ea typeface="+mn-ea"/>
                <a:cs typeface="Kalimati" panose="00000400000000000000" pitchFamily="2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kern="1200" baseline="0" dirty="0">
                <a:solidFill>
                  <a:srgbClr val="FFC000"/>
                </a:solidFill>
                <a:latin typeface="+mn-lt"/>
                <a:ea typeface="+mn-ea"/>
                <a:cs typeface="Kalimati" panose="00000400000000000000" pitchFamily="2"/>
              </a:rPr>
              <a:t>Page 1/….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10367158" y="6388925"/>
            <a:ext cx="1824842" cy="4574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C3901DA-35AC-4A80-8E3B-9E403CC62363}"/>
              </a:ext>
            </a:extLst>
          </p:cNvPr>
          <p:cNvCxnSpPr/>
          <p:nvPr userDrawn="1"/>
        </p:nvCxnSpPr>
        <p:spPr>
          <a:xfrm>
            <a:off x="0" y="629743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Image result for logo of nepal government">
            <a:extLst>
              <a:ext uri="{FF2B5EF4-FFF2-40B4-BE49-F238E27FC236}">
                <a16:creationId xmlns:a16="http://schemas.microsoft.com/office/drawing/2014/main" id="{4BF3C297-642D-4134-82DF-1D665AA1DDF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165"/>
            <a:ext cx="692131" cy="584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3200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-21714" y="4307573"/>
            <a:ext cx="7416427" cy="1139071"/>
          </a:xfrm>
          <a:prstGeom prst="rect">
            <a:avLst/>
          </a:prstGeom>
        </p:spPr>
        <p:txBody>
          <a:bodyPr/>
          <a:lstStyle/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ne-NP" b="1">
                <a:solidFill>
                  <a:srgbClr val="002060"/>
                </a:solidFill>
                <a:latin typeface="Ganesh" pitchFamily="2" charset="0"/>
                <a:ea typeface="Calibri"/>
                <a:cs typeface="Kalimati" panose="00000400000000000000" pitchFamily="2"/>
              </a:rPr>
              <a:t>घर तथा घरपरिवार सूचीकरण फारामको</a:t>
            </a:r>
          </a:p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ne-NP" b="1">
                <a:solidFill>
                  <a:srgbClr val="002060"/>
                </a:solidFill>
                <a:latin typeface="Ganesh" pitchFamily="2" charset="0"/>
                <a:ea typeface="Calibri"/>
                <a:cs typeface="Kalimati" panose="00000400000000000000" pitchFamily="2"/>
              </a:rPr>
              <a:t>मोक </a:t>
            </a:r>
            <a:r>
              <a:rPr lang="ne-NP" b="1" dirty="0">
                <a:solidFill>
                  <a:srgbClr val="002060"/>
                </a:solidFill>
                <a:latin typeface="Ganesh" pitchFamily="2" charset="0"/>
                <a:ea typeface="Calibri"/>
                <a:cs typeface="Kalimati" panose="00000400000000000000" pitchFamily="2"/>
              </a:rPr>
              <a:t>अन्तर्वार्ता </a:t>
            </a:r>
            <a:r>
              <a:rPr lang="ne-NP" b="1">
                <a:solidFill>
                  <a:srgbClr val="002060"/>
                </a:solidFill>
                <a:latin typeface="Ganesh" pitchFamily="2" charset="0"/>
                <a:ea typeface="Calibri"/>
                <a:cs typeface="Kalimati" panose="00000400000000000000" pitchFamily="2"/>
              </a:rPr>
              <a:t>तथा छलफल</a:t>
            </a:r>
            <a:endParaRPr lang="ne-NP" b="1" dirty="0">
              <a:solidFill>
                <a:srgbClr val="002060"/>
              </a:solidFill>
              <a:latin typeface="Ganesh" pitchFamily="2" charset="0"/>
              <a:ea typeface="Calibri"/>
              <a:cs typeface="Kalimati" panose="00000400000000000000" pitchFamily="2"/>
            </a:endParaRPr>
          </a:p>
        </p:txBody>
      </p:sp>
      <p:sp>
        <p:nvSpPr>
          <p:cNvPr id="7" name="Slide Number Placeholder 19"/>
          <p:cNvSpPr txBox="1">
            <a:spLocks/>
          </p:cNvSpPr>
          <p:nvPr/>
        </p:nvSpPr>
        <p:spPr>
          <a:xfrm>
            <a:off x="11826240" y="6471920"/>
            <a:ext cx="340360" cy="3860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2840B2E4-A264-431E-ABDE-38E3BCDA5876}" type="slidenum">
              <a:rPr lang="en-US" smtClean="0">
                <a:latin typeface="Fontasy Himali" panose="04020500000000000000" pitchFamily="82" charset="0"/>
              </a:rPr>
              <a:pPr algn="ctr"/>
              <a:t>1</a:t>
            </a:fld>
            <a:endParaRPr lang="en-US" dirty="0">
              <a:latin typeface="Fontasy Himali" panose="04020500000000000000" pitchFamily="82" charset="0"/>
            </a:endParaRPr>
          </a:p>
        </p:txBody>
      </p:sp>
      <p:pic>
        <p:nvPicPr>
          <p:cNvPr id="9" name="Picture 2" descr="Hr interview sketch employee screening talking Vector Image">
            <a:extLst>
              <a:ext uri="{FF2B5EF4-FFF2-40B4-BE49-F238E27FC236}">
                <a16:creationId xmlns:a16="http://schemas.microsoft.com/office/drawing/2014/main" id="{13888ADB-72CD-4890-8D5A-5F905E1F3C9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2" t="16718" r="4235" b="29652"/>
          <a:stretch/>
        </p:blipFill>
        <p:spPr bwMode="auto">
          <a:xfrm>
            <a:off x="6629372" y="3110948"/>
            <a:ext cx="5455284" cy="2474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D75449BE-F418-4BC8-AF34-326E8CDF0B5D}"/>
              </a:ext>
            </a:extLst>
          </p:cNvPr>
          <p:cNvSpPr txBox="1">
            <a:spLocks/>
          </p:cNvSpPr>
          <p:nvPr/>
        </p:nvSpPr>
        <p:spPr>
          <a:xfrm>
            <a:off x="0" y="843309"/>
            <a:ext cx="12192000" cy="1963686"/>
          </a:xfrm>
          <a:prstGeom prst="rect">
            <a:avLst/>
          </a:prstGeom>
        </p:spPr>
        <p:txBody>
          <a:bodyPr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  <a:spcBef>
                <a:spcPts val="0"/>
              </a:spcBef>
            </a:pPr>
            <a:r>
              <a:rPr lang="ne-NP" sz="2800" b="1" dirty="0">
                <a:solidFill>
                  <a:srgbClr val="142DAC"/>
                </a:solidFill>
                <a:latin typeface="Calibri" panose="020F0502020204030204" pitchFamily="34" charset="0"/>
                <a:ea typeface="Calibri" panose="020F0502020204030204" pitchFamily="34" charset="0"/>
                <a:cs typeface="Kalimati" panose="00000400000000000000" pitchFamily="2"/>
              </a:rPr>
              <a:t>राष्ट्रिय जनगणना २०७८ </a:t>
            </a:r>
            <a:endParaRPr lang="en-US" sz="2800" b="1" dirty="0">
              <a:solidFill>
                <a:srgbClr val="142DAC"/>
              </a:solidFill>
              <a:latin typeface="Calibri" panose="020F0502020204030204" pitchFamily="34" charset="0"/>
              <a:ea typeface="Calibri" panose="020F0502020204030204" pitchFamily="34" charset="0"/>
              <a:cs typeface="Kalimati" panose="00000400000000000000" pitchFamily="2"/>
            </a:endParaRP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ne-NP" sz="2800" b="1" dirty="0">
                <a:solidFill>
                  <a:srgbClr val="142DAC"/>
                </a:solidFill>
                <a:latin typeface="Calibri" panose="020F0502020204030204" pitchFamily="34" charset="0"/>
                <a:cs typeface="Kalimati" panose="00000400000000000000" pitchFamily="2"/>
              </a:rPr>
              <a:t>सुपरिवेक्षक </a:t>
            </a:r>
            <a:r>
              <a:rPr lang="hi-IN" sz="2800" b="1" dirty="0">
                <a:solidFill>
                  <a:srgbClr val="142DAC"/>
                </a:solidFill>
                <a:latin typeface="Calibri" panose="020F0502020204030204" pitchFamily="34" charset="0"/>
                <a:cs typeface="Kalimati" panose="00000400000000000000" pitchFamily="2"/>
              </a:rPr>
              <a:t>तालिम </a:t>
            </a:r>
            <a:endParaRPr lang="en-US" sz="2800" b="1" dirty="0">
              <a:solidFill>
                <a:srgbClr val="142DAC"/>
              </a:solidFill>
              <a:latin typeface="Calibri" panose="020F0502020204030204" pitchFamily="34" charset="0"/>
              <a:cs typeface="Kalimati" panose="00000400000000000000" pitchFamily="2"/>
            </a:endParaRP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ne-NP" sz="2400" b="1" dirty="0">
                <a:solidFill>
                  <a:srgbClr val="142DAC"/>
                </a:solidFill>
                <a:latin typeface="Calibri" panose="020F0502020204030204" pitchFamily="34" charset="0"/>
                <a:ea typeface="Calibri" panose="020F0502020204030204" pitchFamily="34" charset="0"/>
                <a:cs typeface="Kalimati" panose="00000400000000000000" pitchFamily="2"/>
              </a:rPr>
              <a:t>मितिः २०७८ वैशाख १८</a:t>
            </a:r>
            <a:endParaRPr lang="ne-NP" sz="24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Kalimati" panose="00000400000000000000" pitchFamily="2"/>
            </a:endParaRPr>
          </a:p>
          <a:p>
            <a:pPr algn="ctr">
              <a:lnSpc>
                <a:spcPct val="115000"/>
              </a:lnSpc>
              <a:spcBef>
                <a:spcPts val="0"/>
              </a:spcBef>
            </a:pPr>
            <a:endParaRPr lang="en-US" sz="3200" dirty="0">
              <a:solidFill>
                <a:srgbClr val="142DAC"/>
              </a:solidFill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1745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"/>
          <p:cNvSpPr txBox="1">
            <a:spLocks/>
          </p:cNvSpPr>
          <p:nvPr/>
        </p:nvSpPr>
        <p:spPr>
          <a:xfrm>
            <a:off x="0" y="972993"/>
            <a:ext cx="12192000" cy="57606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ne-NP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घर तथा घरपरिवार सूचीकरण </a:t>
            </a:r>
            <a:r>
              <a:rPr lang="ne-NP" sz="2800" b="1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फाराम </a:t>
            </a:r>
            <a:r>
              <a:rPr lang="hi-IN" sz="2800" b="1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मोक </a:t>
            </a:r>
            <a:r>
              <a:rPr lang="hi-IN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अन्तर्वार्ता सञ्चालन</a:t>
            </a:r>
            <a:r>
              <a:rPr lang="ne-NP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 गर्नका लागि मार्गनिर्देशन</a:t>
            </a:r>
            <a:endParaRPr lang="en-US" sz="2800" b="1" dirty="0">
              <a:solidFill>
                <a:srgbClr val="002060"/>
              </a:solidFill>
              <a:latin typeface="Ganesh" pitchFamily="2" charset="0"/>
              <a:cs typeface="Kalimati" panose="00000400000000000000" pitchFamily="2"/>
            </a:endParaRPr>
          </a:p>
          <a:p>
            <a:pPr marL="0" indent="0" algn="ctr">
              <a:buNone/>
            </a:pPr>
            <a:endParaRPr lang="ne-NP" sz="2800" b="1" dirty="0">
              <a:solidFill>
                <a:srgbClr val="002060"/>
              </a:solidFill>
              <a:latin typeface="Ganesh" pitchFamily="2" charset="0"/>
              <a:cs typeface="Kalimati" panose="00000400000000000000" pitchFamily="2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11608904" y="6390861"/>
            <a:ext cx="557696" cy="452535"/>
          </a:xfrm>
        </p:spPr>
        <p:txBody>
          <a:bodyPr/>
          <a:lstStyle/>
          <a:p>
            <a:pPr algn="ctr"/>
            <a:fld id="{2840B2E4-A264-431E-ABDE-38E3BCDA5876}" type="slidenum">
              <a:rPr lang="en-US">
                <a:latin typeface="Fontasy Himali" panose="04020500000000000000" pitchFamily="82" charset="0"/>
              </a:rPr>
              <a:pPr algn="ctr"/>
              <a:t>10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7584" y="2777222"/>
            <a:ext cx="1123121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e-NP" sz="2400" dirty="0">
                <a:latin typeface="Preeti"/>
                <a:cs typeface="Kalimati" panose="00000400000000000000" pitchFamily="2"/>
              </a:rPr>
              <a:t>सबै </a:t>
            </a:r>
            <a:r>
              <a:rPr lang="hi-IN" sz="2400" dirty="0">
                <a:latin typeface="Preeti"/>
                <a:cs typeface="Kalimati" panose="00000400000000000000" pitchFamily="2"/>
              </a:rPr>
              <a:t>सहभागीहरु</a:t>
            </a:r>
            <a:r>
              <a:rPr lang="ne-NP" sz="2400" dirty="0">
                <a:latin typeface="Preeti"/>
                <a:cs typeface="Kalimati" panose="00000400000000000000" pitchFamily="2"/>
              </a:rPr>
              <a:t> ३ वटा</a:t>
            </a:r>
            <a:r>
              <a:rPr lang="hi-IN" sz="2400" dirty="0">
                <a:latin typeface="Preeti"/>
                <a:cs typeface="Kalimati" panose="00000400000000000000" pitchFamily="2"/>
              </a:rPr>
              <a:t> </a:t>
            </a:r>
            <a:r>
              <a:rPr lang="ne-NP" sz="2400" dirty="0">
                <a:latin typeface="Preeti"/>
                <a:cs typeface="Kalimati" panose="00000400000000000000" pitchFamily="2"/>
              </a:rPr>
              <a:t>समुहमा बाँडिनुहोस्।</a:t>
            </a:r>
            <a:endParaRPr lang="en-US" sz="2400" dirty="0">
              <a:latin typeface="Preeti"/>
              <a:cs typeface="Kalimati" panose="00000400000000000000" pitchFamily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i-IN" sz="2400" dirty="0">
              <a:latin typeface="Preeti"/>
              <a:cs typeface="Kalimati" panose="00000400000000000000" pitchFamily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e-NP" sz="2400">
                <a:latin typeface="Preeti"/>
                <a:cs typeface="Kalimati" panose="00000400000000000000" pitchFamily="2"/>
              </a:rPr>
              <a:t>प्रत्येक समूहमा </a:t>
            </a:r>
            <a:r>
              <a:rPr lang="hi-IN" sz="2400">
                <a:latin typeface="Preeti"/>
                <a:cs typeface="Kalimati" panose="00000400000000000000" pitchFamily="2"/>
              </a:rPr>
              <a:t>महिला </a:t>
            </a:r>
            <a:r>
              <a:rPr lang="ne-NP" sz="2400">
                <a:latin typeface="Preeti"/>
                <a:cs typeface="Kalimati" panose="00000400000000000000" pitchFamily="2"/>
              </a:rPr>
              <a:t>पनि </a:t>
            </a:r>
            <a:r>
              <a:rPr lang="ne-NP" sz="2400" dirty="0">
                <a:latin typeface="Preeti"/>
                <a:cs typeface="Kalimati" panose="00000400000000000000" pitchFamily="2"/>
              </a:rPr>
              <a:t>संलग्न</a:t>
            </a:r>
            <a:r>
              <a:rPr lang="hi-IN" sz="2400" dirty="0">
                <a:latin typeface="Preeti"/>
                <a:cs typeface="Kalimati" panose="00000400000000000000" pitchFamily="2"/>
              </a:rPr>
              <a:t> हुने गरी </a:t>
            </a:r>
            <a:r>
              <a:rPr lang="ne-NP" sz="2400" dirty="0">
                <a:latin typeface="Preeti"/>
                <a:cs typeface="Kalimati" panose="00000400000000000000" pitchFamily="2"/>
              </a:rPr>
              <a:t>समुह बनाउनुहोस् ।</a:t>
            </a:r>
            <a:endParaRPr lang="en-US" sz="2400" dirty="0">
              <a:latin typeface="Preeti"/>
              <a:cs typeface="Kalimati" panose="00000400000000000000" pitchFamily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i-IN" sz="2400" dirty="0">
              <a:latin typeface="Preeti"/>
              <a:cs typeface="Kalimati" panose="00000400000000000000" pitchFamily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i-IN" sz="2400" dirty="0">
                <a:latin typeface="Preeti"/>
                <a:cs typeface="Kalimati" panose="00000400000000000000" pitchFamily="2"/>
              </a:rPr>
              <a:t>निलो डटपेन र </a:t>
            </a:r>
            <a:r>
              <a:rPr lang="ne-NP" sz="2400" dirty="0">
                <a:latin typeface="Preeti"/>
                <a:cs typeface="Kalimati" panose="00000400000000000000" pitchFamily="2"/>
              </a:rPr>
              <a:t>घर तथा </a:t>
            </a:r>
            <a:r>
              <a:rPr lang="ne-NP" sz="2400">
                <a:latin typeface="Preeti"/>
                <a:cs typeface="Kalimati" panose="00000400000000000000" pitchFamily="2"/>
              </a:rPr>
              <a:t>घरपरिवार सूचीकरण </a:t>
            </a:r>
            <a:r>
              <a:rPr lang="ne-NP" sz="2400" dirty="0">
                <a:latin typeface="Preeti"/>
                <a:cs typeface="Kalimati" panose="00000400000000000000" pitchFamily="2"/>
              </a:rPr>
              <a:t>फारामको </a:t>
            </a:r>
            <a:r>
              <a:rPr lang="hi-IN" sz="2400" dirty="0">
                <a:latin typeface="Preeti"/>
                <a:cs typeface="Kalimati" panose="00000400000000000000" pitchFamily="2"/>
              </a:rPr>
              <a:t>नमूना प्रश्नावली लिनुहोस्</a:t>
            </a:r>
            <a:r>
              <a:rPr lang="ne-NP" sz="2400" dirty="0">
                <a:latin typeface="Preeti"/>
                <a:cs typeface="Kalimati" panose="00000400000000000000" pitchFamily="2"/>
              </a:rPr>
              <a:t> ।</a:t>
            </a:r>
            <a:endParaRPr lang="en-US" sz="2400" dirty="0">
              <a:latin typeface="Preeti"/>
              <a:cs typeface="Kalimati" panose="00000400000000000000" pitchFamily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i-IN" sz="2400" dirty="0">
              <a:latin typeface="Preeti"/>
              <a:cs typeface="Kalimati" panose="00000400000000000000" pitchFamily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e-NP" sz="2400">
                <a:latin typeface="Preeti"/>
                <a:cs typeface="Kalimati" panose="00000400000000000000" pitchFamily="2"/>
              </a:rPr>
              <a:t>तिनै समूहहरु सम्भव भएसम्म अलग अलग</a:t>
            </a:r>
            <a:r>
              <a:rPr lang="hi-IN" sz="2400">
                <a:latin typeface="Preeti"/>
                <a:cs typeface="Kalimati" panose="00000400000000000000" pitchFamily="2"/>
              </a:rPr>
              <a:t> </a:t>
            </a:r>
            <a:r>
              <a:rPr lang="hi-IN" sz="2400" dirty="0">
                <a:latin typeface="Preeti"/>
                <a:cs typeface="Kalimati" panose="00000400000000000000" pitchFamily="2"/>
              </a:rPr>
              <a:t>स्थानमा </a:t>
            </a:r>
            <a:r>
              <a:rPr lang="hi-IN" sz="2400">
                <a:latin typeface="Preeti"/>
                <a:cs typeface="Kalimati" panose="00000400000000000000" pitchFamily="2"/>
              </a:rPr>
              <a:t>बस्नुहोस्</a:t>
            </a:r>
            <a:r>
              <a:rPr lang="ne-NP" sz="2400">
                <a:latin typeface="Preeti"/>
                <a:cs typeface="Kalimati" panose="00000400000000000000" pitchFamily="2"/>
              </a:rPr>
              <a:t> ।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e-NP" sz="2400">
              <a:latin typeface="Preeti"/>
              <a:cs typeface="Kalimati" panose="00000400000000000000" pitchFamily="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23094" y="6454684"/>
            <a:ext cx="1269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i-IN" b="1">
                <a:solidFill>
                  <a:srgbClr val="002060"/>
                </a:solidFill>
                <a:latin typeface="Arial" panose="020B0604020202020204" pitchFamily="34" charset="0"/>
                <a:cs typeface="Kalimati" panose="00000400000000000000" pitchFamily="2"/>
              </a:rPr>
              <a:t>(</a:t>
            </a:r>
            <a:r>
              <a:rPr lang="ne-NP" b="1">
                <a:solidFill>
                  <a:srgbClr val="002060"/>
                </a:solidFill>
                <a:latin typeface="Arial" panose="020B0604020202020204" pitchFamily="34" charset="0"/>
                <a:cs typeface="Kalimati" panose="00000400000000000000" pitchFamily="2"/>
              </a:rPr>
              <a:t>क्रमशः</a:t>
            </a:r>
            <a:r>
              <a:rPr lang="hi-IN" b="1">
                <a:solidFill>
                  <a:srgbClr val="002060"/>
                </a:solidFill>
                <a:latin typeface="Arial" panose="020B0604020202020204" pitchFamily="34" charset="0"/>
                <a:cs typeface="Kalimati" panose="00000400000000000000" pitchFamily="2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676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"/>
          <p:cNvSpPr txBox="1">
            <a:spLocks/>
          </p:cNvSpPr>
          <p:nvPr/>
        </p:nvSpPr>
        <p:spPr>
          <a:xfrm>
            <a:off x="0" y="735077"/>
            <a:ext cx="12192000" cy="57606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ne-NP" sz="24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घर तथा घरपरिवार सूचीकरण फाराम </a:t>
            </a:r>
            <a:r>
              <a:rPr lang="hi-IN" sz="24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मोक अन्तर्वार्ता सञ्चालन</a:t>
            </a:r>
            <a:r>
              <a:rPr lang="ne-NP" sz="24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 गर्नका </a:t>
            </a:r>
            <a:r>
              <a:rPr lang="ne-NP" sz="2400" b="1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लागि मार्गनिर्देशन</a:t>
            </a:r>
            <a:endParaRPr lang="ne-NP" sz="2400" b="1" dirty="0">
              <a:solidFill>
                <a:srgbClr val="002060"/>
              </a:solidFill>
              <a:latin typeface="Ganesh" pitchFamily="2" charset="0"/>
              <a:cs typeface="Kalimati" panose="00000400000000000000" pitchFamily="2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11608904" y="6390861"/>
            <a:ext cx="557696" cy="452535"/>
          </a:xfrm>
        </p:spPr>
        <p:txBody>
          <a:bodyPr/>
          <a:lstStyle/>
          <a:p>
            <a:pPr algn="ctr"/>
            <a:fld id="{2840B2E4-A264-431E-ABDE-38E3BCDA5876}" type="slidenum">
              <a:rPr lang="en-US">
                <a:latin typeface="Fontasy Himali" panose="04020500000000000000" pitchFamily="82" charset="0"/>
              </a:rPr>
              <a:pPr algn="ctr"/>
              <a:t>11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9182" y="1390446"/>
            <a:ext cx="5786651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ts val="3200"/>
              </a:lnSpc>
              <a:buFont typeface="Arial" panose="020B0604020202020204" pitchFamily="34" charset="0"/>
              <a:buChar char="•"/>
            </a:pPr>
            <a:r>
              <a:rPr lang="ne-NP" sz="2400">
                <a:latin typeface="Preeti"/>
                <a:cs typeface="Kalimati" panose="00000400000000000000" pitchFamily="2"/>
              </a:rPr>
              <a:t>सर्वप्रथम समूहको</a:t>
            </a:r>
            <a:r>
              <a:rPr lang="hi-IN" sz="2400">
                <a:latin typeface="Preeti"/>
                <a:cs typeface="Kalimati" panose="00000400000000000000" pitchFamily="2"/>
              </a:rPr>
              <a:t> एक जना अन्तर्वार्ताकर्ता र एक जना उत्तरदाता बन्नुहोस्</a:t>
            </a:r>
            <a:r>
              <a:rPr lang="ne-NP" sz="2400">
                <a:latin typeface="Preeti"/>
                <a:cs typeface="Kalimati" panose="00000400000000000000" pitchFamily="2"/>
              </a:rPr>
              <a:t> ।</a:t>
            </a:r>
          </a:p>
          <a:p>
            <a:pPr marL="342900" indent="-342900" algn="just">
              <a:lnSpc>
                <a:spcPts val="3200"/>
              </a:lnSpc>
              <a:buFont typeface="Arial" panose="020B0604020202020204" pitchFamily="34" charset="0"/>
              <a:buChar char="•"/>
            </a:pPr>
            <a:r>
              <a:rPr lang="ne-NP" sz="2400">
                <a:latin typeface="Preeti"/>
                <a:cs typeface="Kalimati" panose="00000400000000000000" pitchFamily="2"/>
              </a:rPr>
              <a:t>उत्तरदाताले दिएका विवरण </a:t>
            </a:r>
            <a:r>
              <a:rPr lang="hi-IN" sz="2400">
                <a:latin typeface="Preeti"/>
                <a:cs typeface="Kalimati" panose="00000400000000000000" pitchFamily="2"/>
              </a:rPr>
              <a:t>अन्तर्वार्ताकर्ता </a:t>
            </a:r>
            <a:r>
              <a:rPr lang="ne-NP" sz="2400">
                <a:latin typeface="Preeti"/>
                <a:cs typeface="Kalimati" panose="00000400000000000000" pitchFamily="2"/>
              </a:rPr>
              <a:t>लगायत समूहका अन्य सबै सदस्यहरूले आ—आफ्नो फाराममा लेख्नुहोस् ।</a:t>
            </a:r>
          </a:p>
          <a:p>
            <a:pPr marL="342900" indent="-342900" algn="just">
              <a:lnSpc>
                <a:spcPts val="3200"/>
              </a:lnSpc>
              <a:buFont typeface="Arial" panose="020B0604020202020204" pitchFamily="34" charset="0"/>
              <a:buChar char="•"/>
            </a:pPr>
            <a:r>
              <a:rPr lang="ne-NP" sz="2400">
                <a:latin typeface="Preeti"/>
                <a:cs typeface="Kalimati" panose="00000400000000000000" pitchFamily="2"/>
              </a:rPr>
              <a:t>पहिलो व्यक्तिको अन्तर्वार्ता सकिएपछि उत्तरदाता बन्नेले अर्को व्यक्तिको अन्तर्वार्ता शुरू गर्नुहोस् ।</a:t>
            </a:r>
            <a:endParaRPr lang="hi-IN" sz="2400">
              <a:latin typeface="Preeti"/>
              <a:cs typeface="Kalimati" panose="00000400000000000000" pitchFamily="2"/>
            </a:endParaRPr>
          </a:p>
          <a:p>
            <a:pPr marL="342900" indent="-342900" algn="just">
              <a:lnSpc>
                <a:spcPts val="3200"/>
              </a:lnSpc>
              <a:buFont typeface="Arial" panose="020B0604020202020204" pitchFamily="34" charset="0"/>
              <a:buChar char="•"/>
            </a:pPr>
            <a:r>
              <a:rPr lang="ne-NP" sz="2400">
                <a:latin typeface="Preeti"/>
                <a:cs typeface="Kalimati" panose="00000400000000000000" pitchFamily="2"/>
              </a:rPr>
              <a:t>एवं रितले समूहका </a:t>
            </a:r>
            <a:r>
              <a:rPr lang="ne-NP" sz="2400" dirty="0">
                <a:latin typeface="Preeti"/>
                <a:cs typeface="Kalimati" panose="00000400000000000000" pitchFamily="2"/>
              </a:rPr>
              <a:t>सबै सदस्यले अन्तर्वार्ताकर्ता तथा उत्तरदाताको भूमिका क्रमैसँग सम्पन्न </a:t>
            </a:r>
            <a:r>
              <a:rPr lang="ne-NP" sz="2400">
                <a:latin typeface="Preeti"/>
                <a:cs typeface="Kalimati" panose="00000400000000000000" pitchFamily="2"/>
              </a:rPr>
              <a:t>गर्नुहोस् ।</a:t>
            </a:r>
          </a:p>
          <a:p>
            <a:pPr marL="342900" indent="-342900" algn="just">
              <a:lnSpc>
                <a:spcPts val="3200"/>
              </a:lnSpc>
              <a:buFont typeface="Arial" panose="020B0604020202020204" pitchFamily="34" charset="0"/>
              <a:buChar char="•"/>
            </a:pPr>
            <a:r>
              <a:rPr lang="ne-NP" sz="2400">
                <a:latin typeface="Preeti"/>
                <a:cs typeface="Kalimati" panose="00000400000000000000" pitchFamily="2"/>
              </a:rPr>
              <a:t>यसरी हरेक सहभागीको </a:t>
            </a:r>
            <a:r>
              <a:rPr lang="ne-NP" sz="2400" dirty="0">
                <a:latin typeface="Preeti"/>
                <a:cs typeface="Kalimati" panose="00000400000000000000" pitchFamily="2"/>
              </a:rPr>
              <a:t>समूहका सदस्यहरूको सूचीकरण </a:t>
            </a:r>
            <a:r>
              <a:rPr lang="ne-NP" sz="2400">
                <a:latin typeface="Preeti"/>
                <a:cs typeface="Kalimati" panose="00000400000000000000" pitchFamily="2"/>
              </a:rPr>
              <a:t>तयार हुन्छ।</a:t>
            </a:r>
            <a:endParaRPr lang="ne-NP" sz="2400" dirty="0">
              <a:latin typeface="Preeti"/>
              <a:cs typeface="Kalimati" panose="00000400000000000000" pitchFamily="2"/>
            </a:endParaRP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18B7A831-564A-4242-A622-EB0707EBC04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98373534"/>
              </p:ext>
            </p:extLst>
          </p:nvPr>
        </p:nvGraphicFramePr>
        <p:xfrm>
          <a:off x="4585649" y="1549057"/>
          <a:ext cx="7510266" cy="4319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023094" y="6454684"/>
            <a:ext cx="1269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i-IN" b="1">
                <a:solidFill>
                  <a:srgbClr val="002060"/>
                </a:solidFill>
                <a:latin typeface="Arial" panose="020B0604020202020204" pitchFamily="34" charset="0"/>
                <a:cs typeface="Kalimati" panose="00000400000000000000" pitchFamily="2"/>
              </a:rPr>
              <a:t>(</a:t>
            </a:r>
            <a:r>
              <a:rPr lang="ne-NP" b="1">
                <a:solidFill>
                  <a:srgbClr val="002060"/>
                </a:solidFill>
                <a:latin typeface="Arial" panose="020B0604020202020204" pitchFamily="34" charset="0"/>
                <a:cs typeface="Kalimati" panose="00000400000000000000" pitchFamily="2"/>
              </a:rPr>
              <a:t>क्रमशः</a:t>
            </a:r>
            <a:r>
              <a:rPr lang="hi-IN" b="1">
                <a:solidFill>
                  <a:srgbClr val="002060"/>
                </a:solidFill>
                <a:latin typeface="Arial" panose="020B0604020202020204" pitchFamily="34" charset="0"/>
                <a:cs typeface="Kalimati" panose="00000400000000000000" pitchFamily="2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2875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11579087" y="6430617"/>
            <a:ext cx="540026" cy="400188"/>
          </a:xfrm>
        </p:spPr>
        <p:txBody>
          <a:bodyPr/>
          <a:lstStyle/>
          <a:p>
            <a:pPr algn="ctr"/>
            <a:fld id="{2840B2E4-A264-431E-ABDE-38E3BCDA5876}" type="slidenum">
              <a:rPr lang="en-US">
                <a:latin typeface="Fontasy Himali" panose="04020500000000000000" pitchFamily="82" charset="0"/>
              </a:rPr>
              <a:pPr algn="ctr"/>
              <a:t>12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1462" y="2123311"/>
            <a:ext cx="1176765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i-IN" sz="2400" dirty="0">
                <a:latin typeface="Preeti"/>
                <a:cs typeface="Kalimati" panose="00000400000000000000" pitchFamily="2"/>
              </a:rPr>
              <a:t>अन्त</a:t>
            </a:r>
            <a:r>
              <a:rPr lang="ne-NP" sz="2400" dirty="0">
                <a:latin typeface="Preeti"/>
                <a:cs typeface="Kalimati" panose="00000400000000000000" pitchFamily="2"/>
              </a:rPr>
              <a:t>र्</a:t>
            </a:r>
            <a:r>
              <a:rPr lang="hi-IN" sz="2400" dirty="0">
                <a:latin typeface="Preeti"/>
                <a:cs typeface="Kalimati" panose="00000400000000000000" pitchFamily="2"/>
              </a:rPr>
              <a:t>वार्ता स</a:t>
            </a:r>
            <a:r>
              <a:rPr lang="ne-NP" sz="2400" dirty="0">
                <a:latin typeface="Preeti"/>
                <a:cs typeface="Kalimati" panose="00000400000000000000" pitchFamily="2"/>
              </a:rPr>
              <a:t>ञ्</a:t>
            </a:r>
            <a:r>
              <a:rPr lang="hi-IN" sz="2400" dirty="0">
                <a:latin typeface="Preeti"/>
                <a:cs typeface="Kalimati" panose="00000400000000000000" pitchFamily="2"/>
              </a:rPr>
              <a:t>चालन गर्दा ध्यान दिनुपर्ने कुराहरुमा </a:t>
            </a:r>
            <a:r>
              <a:rPr lang="ne-NP" sz="2400" dirty="0">
                <a:latin typeface="Preeti"/>
                <a:cs typeface="Kalimati" panose="00000400000000000000" pitchFamily="2"/>
              </a:rPr>
              <a:t>ब</a:t>
            </a:r>
            <a:r>
              <a:rPr lang="hi-IN" sz="2400" dirty="0">
                <a:latin typeface="Preeti"/>
                <a:cs typeface="Kalimati" panose="00000400000000000000" pitchFamily="2"/>
              </a:rPr>
              <a:t>ताईए अनुसार अन्तर्वार्ता शुरु गर्नुहोस</a:t>
            </a:r>
            <a:r>
              <a:rPr lang="ne-NP" sz="2400" dirty="0">
                <a:latin typeface="Preeti"/>
                <a:cs typeface="Kalimati" panose="00000400000000000000" pitchFamily="2"/>
              </a:rPr>
              <a:t>् ।</a:t>
            </a:r>
            <a:endParaRPr lang="en-US" sz="2400" dirty="0">
              <a:latin typeface="Preeti"/>
              <a:cs typeface="Kalimati" panose="00000400000000000000" pitchFamily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i-IN" sz="2400" dirty="0">
              <a:latin typeface="Preeti"/>
              <a:cs typeface="Kalimati" panose="00000400000000000000" pitchFamily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i-IN" sz="2400" dirty="0">
                <a:latin typeface="Preeti"/>
                <a:cs typeface="Kalimati" panose="00000400000000000000" pitchFamily="2"/>
              </a:rPr>
              <a:t>अन्तर्वार्ता गर्दा देखिएका समस्याहरु कपिमा टिपोट ग</a:t>
            </a:r>
            <a:r>
              <a:rPr lang="ne-NP" sz="2400" dirty="0">
                <a:latin typeface="Preeti"/>
                <a:cs typeface="Kalimati" panose="00000400000000000000" pitchFamily="2"/>
              </a:rPr>
              <a:t>र्दै</a:t>
            </a:r>
            <a:r>
              <a:rPr lang="hi-IN" sz="2400" dirty="0">
                <a:latin typeface="Preeti"/>
                <a:cs typeface="Kalimati" panose="00000400000000000000" pitchFamily="2"/>
              </a:rPr>
              <a:t> जानुहोस्</a:t>
            </a:r>
            <a:r>
              <a:rPr lang="ne-NP" sz="2400" dirty="0">
                <a:latin typeface="Preeti"/>
                <a:cs typeface="Kalimati" panose="00000400000000000000" pitchFamily="2"/>
              </a:rPr>
              <a:t> ।</a:t>
            </a:r>
            <a:endParaRPr lang="en-US" sz="2400" dirty="0">
              <a:latin typeface="Preeti"/>
              <a:cs typeface="Kalimati" panose="00000400000000000000" pitchFamily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i-IN" sz="2400" dirty="0">
              <a:latin typeface="Preeti"/>
              <a:cs typeface="Kalimati" panose="00000400000000000000" pitchFamily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i-IN" sz="2400" dirty="0">
                <a:latin typeface="Preeti"/>
                <a:cs typeface="Kalimati" panose="00000400000000000000" pitchFamily="2"/>
              </a:rPr>
              <a:t>उत्तरदाताले उत्तर दि</a:t>
            </a:r>
            <a:r>
              <a:rPr lang="ne-NP" sz="2400" dirty="0">
                <a:latin typeface="Preeti"/>
                <a:cs typeface="Kalimati" panose="00000400000000000000" pitchFamily="2"/>
              </a:rPr>
              <a:t>ं</a:t>
            </a:r>
            <a:r>
              <a:rPr lang="hi-IN" sz="2400" dirty="0">
                <a:latin typeface="Preeti"/>
                <a:cs typeface="Kalimati" panose="00000400000000000000" pitchFamily="2"/>
              </a:rPr>
              <a:t>दा असजिलो भएको कुरा टिप्दै जानुहोस्</a:t>
            </a:r>
            <a:r>
              <a:rPr lang="ne-NP" sz="2400" dirty="0">
                <a:latin typeface="Preeti"/>
                <a:cs typeface="Kalimati" panose="00000400000000000000" pitchFamily="2"/>
              </a:rPr>
              <a:t> ।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e-NP" sz="2400" dirty="0">
              <a:latin typeface="Preeti"/>
              <a:cs typeface="Kalimati" panose="00000400000000000000" pitchFamily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i-IN" sz="2400" dirty="0">
                <a:latin typeface="Preeti"/>
                <a:cs typeface="Kalimati" panose="00000400000000000000" pitchFamily="2"/>
              </a:rPr>
              <a:t>आफुले </a:t>
            </a:r>
            <a:r>
              <a:rPr lang="hi-IN" sz="2400">
                <a:latin typeface="Preeti"/>
                <a:cs typeface="Kalimati" panose="00000400000000000000" pitchFamily="2"/>
              </a:rPr>
              <a:t>भरेको फार</a:t>
            </a:r>
            <a:r>
              <a:rPr lang="ne-NP" sz="2400">
                <a:latin typeface="Preeti"/>
                <a:cs typeface="Kalimati" panose="00000400000000000000" pitchFamily="2"/>
              </a:rPr>
              <a:t>ा</a:t>
            </a:r>
            <a:r>
              <a:rPr lang="hi-IN" sz="2400">
                <a:latin typeface="Preeti"/>
                <a:cs typeface="Kalimati" panose="00000400000000000000" pitchFamily="2"/>
              </a:rPr>
              <a:t>म</a:t>
            </a:r>
            <a:r>
              <a:rPr lang="ne-NP" sz="2400" dirty="0">
                <a:latin typeface="Preeti"/>
                <a:cs typeface="Kalimati" panose="00000400000000000000" pitchFamily="2"/>
              </a:rPr>
              <a:t>का विवरण</a:t>
            </a:r>
            <a:r>
              <a:rPr lang="hi-IN" sz="2400" dirty="0">
                <a:latin typeface="Preeti"/>
                <a:cs typeface="Kalimati" panose="00000400000000000000" pitchFamily="2"/>
              </a:rPr>
              <a:t> रुजु गर्नुहोस् र अन्तर्वार्ता समापन</a:t>
            </a:r>
            <a:r>
              <a:rPr lang="ne-NP" sz="2400" dirty="0">
                <a:latin typeface="Preeti"/>
                <a:cs typeface="Kalimati" panose="00000400000000000000" pitchFamily="2"/>
              </a:rPr>
              <a:t> </a:t>
            </a:r>
            <a:r>
              <a:rPr lang="hi-IN" sz="2400" dirty="0">
                <a:latin typeface="Preeti"/>
                <a:cs typeface="Kalimati" panose="00000400000000000000" pitchFamily="2"/>
              </a:rPr>
              <a:t>गर्नुहोस्</a:t>
            </a:r>
            <a:r>
              <a:rPr lang="ne-NP" sz="2400" dirty="0">
                <a:latin typeface="Preeti"/>
                <a:cs typeface="Kalimati" panose="00000400000000000000" pitchFamily="2"/>
              </a:rPr>
              <a:t> ।</a:t>
            </a:r>
            <a:endParaRPr lang="en-US" sz="2400" dirty="0">
              <a:latin typeface="Preeti"/>
              <a:cs typeface="Kalimati" panose="00000400000000000000" pitchFamily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i-IN" sz="2400" dirty="0">
              <a:latin typeface="Preeti"/>
              <a:cs typeface="Kalimati" panose="00000400000000000000" pitchFamily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5" name="Text Placeholder 1">
            <a:extLst>
              <a:ext uri="{FF2B5EF4-FFF2-40B4-BE49-F238E27FC236}">
                <a16:creationId xmlns:a16="http://schemas.microsoft.com/office/drawing/2014/main" id="{0A01A591-AC4F-4D56-96A7-6122C283F237}"/>
              </a:ext>
            </a:extLst>
          </p:cNvPr>
          <p:cNvSpPr txBox="1">
            <a:spLocks/>
          </p:cNvSpPr>
          <p:nvPr/>
        </p:nvSpPr>
        <p:spPr>
          <a:xfrm>
            <a:off x="-29678" y="781923"/>
            <a:ext cx="12264886" cy="57606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ne-NP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घर तथा घरपरिवार </a:t>
            </a:r>
            <a:r>
              <a:rPr lang="ne-NP" sz="2800" b="1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सूचीकरण फाराम </a:t>
            </a:r>
            <a:r>
              <a:rPr lang="hi-IN" sz="2800" b="1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मोक </a:t>
            </a:r>
            <a:r>
              <a:rPr lang="hi-IN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अन्तर्वार्ता सञ्चालन</a:t>
            </a:r>
            <a:r>
              <a:rPr lang="ne-NP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 गर्नका </a:t>
            </a:r>
            <a:r>
              <a:rPr lang="ne-NP" sz="2800" b="1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लागि मार्गनिर्देशन</a:t>
            </a:r>
            <a:endParaRPr lang="en-US" sz="2800" b="1" dirty="0">
              <a:solidFill>
                <a:srgbClr val="002060"/>
              </a:solidFill>
              <a:latin typeface="Ganesh" pitchFamily="2" charset="0"/>
              <a:cs typeface="Kalimati" panose="00000400000000000000" pitchFamily="2"/>
            </a:endParaRPr>
          </a:p>
          <a:p>
            <a:pPr marL="0" indent="0" algn="ctr">
              <a:buNone/>
            </a:pPr>
            <a:endParaRPr lang="ne-NP" sz="2800" b="1" dirty="0">
              <a:solidFill>
                <a:srgbClr val="002060"/>
              </a:solidFill>
              <a:latin typeface="Ganesh" pitchFamily="2" charset="0"/>
              <a:cs typeface="Kalimati" panose="00000400000000000000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3312382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11688415" y="6450494"/>
            <a:ext cx="490330" cy="390249"/>
          </a:xfrm>
        </p:spPr>
        <p:txBody>
          <a:bodyPr/>
          <a:lstStyle/>
          <a:p>
            <a:pPr algn="ctr"/>
            <a:fld id="{2840B2E4-A264-431E-ABDE-38E3BCDA5876}" type="slidenum">
              <a:rPr lang="en-US">
                <a:latin typeface="Fontasy Himali" panose="04020500000000000000" pitchFamily="82" charset="0"/>
              </a:rPr>
              <a:pPr algn="ctr"/>
              <a:t>13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5311" y="1689512"/>
            <a:ext cx="6804161" cy="2816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>
                <a:latin typeface="Preeti"/>
                <a:cs typeface="Kalimati" panose="00000400000000000000" pitchFamily="2"/>
              </a:rPr>
              <a:t>अन्तर्वार्ताः ५० </a:t>
            </a:r>
            <a:r>
              <a:rPr lang="ne-NP" sz="2400" dirty="0">
                <a:latin typeface="Preeti"/>
                <a:cs typeface="Kalimati" panose="00000400000000000000" pitchFamily="2"/>
              </a:rPr>
              <a:t>मिनेट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latin typeface="Preeti"/>
                <a:cs typeface="Kalimati" panose="00000400000000000000" pitchFamily="2"/>
              </a:rPr>
              <a:t>आपसी छलफलः </a:t>
            </a:r>
            <a:r>
              <a:rPr lang="ne-NP" sz="2400">
                <a:latin typeface="Preeti"/>
                <a:cs typeface="Kalimati" panose="00000400000000000000" pitchFamily="2"/>
              </a:rPr>
              <a:t>५ मिनेट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2400">
                <a:latin typeface="Preeti"/>
                <a:cs typeface="Kalimati" panose="00000400000000000000" pitchFamily="2"/>
              </a:rPr>
              <a:t>छलफल कक्षाको लागि टिपोट</a:t>
            </a:r>
            <a:r>
              <a:rPr lang="ne-NP" sz="2400">
                <a:latin typeface="Preeti"/>
                <a:cs typeface="Kalimati" panose="00000400000000000000" pitchFamily="2"/>
              </a:rPr>
              <a:t>ः ५ मिनेट </a:t>
            </a:r>
            <a:endParaRPr lang="ne-NP" sz="2400" dirty="0">
              <a:latin typeface="Preeti"/>
              <a:cs typeface="Kalimati" panose="00000400000000000000" pitchFamily="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>
                <a:latin typeface="Preeti"/>
                <a:cs typeface="Kalimati" panose="00000400000000000000" pitchFamily="2"/>
              </a:rPr>
              <a:t>प्रस्तुतीकरणः </a:t>
            </a:r>
            <a:r>
              <a:rPr lang="ne-NP" sz="2400" dirty="0">
                <a:latin typeface="Preeti"/>
                <a:cs typeface="Kalimati" panose="00000400000000000000" pitchFamily="2"/>
              </a:rPr>
              <a:t>५ मिनेट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latin typeface="Preeti"/>
                <a:cs typeface="Kalimati" panose="00000400000000000000" pitchFamily="2"/>
              </a:rPr>
              <a:t>कक्षामा फर्की आउने समयः ................... बजे</a:t>
            </a:r>
            <a:endParaRPr lang="en-US" sz="2400" dirty="0"/>
          </a:p>
        </p:txBody>
      </p:sp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796629E8-45E5-4BC2-BBBE-556F8085B950}"/>
              </a:ext>
            </a:extLst>
          </p:cNvPr>
          <p:cNvSpPr txBox="1">
            <a:spLocks/>
          </p:cNvSpPr>
          <p:nvPr/>
        </p:nvSpPr>
        <p:spPr>
          <a:xfrm>
            <a:off x="879544" y="972993"/>
            <a:ext cx="10116106" cy="57606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ne-NP" sz="2800" b="1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मोक अन्तर्वार्ताको लागि समय </a:t>
            </a:r>
            <a:r>
              <a:rPr lang="ne-NP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तालिका</a:t>
            </a:r>
            <a:endParaRPr lang="en-US" sz="2800" b="1" dirty="0">
              <a:solidFill>
                <a:srgbClr val="002060"/>
              </a:solidFill>
              <a:latin typeface="Ganesh" pitchFamily="2" charset="0"/>
              <a:cs typeface="Kalimati" panose="00000400000000000000" pitchFamily="2"/>
            </a:endParaRPr>
          </a:p>
          <a:p>
            <a:pPr marL="0" indent="0" algn="ctr">
              <a:buNone/>
            </a:pPr>
            <a:endParaRPr lang="ne-NP" sz="2800" b="1" dirty="0">
              <a:solidFill>
                <a:srgbClr val="002060"/>
              </a:solidFill>
              <a:latin typeface="Ganesh" pitchFamily="2" charset="0"/>
              <a:cs typeface="Kalimati" panose="00000400000000000000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5511761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412473" y="1667822"/>
            <a:ext cx="10983408" cy="5013365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ne-NP" sz="240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प्रस्तुतिकरणमा </a:t>
            </a: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मोक अन्तर्वार्ता सञ्चालन गर्दा भोगेका सबल पक्ष र समस्याहरू समेट्नु </a:t>
            </a:r>
            <a:r>
              <a:rPr lang="ne-NP" sz="240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पर्नेछ ।</a:t>
            </a:r>
          </a:p>
          <a:p>
            <a:pPr algn="just">
              <a:lnSpc>
                <a:spcPct val="150000"/>
              </a:lnSpc>
            </a:pPr>
            <a:r>
              <a:rPr lang="ne-NP" sz="240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प्रस्तुतकर्ताले आफ्नो समूहले अन्तर्वार्ता सञ्चालन गर्दा अपनाएका राम्रा कुराहरू र सुधार गर्नुपर्ने विषय समेत समेट्नु पर्नेछ ।</a:t>
            </a:r>
          </a:p>
          <a:p>
            <a:pPr algn="just">
              <a:lnSpc>
                <a:spcPct val="150000"/>
              </a:lnSpc>
            </a:pPr>
            <a:r>
              <a:rPr lang="ne-NP" sz="240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प्रस्तुतिकरणमा अन्तर्वार्ताका क्रममा आएका समस्या र समस्याको समाधानका उपायहरू समेट्नु पर्दछ ।</a:t>
            </a:r>
          </a:p>
        </p:txBody>
      </p:sp>
      <p:sp>
        <p:nvSpPr>
          <p:cNvPr id="7" name="Slide Number Placeholder 19"/>
          <p:cNvSpPr txBox="1">
            <a:spLocks/>
          </p:cNvSpPr>
          <p:nvPr/>
        </p:nvSpPr>
        <p:spPr>
          <a:xfrm>
            <a:off x="11612880" y="6437631"/>
            <a:ext cx="533400" cy="33909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>
              <a:defRPr>
                <a:latin typeface="Fontasy Himali" panose="04020500000000000000" pitchFamily="82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840B2E4-A264-431E-ABDE-38E3BCDA5876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AEFDA68-6D38-427F-91CB-313AEC3F11A2}"/>
              </a:ext>
            </a:extLst>
          </p:cNvPr>
          <p:cNvSpPr txBox="1"/>
          <p:nvPr/>
        </p:nvSpPr>
        <p:spPr>
          <a:xfrm>
            <a:off x="2395330" y="988154"/>
            <a:ext cx="721580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400"/>
              </a:spcAft>
            </a:pPr>
            <a:r>
              <a:rPr lang="ne-NP" sz="2800" b="1" dirty="0">
                <a:solidFill>
                  <a:srgbClr val="0070C0"/>
                </a:solidFill>
                <a:latin typeface="खआ॥"/>
                <a:cs typeface="Kalimati" panose="00000400000000000000" pitchFamily="2"/>
              </a:rPr>
              <a:t>मोक अन्तर्वार्ताको अनुभव सम्बन्धी प्रस्तुतिकरण</a:t>
            </a:r>
          </a:p>
        </p:txBody>
      </p:sp>
    </p:spTree>
    <p:extLst>
      <p:ext uri="{BB962C8B-B14F-4D97-AF65-F5344CB8AC3E}">
        <p14:creationId xmlns:p14="http://schemas.microsoft.com/office/powerpoint/2010/main" val="13971538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>
          <a:xfrm>
            <a:off x="2512814" y="822668"/>
            <a:ext cx="7488832" cy="576064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e-NP" sz="3200" b="1" dirty="0">
              <a:solidFill>
                <a:srgbClr val="002060"/>
              </a:solidFill>
              <a:latin typeface="Ganesh" pitchFamily="2" charset="0"/>
              <a:cs typeface="Kalimati" panose="00000400000000000000" pitchFamily="2"/>
            </a:endParaRP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11539330" y="6500190"/>
            <a:ext cx="637430" cy="330223"/>
          </a:xfrm>
        </p:spPr>
        <p:txBody>
          <a:bodyPr/>
          <a:lstStyle/>
          <a:p>
            <a:pPr algn="ctr"/>
            <a:fld id="{2840B2E4-A264-431E-ABDE-38E3BCDA5876}" type="slidenum">
              <a:rPr lang="en-US">
                <a:latin typeface="Fontasy Himali" panose="04020500000000000000" pitchFamily="82" charset="0"/>
              </a:rPr>
              <a:pPr algn="ctr"/>
              <a:t>15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3844D21-CE5D-4D78-9C9F-22149B0958F7}"/>
              </a:ext>
            </a:extLst>
          </p:cNvPr>
          <p:cNvSpPr txBox="1"/>
          <p:nvPr/>
        </p:nvSpPr>
        <p:spPr>
          <a:xfrm>
            <a:off x="1617490" y="2635376"/>
            <a:ext cx="101159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e-NP" sz="2400" dirty="0"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1138" y="2402072"/>
            <a:ext cx="11464621" cy="2816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आफू भन्दा पूर्व वक्ताले राखेका कुराहरू नदोहोर्याउने ।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समस्या र समाधानका उपायहरू पनि समावेश गर्ने ।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आफ्नो समूहको </a:t>
            </a: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सबल पक्ष र सुधार गर्नुपर्ने पक्षका बारेमा प्रस्तुति गर्दा रचनात्मक हुने ।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सभ्य भाषाको प्रयोग गर्ने ।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समयको पूर्ण पालना गर्ने ।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57C1D31-D7B8-4E4C-B66A-DC0DE1F33787}"/>
              </a:ext>
            </a:extLst>
          </p:cNvPr>
          <p:cNvSpPr txBox="1"/>
          <p:nvPr/>
        </p:nvSpPr>
        <p:spPr>
          <a:xfrm>
            <a:off x="2395330" y="988154"/>
            <a:ext cx="721580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400"/>
              </a:spcAft>
            </a:pPr>
            <a:r>
              <a:rPr lang="ne-NP" sz="2800" b="1" dirty="0">
                <a:solidFill>
                  <a:srgbClr val="0070C0"/>
                </a:solidFill>
                <a:latin typeface="खआ॥"/>
                <a:cs typeface="Kalimati" panose="00000400000000000000" pitchFamily="2"/>
              </a:rPr>
              <a:t>प्रस्तुतिकरण गर्दा ध्यान दिनुपर्ने कुराहरू</a:t>
            </a:r>
          </a:p>
        </p:txBody>
      </p:sp>
      <p:pic>
        <p:nvPicPr>
          <p:cNvPr id="3074" name="Picture 2" descr="charmiBlog@SJSU">
            <a:extLst>
              <a:ext uri="{FF2B5EF4-FFF2-40B4-BE49-F238E27FC236}">
                <a16:creationId xmlns:a16="http://schemas.microsoft.com/office/drawing/2014/main" id="{07A398EF-0569-4D2B-939E-3DC9CA96B6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3670" y="988154"/>
            <a:ext cx="2615027" cy="2276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48564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>
          <a:xfrm>
            <a:off x="2512814" y="822668"/>
            <a:ext cx="7488832" cy="576064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e-NP" sz="3200" b="1" dirty="0">
              <a:solidFill>
                <a:srgbClr val="002060"/>
              </a:solidFill>
              <a:latin typeface="Ganesh" pitchFamily="2" charset="0"/>
              <a:cs typeface="Kalimati" panose="00000400000000000000" pitchFamily="2"/>
            </a:endParaRP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11529391" y="6480312"/>
            <a:ext cx="647369" cy="350101"/>
          </a:xfrm>
        </p:spPr>
        <p:txBody>
          <a:bodyPr/>
          <a:lstStyle/>
          <a:p>
            <a:pPr algn="ctr"/>
            <a:fld id="{2840B2E4-A264-431E-ABDE-38E3BCDA5876}" type="slidenum">
              <a:rPr lang="en-US">
                <a:latin typeface="Fontasy Himali" panose="04020500000000000000" pitchFamily="82" charset="0"/>
              </a:rPr>
              <a:pPr algn="ctr"/>
              <a:t>16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3844D21-CE5D-4D78-9C9F-22149B0958F7}"/>
              </a:ext>
            </a:extLst>
          </p:cNvPr>
          <p:cNvSpPr txBox="1"/>
          <p:nvPr/>
        </p:nvSpPr>
        <p:spPr>
          <a:xfrm>
            <a:off x="1617490" y="2635376"/>
            <a:ext cx="101159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e-NP" sz="2400" dirty="0"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57C1D31-D7B8-4E4C-B66A-DC0DE1F33787}"/>
              </a:ext>
            </a:extLst>
          </p:cNvPr>
          <p:cNvSpPr txBox="1"/>
          <p:nvPr/>
        </p:nvSpPr>
        <p:spPr>
          <a:xfrm>
            <a:off x="2395330" y="988154"/>
            <a:ext cx="721580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400"/>
              </a:spcAft>
            </a:pPr>
            <a:r>
              <a:rPr lang="ne-NP" sz="2800" b="1" dirty="0">
                <a:solidFill>
                  <a:srgbClr val="0070C0"/>
                </a:solidFill>
                <a:latin typeface="खआ॥"/>
                <a:cs typeface="Kalimati" panose="00000400000000000000" pitchFamily="2"/>
              </a:rPr>
              <a:t>प्रस्तुतिकरण गर्ने विषयको नमूना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6B44604C-41BD-4FFD-9578-A70D42F0295F}"/>
              </a:ext>
            </a:extLst>
          </p:cNvPr>
          <p:cNvGraphicFramePr>
            <a:graphicFrameLocks noGrp="1"/>
          </p:cNvGraphicFramePr>
          <p:nvPr/>
        </p:nvGraphicFramePr>
        <p:xfrm>
          <a:off x="331139" y="2624668"/>
          <a:ext cx="11704429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4557">
                  <a:extLst>
                    <a:ext uri="{9D8B030D-6E8A-4147-A177-3AD203B41FA5}">
                      <a16:colId xmlns:a16="http://schemas.microsoft.com/office/drawing/2014/main" val="3842956487"/>
                    </a:ext>
                  </a:extLst>
                </a:gridCol>
                <a:gridCol w="2335695">
                  <a:extLst>
                    <a:ext uri="{9D8B030D-6E8A-4147-A177-3AD203B41FA5}">
                      <a16:colId xmlns:a16="http://schemas.microsoft.com/office/drawing/2014/main" val="590262101"/>
                    </a:ext>
                  </a:extLst>
                </a:gridCol>
                <a:gridCol w="2713383">
                  <a:extLst>
                    <a:ext uri="{9D8B030D-6E8A-4147-A177-3AD203B41FA5}">
                      <a16:colId xmlns:a16="http://schemas.microsoft.com/office/drawing/2014/main" val="3857760859"/>
                    </a:ext>
                  </a:extLst>
                </a:gridCol>
                <a:gridCol w="2375452">
                  <a:extLst>
                    <a:ext uri="{9D8B030D-6E8A-4147-A177-3AD203B41FA5}">
                      <a16:colId xmlns:a16="http://schemas.microsoft.com/office/drawing/2014/main" val="2549019365"/>
                    </a:ext>
                  </a:extLst>
                </a:gridCol>
                <a:gridCol w="2275342">
                  <a:extLst>
                    <a:ext uri="{9D8B030D-6E8A-4147-A177-3AD203B41FA5}">
                      <a16:colId xmlns:a16="http://schemas.microsoft.com/office/drawing/2014/main" val="29965219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1800" dirty="0">
                          <a:solidFill>
                            <a:schemeClr val="bg1"/>
                          </a:solidFill>
                          <a:latin typeface="Preeti" pitchFamily="2" charset="0"/>
                          <a:cs typeface="Kalimati" panose="00000400000000000000" pitchFamily="2"/>
                        </a:rPr>
                        <a:t>सबल पक्षहरू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e-NP" sz="1800" dirty="0">
                          <a:solidFill>
                            <a:schemeClr val="bg1"/>
                          </a:solidFill>
                          <a:latin typeface="Preeti" pitchFamily="2" charset="0"/>
                          <a:cs typeface="Kalimati" panose="00000400000000000000" pitchFamily="2"/>
                        </a:rPr>
                        <a:t>केहि कमी भएमा 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e-NP" sz="1800" dirty="0">
                          <a:solidFill>
                            <a:schemeClr val="bg1"/>
                          </a:solidFill>
                          <a:latin typeface="Preeti" pitchFamily="2" charset="0"/>
                          <a:cs typeface="Kalimati" panose="00000400000000000000" pitchFamily="2"/>
                        </a:rPr>
                        <a:t>कुनै प्रश्न विशेष सोध्दा परेका समस्या 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e-NP" sz="1800" dirty="0">
                          <a:solidFill>
                            <a:schemeClr val="bg1"/>
                          </a:solidFill>
                          <a:latin typeface="Preeti" pitchFamily="2" charset="0"/>
                          <a:cs typeface="Kalimati" panose="00000400000000000000" pitchFamily="2"/>
                        </a:rPr>
                        <a:t>अन्य समस्या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e-NP" sz="1800" dirty="0">
                          <a:solidFill>
                            <a:schemeClr val="bg1"/>
                          </a:solidFill>
                          <a:latin typeface="Preeti" pitchFamily="2" charset="0"/>
                          <a:cs typeface="Kalimati" panose="00000400000000000000" pitchFamily="2"/>
                        </a:rPr>
                        <a:t>समस्या समाधानका उपाय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432976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95289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73863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1144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1367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57679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12992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11708295" y="6430616"/>
            <a:ext cx="456500" cy="390249"/>
          </a:xfrm>
        </p:spPr>
        <p:txBody>
          <a:bodyPr/>
          <a:lstStyle/>
          <a:p>
            <a:pPr algn="ctr"/>
            <a:fld id="{2840B2E4-A264-431E-ABDE-38E3BCDA5876}" type="slidenum">
              <a:rPr lang="en-US">
                <a:latin typeface="Fontasy Himali" panose="04020500000000000000" pitchFamily="82" charset="0"/>
              </a:rPr>
              <a:pPr algn="ctr"/>
              <a:t>17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2462" y="2494507"/>
            <a:ext cx="8512935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मोक अन्तर्वार्ताका क्रममा भोगिएका सिकाइका राम्रा विषयहरू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सम्भावित समस्याको पहिचान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समस्या समाधानका उपायहरू</a:t>
            </a:r>
          </a:p>
        </p:txBody>
      </p:sp>
      <p:pic>
        <p:nvPicPr>
          <p:cNvPr id="2050" name="Picture 2" descr="These mistakes can ruin your chances at group discussions | TJinsite">
            <a:extLst>
              <a:ext uri="{FF2B5EF4-FFF2-40B4-BE49-F238E27FC236}">
                <a16:creationId xmlns:a16="http://schemas.microsoft.com/office/drawing/2014/main" id="{6AB0B100-D5CD-4D4D-92CE-398096B545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165" y="2087216"/>
            <a:ext cx="3782629" cy="3782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9A2483F-E841-4CE4-ABB2-01471AEC478E}"/>
              </a:ext>
            </a:extLst>
          </p:cNvPr>
          <p:cNvSpPr txBox="1"/>
          <p:nvPr/>
        </p:nvSpPr>
        <p:spPr>
          <a:xfrm>
            <a:off x="2395330" y="988154"/>
            <a:ext cx="721580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400"/>
              </a:spcAft>
            </a:pPr>
            <a:r>
              <a:rPr lang="ne-NP" sz="2800" b="1" dirty="0">
                <a:solidFill>
                  <a:srgbClr val="0070C0"/>
                </a:solidFill>
                <a:latin typeface="खआ॥"/>
                <a:cs typeface="Kalimati" panose="00000400000000000000" pitchFamily="2"/>
              </a:rPr>
              <a:t>समग्र प्रस्तुतिकरण </a:t>
            </a:r>
            <a:r>
              <a:rPr lang="ne-NP" sz="2800" b="1">
                <a:solidFill>
                  <a:srgbClr val="0070C0"/>
                </a:solidFill>
                <a:latin typeface="खआ॥"/>
                <a:cs typeface="Kalimati" panose="00000400000000000000" pitchFamily="2"/>
              </a:rPr>
              <a:t>माथि छलफल</a:t>
            </a:r>
            <a:endParaRPr lang="ne-NP" sz="2800" b="1" dirty="0">
              <a:solidFill>
                <a:srgbClr val="0070C0"/>
              </a:solidFill>
              <a:latin typeface="खआ॥"/>
              <a:cs typeface="Kalimati" panose="00000400000000000000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5484533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11708294" y="6470372"/>
            <a:ext cx="480391" cy="370371"/>
          </a:xfrm>
        </p:spPr>
        <p:txBody>
          <a:bodyPr/>
          <a:lstStyle/>
          <a:p>
            <a:pPr algn="ctr"/>
            <a:fld id="{2840B2E4-A264-431E-ABDE-38E3BCDA5876}" type="slidenum">
              <a:rPr lang="en-US">
                <a:latin typeface="Fontasy Himali" panose="04020500000000000000" pitchFamily="82" charset="0"/>
              </a:rPr>
              <a:pPr algn="ctr"/>
              <a:t>18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55313" y="2176530"/>
            <a:ext cx="8512935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मोक अन्तर्वार्ताका उपलब्धी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पहिचान भएका समस्याहरूको उचित समाधान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प्राप्त सुझावहरूको कार्यान्यवन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सूचीकरण फाराममा भएका विषयवस्तुहरूको पुनरावलोकन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9A2483F-E841-4CE4-ABB2-01471AEC478E}"/>
              </a:ext>
            </a:extLst>
          </p:cNvPr>
          <p:cNvSpPr txBox="1"/>
          <p:nvPr/>
        </p:nvSpPr>
        <p:spPr>
          <a:xfrm>
            <a:off x="2395330" y="988154"/>
            <a:ext cx="721580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400"/>
              </a:spcAft>
            </a:pPr>
            <a:r>
              <a:rPr lang="ne-NP" sz="2800" b="1" dirty="0">
                <a:solidFill>
                  <a:srgbClr val="0070C0"/>
                </a:solidFill>
                <a:latin typeface="खआ॥"/>
                <a:cs typeface="Kalimati" panose="00000400000000000000" pitchFamily="2"/>
              </a:rPr>
              <a:t>सारांश</a:t>
            </a:r>
          </a:p>
        </p:txBody>
      </p:sp>
    </p:spTree>
    <p:extLst>
      <p:ext uri="{BB962C8B-B14F-4D97-AF65-F5344CB8AC3E}">
        <p14:creationId xmlns:p14="http://schemas.microsoft.com/office/powerpoint/2010/main" val="4841418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11598965" y="6520070"/>
            <a:ext cx="579781" cy="320673"/>
          </a:xfrm>
        </p:spPr>
        <p:txBody>
          <a:bodyPr/>
          <a:lstStyle/>
          <a:p>
            <a:pPr algn="ctr"/>
            <a:fld id="{2840B2E4-A264-431E-ABDE-38E3BCDA5876}" type="slidenum">
              <a:rPr lang="en-US">
                <a:latin typeface="Fontasy Himali" panose="04020500000000000000" pitchFamily="82" charset="0"/>
              </a:rPr>
              <a:pPr algn="ctr"/>
              <a:t>19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7261" y="2176530"/>
            <a:ext cx="11370365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मोक अन्तर्वार्ताले आत्मविश्वास बृद्धि भएको छ ।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मोक अन्तर्वार्ताका क्रममा अनुभव गरिएका सिकार्इका राम्रा विषयहरू पालना गरिनेछन् ।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सम्भावित समस्याहरूको पहिचान भर्इ समाधानका उपायहरूको जानकारी भएको छ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प्राप्त सुझावहरूबाट थप उर्जा मिलेको छ।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9A2483F-E841-4CE4-ABB2-01471AEC478E}"/>
              </a:ext>
            </a:extLst>
          </p:cNvPr>
          <p:cNvSpPr txBox="1"/>
          <p:nvPr/>
        </p:nvSpPr>
        <p:spPr>
          <a:xfrm>
            <a:off x="2395330" y="988154"/>
            <a:ext cx="721580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400"/>
              </a:spcAft>
            </a:pPr>
            <a:r>
              <a:rPr lang="ne-NP" sz="2800" b="1" dirty="0">
                <a:solidFill>
                  <a:srgbClr val="0070C0"/>
                </a:solidFill>
                <a:latin typeface="खआ॥"/>
                <a:cs typeface="Kalimati" panose="00000400000000000000" pitchFamily="2"/>
              </a:rPr>
              <a:t>निष्कर्ष</a:t>
            </a:r>
          </a:p>
        </p:txBody>
      </p:sp>
    </p:spTree>
    <p:extLst>
      <p:ext uri="{BB962C8B-B14F-4D97-AF65-F5344CB8AC3E}">
        <p14:creationId xmlns:p14="http://schemas.microsoft.com/office/powerpoint/2010/main" val="4213801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603919"/>
            <a:ext cx="2543559" cy="209924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0850" y="900751"/>
            <a:ext cx="8035785" cy="5036025"/>
          </a:xfrm>
          <a:prstGeom prst="rect">
            <a:avLst/>
          </a:prstGeom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</p:pic>
      <p:sp>
        <p:nvSpPr>
          <p:cNvPr id="6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-369776" y="2290186"/>
            <a:ext cx="3027681" cy="576064"/>
          </a:xfrm>
          <a:prstGeom prst="rect">
            <a:avLst/>
          </a:prstGeo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ne-NP" sz="44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प्रस्तुतिका विषय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42948" y="2207330"/>
            <a:ext cx="7415451" cy="2564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e-NP" sz="2400" dirty="0">
                <a:latin typeface="खआ॥"/>
                <a:cs typeface="Kalimati" panose="00000400000000000000" pitchFamily="2"/>
              </a:rPr>
              <a:t>मोक अन्तर्वार्ताको परिचय र उद्देश्य</a:t>
            </a:r>
          </a:p>
          <a:p>
            <a:pPr marL="342900" indent="-34290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e-NP" sz="2400" dirty="0">
                <a:latin typeface="खआ॥"/>
                <a:cs typeface="Kalimati" panose="00000400000000000000" pitchFamily="2"/>
              </a:rPr>
              <a:t>मोक अन्तर्वार्ता गर्दाका फाईदाहरु</a:t>
            </a:r>
          </a:p>
          <a:p>
            <a:pPr marL="342900" indent="-34290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e-NP" sz="2400" dirty="0">
                <a:latin typeface="खआ॥"/>
                <a:cs typeface="Kalimati" panose="00000400000000000000" pitchFamily="2"/>
              </a:rPr>
              <a:t>मोक अन्तर्वार्ताका अन्तर्वार्ताकर्ताले ध्यान दिनुपर्ने कुराहरु</a:t>
            </a:r>
          </a:p>
          <a:p>
            <a:pPr marL="342900" indent="-34290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e-NP" sz="2400" dirty="0">
                <a:latin typeface="खआ॥"/>
                <a:cs typeface="Kalimati" panose="00000400000000000000" pitchFamily="2"/>
              </a:rPr>
              <a:t>मोक अन्तर्वार्ताका उत्तरदाताले ध्यान दिनुपर्ने कुराहरु</a:t>
            </a:r>
          </a:p>
          <a:p>
            <a:pPr marL="342900" indent="-34290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e-NP" sz="2400" dirty="0">
                <a:latin typeface="खआ॥"/>
                <a:cs typeface="Kalimati" panose="00000400000000000000" pitchFamily="2"/>
              </a:rPr>
              <a:t>सूचीकरण फारामको मोक अन्तर्वार्ता</a:t>
            </a:r>
            <a:r>
              <a:rPr lang="en-US" sz="2400" dirty="0">
                <a:latin typeface="खआ॥"/>
                <a:cs typeface="Kalimati" panose="00000400000000000000" pitchFamily="2"/>
              </a:rPr>
              <a:t> </a:t>
            </a:r>
            <a:endParaRPr lang="ne-NP" sz="2400" dirty="0">
              <a:latin typeface="खआ॥"/>
              <a:cs typeface="Kalimati" panose="00000400000000000000" pitchFamily="2"/>
            </a:endParaRPr>
          </a:p>
          <a:p>
            <a:pPr marL="342900" indent="-34290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e-NP" sz="2400" dirty="0">
                <a:latin typeface="खआ॥"/>
                <a:cs typeface="Kalimati" panose="00000400000000000000" pitchFamily="2"/>
              </a:rPr>
              <a:t>मोक अन्तर्वार्ता सञ्चालन</a:t>
            </a:r>
          </a:p>
        </p:txBody>
      </p:sp>
      <p:sp>
        <p:nvSpPr>
          <p:cNvPr id="8" name="Slide Number Placeholder 19"/>
          <p:cNvSpPr txBox="1">
            <a:spLocks/>
          </p:cNvSpPr>
          <p:nvPr/>
        </p:nvSpPr>
        <p:spPr>
          <a:xfrm>
            <a:off x="11602720" y="6425898"/>
            <a:ext cx="533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2840B2E4-A264-431E-ABDE-38E3BCDA5876}" type="slidenum">
              <a:rPr lang="en-US" smtClean="0"/>
              <a:pPr algn="ctr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6399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11579085" y="6450494"/>
            <a:ext cx="589722" cy="410127"/>
          </a:xfrm>
        </p:spPr>
        <p:txBody>
          <a:bodyPr/>
          <a:lstStyle/>
          <a:p>
            <a:pPr algn="ctr"/>
            <a:fld id="{2840B2E4-A264-431E-ABDE-38E3BCDA5876}" type="slidenum">
              <a:rPr lang="en-US">
                <a:latin typeface="Fontasy Himali" panose="04020500000000000000" pitchFamily="82" charset="0"/>
              </a:rPr>
              <a:pPr algn="ctr"/>
              <a:t>20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0816" y="2170129"/>
            <a:ext cx="11370365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थप अभ्यासका लागि आफ्नै परिवारका सदस्य तथा अन्य कोही साथीसँग मोक अन्तर्वार्ता सञ्चालन गर्नुहोस् ।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9A2483F-E841-4CE4-ABB2-01471AEC478E}"/>
              </a:ext>
            </a:extLst>
          </p:cNvPr>
          <p:cNvSpPr txBox="1"/>
          <p:nvPr/>
        </p:nvSpPr>
        <p:spPr>
          <a:xfrm>
            <a:off x="2488095" y="3940074"/>
            <a:ext cx="721580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400"/>
              </a:spcAft>
            </a:pPr>
            <a:r>
              <a:rPr lang="ne-NP" sz="3600" b="1" dirty="0">
                <a:solidFill>
                  <a:srgbClr val="0070C0"/>
                </a:solidFill>
                <a:latin typeface="खआ॥"/>
                <a:cs typeface="Kalimati" panose="00000400000000000000" pitchFamily="2"/>
              </a:rPr>
              <a:t>धन्यवाद</a:t>
            </a:r>
            <a:r>
              <a:rPr lang="en-US" sz="3600" b="1" dirty="0">
                <a:solidFill>
                  <a:srgbClr val="0070C0"/>
                </a:solidFill>
                <a:latin typeface="खआ॥"/>
                <a:cs typeface="Kalimati" panose="00000400000000000000" pitchFamily="2"/>
              </a:rPr>
              <a:t>!</a:t>
            </a:r>
            <a:endParaRPr lang="ne-NP" sz="3600" b="1" dirty="0">
              <a:solidFill>
                <a:srgbClr val="0070C0"/>
              </a:solidFill>
              <a:latin typeface="खआ॥"/>
              <a:cs typeface="Kalimati" panose="00000400000000000000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4021426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2947916" y="1252935"/>
            <a:ext cx="6919415" cy="576064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r>
              <a:rPr lang="ne-NP" b="1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मोक अन्तर्वार्ता के हो?</a:t>
            </a:r>
            <a:endParaRPr lang="ne-NP" b="1" dirty="0">
              <a:solidFill>
                <a:srgbClr val="002060"/>
              </a:solidFill>
              <a:latin typeface="Ganesh" pitchFamily="2" charset="0"/>
              <a:cs typeface="Kalimati" panose="00000400000000000000" pitchFamily="2"/>
            </a:endParaRPr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442811" y="2219962"/>
            <a:ext cx="6490252" cy="4556759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मोक अन्तर्वार्ता तालिमको एउटा अभ्यास हो जसबाट गणक तथा सुपरिवेक्षकहरुलाई वास्तविक गणनामा अन्तर्वार्ता लिन सहज बनाउँदछ,</a:t>
            </a:r>
          </a:p>
          <a:p>
            <a:pPr algn="just">
              <a:lnSpc>
                <a:spcPct val="150000"/>
              </a:lnSpc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मोक अन्तर्वार्ता गणना कार्यको पूर्व अभ्यास </a:t>
            </a:r>
            <a:r>
              <a:rPr lang="ne-NP" sz="240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हो ।</a:t>
            </a:r>
          </a:p>
          <a:p>
            <a:pPr algn="just">
              <a:lnSpc>
                <a:spcPct val="150000"/>
              </a:lnSpc>
            </a:pPr>
            <a:r>
              <a:rPr lang="ne-NP" sz="240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मोक अन्तर्वार्तामा सहभागीहरुबीच एक जना प्रश्नकर्ता र अर्को व्यक्ति उत्तरदाता बनेर कक्षामै अन्तर्वार्ताको अभ्यास गरिन्छ ।</a:t>
            </a:r>
          </a:p>
          <a:p>
            <a:pPr algn="just">
              <a:lnSpc>
                <a:spcPct val="150000"/>
              </a:lnSpc>
            </a:pPr>
            <a:endParaRPr lang="ne-NP" sz="2400">
              <a:solidFill>
                <a:schemeClr val="tx1">
                  <a:lumMod val="95000"/>
                  <a:lumOff val="5000"/>
                </a:schemeClr>
              </a:solidFill>
              <a:latin typeface="Preeti" pitchFamily="2" charset="0"/>
              <a:cs typeface="Kalimati" panose="00000400000000000000" pitchFamily="2"/>
            </a:endParaRPr>
          </a:p>
          <a:p>
            <a:pPr algn="just">
              <a:lnSpc>
                <a:spcPct val="150000"/>
              </a:lnSpc>
            </a:pPr>
            <a:endParaRPr lang="ne-NP" sz="2400" dirty="0">
              <a:solidFill>
                <a:schemeClr val="tx1">
                  <a:lumMod val="95000"/>
                  <a:lumOff val="5000"/>
                </a:schemeClr>
              </a:solidFill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7" name="Slide Number Placeholder 19"/>
          <p:cNvSpPr txBox="1">
            <a:spLocks/>
          </p:cNvSpPr>
          <p:nvPr/>
        </p:nvSpPr>
        <p:spPr>
          <a:xfrm>
            <a:off x="11612880" y="6437631"/>
            <a:ext cx="533400" cy="33909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>
              <a:defRPr>
                <a:latin typeface="Fontasy Himali" panose="04020500000000000000" pitchFamily="82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840B2E4-A264-431E-ABDE-38E3BCDA5876}" type="slidenum">
              <a:rPr lang="en-US"/>
              <a:pPr/>
              <a:t>3</a:t>
            </a:fld>
            <a:endParaRPr lang="en-US" dirty="0"/>
          </a:p>
        </p:txBody>
      </p:sp>
      <p:pic>
        <p:nvPicPr>
          <p:cNvPr id="2" name="Picture 2" descr="One Single Line Drawing Of Young Interviewee Being Interviewed By Some  Company Managers For Job Vacancy. Job Interview Process Stock Vector -  Illustration of communication, hand: 180230054">
            <a:extLst>
              <a:ext uri="{FF2B5EF4-FFF2-40B4-BE49-F238E27FC236}">
                <a16:creationId xmlns:a16="http://schemas.microsoft.com/office/drawing/2014/main" id="{FC73BB1F-6E3E-4A82-B3F5-7B71317086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8212" y="2041621"/>
            <a:ext cx="4064668" cy="2855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7859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>
          <a:xfrm>
            <a:off x="2512814" y="822668"/>
            <a:ext cx="7488832" cy="576064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e-NP" sz="3200" b="1" dirty="0">
              <a:solidFill>
                <a:srgbClr val="002060"/>
              </a:solidFill>
              <a:latin typeface="Ganesh" pitchFamily="2" charset="0"/>
              <a:cs typeface="Kalimati" panose="00000400000000000000" pitchFamily="2"/>
            </a:endParaRP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11795760" y="6457950"/>
            <a:ext cx="381000" cy="372464"/>
          </a:xfrm>
        </p:spPr>
        <p:txBody>
          <a:bodyPr/>
          <a:lstStyle/>
          <a:p>
            <a:pPr algn="ctr"/>
            <a:fld id="{2840B2E4-A264-431E-ABDE-38E3BCDA5876}" type="slidenum">
              <a:rPr lang="en-US">
                <a:latin typeface="Fontasy Himali" panose="04020500000000000000" pitchFamily="82" charset="0"/>
              </a:rPr>
              <a:pPr algn="ctr"/>
              <a:t>4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3844D21-CE5D-4D78-9C9F-22149B0958F7}"/>
              </a:ext>
            </a:extLst>
          </p:cNvPr>
          <p:cNvSpPr txBox="1"/>
          <p:nvPr/>
        </p:nvSpPr>
        <p:spPr>
          <a:xfrm>
            <a:off x="1617490" y="2635376"/>
            <a:ext cx="101159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e-NP" sz="2400" dirty="0"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6344" y="2526185"/>
            <a:ext cx="119204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240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सहभागीहरुलाई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 </a:t>
            </a:r>
            <a:r>
              <a:rPr lang="ne-NP" sz="240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प्रश्नावली तथा </a:t>
            </a: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फाराममा</a:t>
            </a:r>
            <a:r>
              <a:rPr lang="hi-I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 भएका प्रश्नहरु सही तरिकाले सोधेर उत्तरदाता</a:t>
            </a: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बा</a:t>
            </a:r>
            <a:r>
              <a:rPr lang="hi-I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ट प्राप्त विवरण </a:t>
            </a:r>
            <a:r>
              <a:rPr lang="hi-IN" sz="240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सही तरिकाले </a:t>
            </a:r>
            <a:r>
              <a:rPr lang="ne-NP" sz="240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भर्न</a:t>
            </a:r>
            <a:r>
              <a:rPr lang="hi-IN" sz="240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 </a:t>
            </a:r>
            <a:r>
              <a:rPr lang="hi-I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सक्षम </a:t>
            </a: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ब</a:t>
            </a:r>
            <a:r>
              <a:rPr lang="hi-I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नाउने ।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Preeti" pitchFamily="2" charset="0"/>
              <a:cs typeface="Kalimati" panose="00000400000000000000" pitchFamily="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i-IN" sz="2400" dirty="0">
              <a:solidFill>
                <a:schemeClr val="tx1">
                  <a:lumMod val="95000"/>
                  <a:lumOff val="5000"/>
                </a:schemeClr>
              </a:solidFill>
              <a:latin typeface="Preeti" pitchFamily="2" charset="0"/>
              <a:cs typeface="Kalimati" panose="00000400000000000000" pitchFamily="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अन्तर्वार्ता सञ्चालन गर्दा आउन सक्ने व्यवहारिक तथा सैद्धान्तिक समस्याहरुको पहिचान गर्ने ।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84783" y="1351952"/>
            <a:ext cx="36134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i-IN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मोक अन्तर्वार्ताको उद्देश्य</a:t>
            </a:r>
            <a:endParaRPr lang="en-US" sz="2800" b="1" dirty="0">
              <a:solidFill>
                <a:srgbClr val="002060"/>
              </a:solidFill>
              <a:latin typeface="Ganesh" pitchFamily="2" charset="0"/>
              <a:cs typeface="Kalimati" panose="00000400000000000000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4288152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47736" y="1649848"/>
            <a:ext cx="11052611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3429000" algn="l"/>
              </a:tabLst>
            </a:pPr>
            <a:r>
              <a:rPr lang="ne-NP" sz="2400">
                <a:latin typeface="Preeti"/>
                <a:ea typeface="Calibri"/>
                <a:cs typeface="Kalimati" panose="00000400000000000000" pitchFamily="2"/>
              </a:rPr>
              <a:t>अन्तर्वार्ताकर्तालाई </a:t>
            </a:r>
            <a:r>
              <a:rPr lang="ne-NP" sz="2400" b="1">
                <a:latin typeface="Preeti"/>
                <a:ea typeface="Calibri"/>
                <a:cs typeface="Kalimati" panose="00000400000000000000" pitchFamily="2"/>
              </a:rPr>
              <a:t>अन्तर्वार्ता लिने तरिकाको ज्ञान प्रदान</a:t>
            </a:r>
            <a:r>
              <a:rPr lang="ne-NP" sz="2400">
                <a:latin typeface="Preeti"/>
                <a:ea typeface="Calibri"/>
                <a:cs typeface="Kalimati" panose="00000400000000000000" pitchFamily="2"/>
              </a:rPr>
              <a:t> गर्दछ ।</a:t>
            </a:r>
            <a:endParaRPr lang="en-US" sz="2400" dirty="0">
              <a:latin typeface="Preeti"/>
              <a:ea typeface="Calibri"/>
              <a:cs typeface="Kalimati" panose="00000400000000000000" pitchFamily="2"/>
            </a:endParaRPr>
          </a:p>
          <a:p>
            <a:pPr marL="342900" indent="-342900" algn="just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3429000" algn="l"/>
              </a:tabLst>
            </a:pPr>
            <a:r>
              <a:rPr lang="ne-NP" sz="2400">
                <a:latin typeface="Preeti"/>
                <a:ea typeface="Calibri"/>
                <a:cs typeface="Kalimati" panose="00000400000000000000" pitchFamily="2"/>
              </a:rPr>
              <a:t>अन्तर्वार्ताकर्तालाई </a:t>
            </a:r>
            <a:r>
              <a:rPr lang="ne-NP" sz="2400" b="1">
                <a:latin typeface="Preeti"/>
                <a:ea typeface="Calibri"/>
                <a:cs typeface="Kalimati" panose="00000400000000000000" pitchFamily="2"/>
              </a:rPr>
              <a:t>वास्तविक अन्तर्वार्तामा प्रश्न गर्न सहज</a:t>
            </a:r>
            <a:r>
              <a:rPr lang="ne-NP" sz="2400">
                <a:latin typeface="Preeti"/>
                <a:ea typeface="Calibri"/>
                <a:cs typeface="Kalimati" panose="00000400000000000000" pitchFamily="2"/>
              </a:rPr>
              <a:t> बनाउँछ ।</a:t>
            </a:r>
            <a:endParaRPr lang="en-US" sz="2400" dirty="0">
              <a:latin typeface="Preeti"/>
              <a:ea typeface="Calibri"/>
              <a:cs typeface="Kalimati" panose="00000400000000000000" pitchFamily="2"/>
            </a:endParaRPr>
          </a:p>
          <a:p>
            <a:pPr marL="342900" marR="0" indent="-342900" algn="just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3429000" algn="l"/>
              </a:tabLst>
            </a:pPr>
            <a:r>
              <a:rPr lang="ne-NP" sz="2400">
                <a:latin typeface="Preeti"/>
                <a:ea typeface="Calibri"/>
                <a:cs typeface="Kalimati" panose="00000400000000000000" pitchFamily="2"/>
              </a:rPr>
              <a:t>अन्तवार्ताकर्तालाई </a:t>
            </a:r>
            <a:r>
              <a:rPr lang="ne-NP" sz="2400" b="1" dirty="0">
                <a:latin typeface="Preeti"/>
                <a:ea typeface="Calibri"/>
                <a:cs typeface="Kalimati" panose="00000400000000000000" pitchFamily="2"/>
              </a:rPr>
              <a:t>अन्तर्वार्ता लिन </a:t>
            </a:r>
            <a:r>
              <a:rPr lang="ne-NP" sz="2400" b="1">
                <a:latin typeface="Preeti"/>
                <a:ea typeface="Calibri"/>
                <a:cs typeface="Kalimati" panose="00000400000000000000" pitchFamily="2"/>
              </a:rPr>
              <a:t>अभ्यस्त </a:t>
            </a:r>
            <a:r>
              <a:rPr lang="ne-NP" sz="2400">
                <a:latin typeface="Preeti"/>
                <a:ea typeface="Calibri"/>
                <a:cs typeface="Kalimati" panose="00000400000000000000" pitchFamily="2"/>
              </a:rPr>
              <a:t>बनाउँछ </a:t>
            </a:r>
            <a:r>
              <a:rPr lang="ne-NP" sz="2400" dirty="0">
                <a:latin typeface="Preeti"/>
                <a:ea typeface="Calibri"/>
                <a:cs typeface="Kalimati" panose="00000400000000000000" pitchFamily="2"/>
              </a:rPr>
              <a:t>।</a:t>
            </a:r>
            <a:endParaRPr lang="en-US" sz="2400" dirty="0">
              <a:latin typeface="Preeti"/>
              <a:ea typeface="Calibri"/>
              <a:cs typeface="Kalimati" panose="00000400000000000000" pitchFamily="2"/>
            </a:endParaRPr>
          </a:p>
          <a:p>
            <a:pPr marL="342900" marR="0" indent="-342900" algn="just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3429000" algn="l"/>
              </a:tabLst>
            </a:pPr>
            <a:r>
              <a:rPr lang="ne-NP" sz="2400">
                <a:latin typeface="Preeti"/>
                <a:ea typeface="Calibri"/>
                <a:cs typeface="Kalimati" panose="00000400000000000000" pitchFamily="2"/>
              </a:rPr>
              <a:t>अन्तर्वार्ताकर्तामा </a:t>
            </a:r>
            <a:r>
              <a:rPr lang="ne-NP" sz="2400" b="1" dirty="0">
                <a:latin typeface="Preeti"/>
                <a:ea typeface="Calibri"/>
                <a:cs typeface="Kalimati" panose="00000400000000000000" pitchFamily="2"/>
              </a:rPr>
              <a:t>आत्मविश्वासको </a:t>
            </a:r>
            <a:r>
              <a:rPr lang="ne-NP" sz="2400" b="1">
                <a:latin typeface="Preeti"/>
                <a:ea typeface="Calibri"/>
                <a:cs typeface="Kalimati" panose="00000400000000000000" pitchFamily="2"/>
              </a:rPr>
              <a:t>स्तर बढाँउछ</a:t>
            </a:r>
            <a:r>
              <a:rPr lang="ne-NP" sz="2400">
                <a:latin typeface="Preeti"/>
                <a:ea typeface="Calibri"/>
                <a:cs typeface="Kalimati" panose="00000400000000000000" pitchFamily="2"/>
              </a:rPr>
              <a:t> ।</a:t>
            </a:r>
          </a:p>
          <a:p>
            <a:pPr marL="342900" marR="0" indent="-342900" algn="just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3429000" algn="l"/>
              </a:tabLst>
            </a:pPr>
            <a:r>
              <a:rPr lang="ne-NP" sz="2400">
                <a:latin typeface="Preeti"/>
                <a:ea typeface="Calibri"/>
                <a:cs typeface="Kalimati" panose="00000400000000000000" pitchFamily="2"/>
              </a:rPr>
              <a:t>उत्तरदाताबाट प्राप्त विवरणहरू सही तरिकाले </a:t>
            </a:r>
            <a:r>
              <a:rPr lang="ne-NP" sz="2400" b="1">
                <a:latin typeface="Preeti"/>
                <a:ea typeface="Calibri"/>
                <a:cs typeface="Kalimati" panose="00000400000000000000" pitchFamily="2"/>
              </a:rPr>
              <a:t>फाराममा भर्न सक्ष</a:t>
            </a:r>
            <a:r>
              <a:rPr lang="ne-NP" sz="2400">
                <a:latin typeface="Preeti"/>
                <a:ea typeface="Calibri"/>
                <a:cs typeface="Kalimati" panose="00000400000000000000" pitchFamily="2"/>
              </a:rPr>
              <a:t>म बनाउँछ ।</a:t>
            </a:r>
          </a:p>
          <a:p>
            <a:pPr marL="342900" marR="0" indent="-342900" algn="just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3429000" algn="l"/>
              </a:tabLst>
            </a:pPr>
            <a:r>
              <a:rPr lang="ne-NP" sz="2400">
                <a:latin typeface="Preeti"/>
                <a:ea typeface="Calibri"/>
                <a:cs typeface="Kalimati" panose="00000400000000000000" pitchFamily="2"/>
              </a:rPr>
              <a:t>अन्तर्वार्तामा प्रयोग गरेको </a:t>
            </a:r>
            <a:r>
              <a:rPr lang="ne-NP" sz="2400" b="1">
                <a:latin typeface="Preeti"/>
                <a:ea typeface="Calibri"/>
                <a:cs typeface="Kalimati" panose="00000400000000000000" pitchFamily="2"/>
              </a:rPr>
              <a:t>प्रक्रियाको परीक्षण</a:t>
            </a:r>
            <a:r>
              <a:rPr lang="ne-NP" sz="2400">
                <a:latin typeface="Preeti"/>
                <a:ea typeface="Calibri"/>
                <a:cs typeface="Kalimati" panose="00000400000000000000" pitchFamily="2"/>
              </a:rPr>
              <a:t> हुन्छ ।</a:t>
            </a:r>
          </a:p>
          <a:p>
            <a:pPr marL="342900" marR="0" indent="-342900" algn="just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3429000" algn="l"/>
              </a:tabLst>
            </a:pPr>
            <a:r>
              <a:rPr lang="ne-NP" sz="2400">
                <a:latin typeface="Preeti"/>
                <a:ea typeface="Calibri"/>
                <a:cs typeface="Kalimati" panose="00000400000000000000" pitchFamily="2"/>
              </a:rPr>
              <a:t>अन्तवार्ताकर्ताले अन्तर्वार्ता गर्दा अपनाएका विविध पक्षहरुको </a:t>
            </a:r>
            <a:r>
              <a:rPr lang="ne-NP" sz="2400" b="1">
                <a:latin typeface="Preeti"/>
                <a:ea typeface="Calibri"/>
                <a:cs typeface="Kalimati" panose="00000400000000000000" pitchFamily="2"/>
              </a:rPr>
              <a:t>सबल पक्ष र दुर्बल पक्षको जानकारी</a:t>
            </a:r>
            <a:r>
              <a:rPr lang="ne-NP" sz="2400">
                <a:latin typeface="Preeti"/>
                <a:ea typeface="Calibri"/>
                <a:cs typeface="Kalimati" panose="00000400000000000000" pitchFamily="2"/>
              </a:rPr>
              <a:t> भई महत्वपूर्ण पृष्ठपोषण प्राप्त हुन्छ ।</a:t>
            </a:r>
            <a:endParaRPr lang="ne-NP" sz="2400" dirty="0">
              <a:latin typeface="Preeti"/>
              <a:ea typeface="Calibri"/>
              <a:cs typeface="Kalimati" panose="00000400000000000000" pitchFamily="2"/>
            </a:endParaRPr>
          </a:p>
        </p:txBody>
      </p:sp>
      <p:sp>
        <p:nvSpPr>
          <p:cNvPr id="15" name="Title 2"/>
          <p:cNvSpPr txBox="1">
            <a:spLocks/>
          </p:cNvSpPr>
          <p:nvPr/>
        </p:nvSpPr>
        <p:spPr>
          <a:xfrm>
            <a:off x="1855992" y="930994"/>
            <a:ext cx="7488832" cy="576064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e-NP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मोक अन्तर्वार्ताको फाईदा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>
          <a:xfrm>
            <a:off x="11826240" y="6478271"/>
            <a:ext cx="370840" cy="359410"/>
          </a:xfrm>
        </p:spPr>
        <p:txBody>
          <a:bodyPr/>
          <a:lstStyle/>
          <a:p>
            <a:pPr algn="ctr"/>
            <a:fld id="{2840B2E4-A264-431E-ABDE-38E3BCDA5876}" type="slidenum">
              <a:rPr lang="en-US">
                <a:latin typeface="Fontasy Himali" panose="04020500000000000000" pitchFamily="82" charset="0"/>
              </a:rPr>
              <a:pPr algn="ctr"/>
              <a:t>5</a:t>
            </a:fld>
            <a:endParaRPr lang="en-US" dirty="0">
              <a:latin typeface="Fontasy Himali" panose="04020500000000000000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6516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11688415" y="6450494"/>
            <a:ext cx="490330" cy="390249"/>
          </a:xfrm>
        </p:spPr>
        <p:txBody>
          <a:bodyPr/>
          <a:lstStyle/>
          <a:p>
            <a:pPr algn="ctr"/>
            <a:fld id="{2840B2E4-A264-431E-ABDE-38E3BCDA5876}" type="slidenum">
              <a:rPr lang="en-US">
                <a:latin typeface="Fontasy Himali" panose="04020500000000000000" pitchFamily="82" charset="0"/>
              </a:rPr>
              <a:pPr algn="ctr"/>
              <a:t>6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4372" y="2047325"/>
            <a:ext cx="11703256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latin typeface="Preeti"/>
                <a:cs typeface="Kalimati" panose="00000400000000000000" pitchFamily="2"/>
              </a:rPr>
              <a:t>अन्तर्वार्ताकर्ताले सोधेका प्रश्नहरूको जवाफ आफ्नो परिवारको आधारमा दिनुहोस् ।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ne-NP" sz="2400" dirty="0">
              <a:latin typeface="Preeti"/>
              <a:cs typeface="Kalimati" panose="00000400000000000000" pitchFamily="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latin typeface="Preeti"/>
                <a:cs typeface="Kalimati" panose="00000400000000000000" pitchFamily="2"/>
              </a:rPr>
              <a:t>अन्तर्वार्ताका क्रममा विषय तोडमोड हुनेगरी प्रस्तुत नहुनुहोस् ।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ne-NP" sz="2400" dirty="0">
              <a:latin typeface="Preeti"/>
              <a:cs typeface="Kalimati" panose="00000400000000000000" pitchFamily="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latin typeface="Preeti"/>
                <a:cs typeface="Kalimati" panose="00000400000000000000" pitchFamily="2"/>
              </a:rPr>
              <a:t>आफूले उपलब्ध गराएका विवरण अन्तर्वार्ताकारले सही रूपले फाराममा भरे नभरेको नोट गर्नुहोस् ।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ne-NP" sz="2400" dirty="0">
              <a:latin typeface="Preeti"/>
              <a:cs typeface="Kalimati" panose="00000400000000000000" pitchFamily="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latin typeface="Preeti"/>
                <a:cs typeface="Kalimati" panose="00000400000000000000" pitchFamily="2"/>
              </a:rPr>
              <a:t>अन्तर्वार्ताकारका सबल पक्ष र सुधार गर्नुपर्ने पक्षहरू टिपोट गर्दै जानुहोस् ।</a:t>
            </a:r>
            <a:endParaRPr lang="en-US" sz="2400" dirty="0"/>
          </a:p>
        </p:txBody>
      </p:sp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796629E8-45E5-4BC2-BBBE-556F8085B950}"/>
              </a:ext>
            </a:extLst>
          </p:cNvPr>
          <p:cNvSpPr txBox="1">
            <a:spLocks/>
          </p:cNvSpPr>
          <p:nvPr/>
        </p:nvSpPr>
        <p:spPr>
          <a:xfrm>
            <a:off x="879544" y="972993"/>
            <a:ext cx="10116106" cy="57606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ne-NP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उत्तरदाता भुमिका निर्वाह गर्ने सहभागीका लागि मार्गनिर्देशन</a:t>
            </a:r>
            <a:endParaRPr lang="en-US" sz="2800" b="1" dirty="0">
              <a:solidFill>
                <a:srgbClr val="002060"/>
              </a:solidFill>
              <a:latin typeface="Ganesh" pitchFamily="2" charset="0"/>
              <a:cs typeface="Kalimati" panose="00000400000000000000" pitchFamily="2"/>
            </a:endParaRPr>
          </a:p>
          <a:p>
            <a:pPr marL="0" indent="0" algn="ctr">
              <a:buNone/>
            </a:pPr>
            <a:endParaRPr lang="ne-NP" sz="2800" b="1" dirty="0">
              <a:solidFill>
                <a:srgbClr val="002060"/>
              </a:solidFill>
              <a:latin typeface="Ganesh" pitchFamily="2" charset="0"/>
              <a:cs typeface="Kalimati" panose="00000400000000000000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727858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"/>
          <p:cNvSpPr txBox="1">
            <a:spLocks/>
          </p:cNvSpPr>
          <p:nvPr/>
        </p:nvSpPr>
        <p:spPr>
          <a:xfrm>
            <a:off x="1132814" y="775113"/>
            <a:ext cx="9756913" cy="57606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i-IN" sz="2800" b="1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मोक अन्तर्वार्ता</a:t>
            </a:r>
            <a:r>
              <a:rPr lang="ne-NP" sz="2800" b="1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का</a:t>
            </a:r>
            <a:r>
              <a:rPr lang="hi-IN" sz="2800" b="1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 </a:t>
            </a:r>
            <a:r>
              <a:rPr lang="ne-NP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अन्तर्वार्ता</a:t>
            </a:r>
            <a:r>
              <a:rPr lang="hi-IN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कर्ताले ध्यान दिनुपर्ने कुराहरु</a:t>
            </a:r>
            <a:endParaRPr lang="ne-NP" sz="2800" b="1" dirty="0">
              <a:solidFill>
                <a:srgbClr val="002060"/>
              </a:solidFill>
              <a:latin typeface="Ganesh" pitchFamily="2" charset="0"/>
              <a:cs typeface="Kalimati" panose="00000400000000000000" pitchFamily="2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6872" y="1872822"/>
            <a:ext cx="77775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ne-NP" sz="2400" dirty="0"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11653520" y="6451600"/>
            <a:ext cx="502920" cy="391795"/>
          </a:xfrm>
        </p:spPr>
        <p:txBody>
          <a:bodyPr/>
          <a:lstStyle/>
          <a:p>
            <a:pPr algn="ctr"/>
            <a:fld id="{2840B2E4-A264-431E-ABDE-38E3BCDA5876}" type="slidenum">
              <a:rPr lang="en-US">
                <a:latin typeface="Fontasy Himali" panose="04020500000000000000" pitchFamily="82" charset="0"/>
              </a:rPr>
              <a:pPr algn="ctr"/>
              <a:t>7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6757" y="1296585"/>
            <a:ext cx="1158902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>
                <a:latin typeface="Preeti"/>
                <a:ea typeface="Calibri"/>
                <a:cs typeface="Kalimati" panose="00000400000000000000" pitchFamily="2"/>
              </a:rPr>
              <a:t>अन्तर्वार्ता सञ्चालन गर्दा ध्यान दिनुपर्ने सबै कुराहरू पालना गर्ने ।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2400">
                <a:latin typeface="Preeti"/>
                <a:ea typeface="Calibri"/>
                <a:cs typeface="Kalimati" panose="00000400000000000000" pitchFamily="2"/>
              </a:rPr>
              <a:t>अन्तर्वा</a:t>
            </a:r>
            <a:r>
              <a:rPr lang="ne-NP" sz="2400" dirty="0">
                <a:latin typeface="Preeti"/>
                <a:ea typeface="Calibri"/>
                <a:cs typeface="Kalimati" panose="00000400000000000000" pitchFamily="2"/>
              </a:rPr>
              <a:t>र्</a:t>
            </a:r>
            <a:r>
              <a:rPr lang="hi-IN" sz="2400" dirty="0">
                <a:latin typeface="Preeti"/>
                <a:ea typeface="Calibri"/>
                <a:cs typeface="Kalimati" panose="00000400000000000000" pitchFamily="2"/>
              </a:rPr>
              <a:t>ता </a:t>
            </a:r>
            <a:r>
              <a:rPr lang="ne-NP" sz="2400" dirty="0">
                <a:latin typeface="Preeti"/>
                <a:ea typeface="Calibri"/>
                <a:cs typeface="Kalimati" panose="00000400000000000000" pitchFamily="2"/>
              </a:rPr>
              <a:t>शुरू गर्नुपूर्व </a:t>
            </a:r>
            <a:r>
              <a:rPr lang="hi-IN" sz="2400" dirty="0">
                <a:latin typeface="Preeti"/>
                <a:ea typeface="Calibri"/>
                <a:cs typeface="Kalimati" panose="00000400000000000000" pitchFamily="2"/>
              </a:rPr>
              <a:t>उत्तरदातालाई </a:t>
            </a:r>
            <a:r>
              <a:rPr lang="ne-NP" sz="2400" dirty="0">
                <a:latin typeface="Preeti"/>
                <a:ea typeface="Calibri"/>
                <a:cs typeface="Kalimati" panose="00000400000000000000" pitchFamily="2"/>
              </a:rPr>
              <a:t>अभिवादन गरी </a:t>
            </a:r>
            <a:r>
              <a:rPr lang="hi-IN" sz="2400" dirty="0">
                <a:latin typeface="Preeti"/>
                <a:ea typeface="Calibri"/>
                <a:cs typeface="Kalimati" panose="00000400000000000000" pitchFamily="2"/>
              </a:rPr>
              <a:t>आफ्नो परिचय दिने</a:t>
            </a:r>
            <a:r>
              <a:rPr lang="ne-NP" sz="2400" dirty="0">
                <a:latin typeface="Preeti"/>
                <a:ea typeface="Calibri"/>
                <a:cs typeface="Kalimati" panose="00000400000000000000" pitchFamily="2"/>
              </a:rPr>
              <a:t> ।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2400">
                <a:latin typeface="Preeti"/>
                <a:ea typeface="Calibri"/>
                <a:cs typeface="Kalimati" panose="00000400000000000000" pitchFamily="2"/>
              </a:rPr>
              <a:t>आफु </a:t>
            </a:r>
            <a:r>
              <a:rPr lang="hi-IN" sz="2400" dirty="0">
                <a:latin typeface="Preeti"/>
                <a:ea typeface="Calibri"/>
                <a:cs typeface="Kalimati" panose="00000400000000000000" pitchFamily="2"/>
              </a:rPr>
              <a:t>आउनुको उद्देश्य </a:t>
            </a:r>
            <a:r>
              <a:rPr lang="ne-NP" sz="2400" dirty="0">
                <a:latin typeface="Preeti"/>
                <a:ea typeface="Calibri"/>
                <a:cs typeface="Kalimati" panose="00000400000000000000" pitchFamily="2"/>
              </a:rPr>
              <a:t>ब</a:t>
            </a:r>
            <a:r>
              <a:rPr lang="hi-IN" sz="2400" dirty="0">
                <a:latin typeface="Preeti"/>
                <a:ea typeface="Calibri"/>
                <a:cs typeface="Kalimati" panose="00000400000000000000" pitchFamily="2"/>
              </a:rPr>
              <a:t>ताउने</a:t>
            </a:r>
            <a:r>
              <a:rPr lang="ne-NP" sz="2400" dirty="0">
                <a:latin typeface="Preeti"/>
                <a:ea typeface="Calibri"/>
                <a:cs typeface="Kalimati" panose="00000400000000000000" pitchFamily="2"/>
              </a:rPr>
              <a:t> ।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2400">
                <a:latin typeface="Preeti"/>
                <a:ea typeface="Calibri"/>
                <a:cs typeface="Kalimati" panose="00000400000000000000" pitchFamily="2"/>
              </a:rPr>
              <a:t>जनगणनाको उद्देश्य,</a:t>
            </a:r>
            <a:r>
              <a:rPr lang="ne-NP" sz="2400">
                <a:latin typeface="Preeti"/>
                <a:ea typeface="Calibri"/>
                <a:cs typeface="Kalimati" panose="00000400000000000000" pitchFamily="2"/>
              </a:rPr>
              <a:t> </a:t>
            </a:r>
            <a:r>
              <a:rPr lang="hi-IN" sz="2400">
                <a:latin typeface="Preeti"/>
                <a:ea typeface="Calibri"/>
                <a:cs typeface="Kalimati" panose="00000400000000000000" pitchFamily="2"/>
              </a:rPr>
              <a:t>महत्व,</a:t>
            </a:r>
            <a:r>
              <a:rPr lang="ne-NP" sz="2400">
                <a:latin typeface="Preeti"/>
                <a:ea typeface="Calibri"/>
                <a:cs typeface="Kalimati" panose="00000400000000000000" pitchFamily="2"/>
              </a:rPr>
              <a:t> </a:t>
            </a:r>
            <a:r>
              <a:rPr lang="hi-IN" sz="2400">
                <a:latin typeface="Preeti"/>
                <a:ea typeface="Calibri"/>
                <a:cs typeface="Kalimati" panose="00000400000000000000" pitchFamily="2"/>
              </a:rPr>
              <a:t>जनगणनाको तथ्याङ्कको प्रयोग र फाईदा </a:t>
            </a:r>
            <a:r>
              <a:rPr lang="ne-NP" sz="2400" dirty="0">
                <a:latin typeface="Preeti"/>
                <a:ea typeface="Calibri"/>
                <a:cs typeface="Kalimati" panose="00000400000000000000" pitchFamily="2"/>
              </a:rPr>
              <a:t>बा</a:t>
            </a:r>
            <a:r>
              <a:rPr lang="hi-IN" sz="2400">
                <a:latin typeface="Preeti"/>
                <a:ea typeface="Calibri"/>
                <a:cs typeface="Kalimati" panose="00000400000000000000" pitchFamily="2"/>
              </a:rPr>
              <a:t>रे </a:t>
            </a:r>
            <a:r>
              <a:rPr lang="ne-NP" sz="2400">
                <a:latin typeface="Preeti"/>
                <a:ea typeface="Calibri"/>
                <a:cs typeface="Kalimati" panose="00000400000000000000" pitchFamily="2"/>
              </a:rPr>
              <a:t>संक्षिप्त जानकारी गराएर विवरण उपलब्ध गराइदिनका लागि केही समय माग्ने ।</a:t>
            </a:r>
            <a:endParaRPr lang="ne-NP" sz="2400" dirty="0">
              <a:latin typeface="Preeti"/>
              <a:ea typeface="Calibri"/>
              <a:cs typeface="Kalimati" panose="00000400000000000000" pitchFamily="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>
                <a:latin typeface="Preeti"/>
                <a:ea typeface="Calibri"/>
                <a:cs typeface="Kalimati" panose="00000400000000000000" pitchFamily="2"/>
              </a:rPr>
              <a:t>उत्तरदाताले राखेका जिज्ञासाहरू सरल र संक्षिप्त रूपमा समाधान गरेर अन्तर्वार्ता शुरू गर्ने ।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>
                <a:latin typeface="Preeti"/>
                <a:ea typeface="Calibri"/>
                <a:cs typeface="Kalimati" panose="00000400000000000000" pitchFamily="2"/>
              </a:rPr>
              <a:t>प्रश्नावली फाराममा </a:t>
            </a:r>
            <a:r>
              <a:rPr lang="hi-IN" sz="2400">
                <a:latin typeface="Preeti"/>
                <a:ea typeface="Calibri"/>
                <a:cs typeface="Kalimati" panose="00000400000000000000" pitchFamily="2"/>
              </a:rPr>
              <a:t>सोधिएका प्रश्नहरु</a:t>
            </a:r>
            <a:r>
              <a:rPr lang="ne-NP" sz="2400">
                <a:latin typeface="Preeti"/>
                <a:ea typeface="Calibri"/>
                <a:cs typeface="Kalimati" panose="00000400000000000000" pitchFamily="2"/>
              </a:rPr>
              <a:t> जस्ता</a:t>
            </a:r>
            <a:r>
              <a:rPr lang="hi-IN" sz="2400">
                <a:latin typeface="Preeti"/>
                <a:ea typeface="Calibri"/>
                <a:cs typeface="Kalimati" panose="00000400000000000000" pitchFamily="2"/>
              </a:rPr>
              <a:t>को </a:t>
            </a:r>
            <a:r>
              <a:rPr lang="ne-NP" sz="2400">
                <a:latin typeface="Preeti"/>
                <a:ea typeface="Calibri"/>
                <a:cs typeface="Kalimati" panose="00000400000000000000" pitchFamily="2"/>
              </a:rPr>
              <a:t>तस्तै सोधी प्राप्त विवरणहरू सही रूपमा फाराममा भर्दै जाने ।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>
                <a:latin typeface="Preeti"/>
                <a:ea typeface="Calibri"/>
                <a:cs typeface="Kalimati" panose="00000400000000000000" pitchFamily="2"/>
              </a:rPr>
              <a:t>उत्तरदाताले कुनै प्रश्न नबुझेको अवस्थामा प्रश्नको आशय नबिग्रिने गरी थप पुरक प्रश्नहरू सोध्ने ।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698114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11698356" y="6410762"/>
            <a:ext cx="490714" cy="457177"/>
          </a:xfrm>
        </p:spPr>
        <p:txBody>
          <a:bodyPr/>
          <a:lstStyle/>
          <a:p>
            <a:pPr algn="ctr"/>
            <a:fld id="{2840B2E4-A264-431E-ABDE-38E3BCDA5876}" type="slidenum">
              <a:rPr lang="en-US">
                <a:latin typeface="Fontasy Himali" panose="04020500000000000000" pitchFamily="82" charset="0"/>
              </a:rPr>
              <a:pPr algn="ctr"/>
              <a:t>8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6026" y="1713683"/>
            <a:ext cx="1180768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2400" dirty="0">
                <a:latin typeface="Preeti"/>
                <a:cs typeface="Kalimati" panose="00000400000000000000" pitchFamily="2"/>
              </a:rPr>
              <a:t>उत्तरदाताको आवश्यकता अनुसार स्थान</a:t>
            </a:r>
            <a:r>
              <a:rPr lang="ne-NP" sz="2400" dirty="0">
                <a:latin typeface="Preeti"/>
                <a:cs typeface="Kalimati" panose="00000400000000000000" pitchFamily="2"/>
              </a:rPr>
              <a:t>ी</a:t>
            </a:r>
            <a:r>
              <a:rPr lang="hi-IN" sz="2400" dirty="0">
                <a:latin typeface="Preeti"/>
                <a:cs typeface="Kalimati" panose="00000400000000000000" pitchFamily="2"/>
              </a:rPr>
              <a:t>य भाषाको</a:t>
            </a:r>
            <a:r>
              <a:rPr lang="en-US" sz="2400" dirty="0">
                <a:latin typeface="Preeti"/>
                <a:cs typeface="Kalimati" panose="00000400000000000000" pitchFamily="2"/>
              </a:rPr>
              <a:t> </a:t>
            </a:r>
            <a:r>
              <a:rPr lang="hi-IN" sz="2400" dirty="0">
                <a:latin typeface="Preeti"/>
                <a:cs typeface="Kalimati" panose="00000400000000000000" pitchFamily="2"/>
              </a:rPr>
              <a:t>प्रयोग गर्ने</a:t>
            </a:r>
            <a:r>
              <a:rPr lang="ne-NP" sz="2400" dirty="0">
                <a:latin typeface="Preeti"/>
                <a:cs typeface="Kalimati" panose="00000400000000000000" pitchFamily="2"/>
              </a:rPr>
              <a:t> ।</a:t>
            </a:r>
            <a:endParaRPr lang="hi-IN" sz="2400" dirty="0">
              <a:latin typeface="Preeti"/>
              <a:cs typeface="Kalimati" panose="00000400000000000000" pitchFamily="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>
                <a:latin typeface="Preeti"/>
                <a:cs typeface="Kalimati" panose="00000400000000000000" pitchFamily="2"/>
              </a:rPr>
              <a:t>प्रश्नावली </a:t>
            </a:r>
            <a:r>
              <a:rPr lang="ne-NP" sz="2400" dirty="0">
                <a:latin typeface="Preeti"/>
                <a:cs typeface="Kalimati" panose="00000400000000000000" pitchFamily="2"/>
              </a:rPr>
              <a:t>फाराममा</a:t>
            </a:r>
            <a:r>
              <a:rPr lang="hi-IN" sz="2400" dirty="0">
                <a:latin typeface="Preeti"/>
                <a:cs typeface="Kalimati" panose="00000400000000000000" pitchFamily="2"/>
              </a:rPr>
              <a:t> भएका स</a:t>
            </a:r>
            <a:r>
              <a:rPr lang="ne-NP" sz="2400" dirty="0">
                <a:latin typeface="Preeti"/>
                <a:cs typeface="Kalimati" panose="00000400000000000000" pitchFamily="2"/>
              </a:rPr>
              <a:t>बै</a:t>
            </a:r>
            <a:r>
              <a:rPr lang="hi-IN" sz="2400" dirty="0">
                <a:latin typeface="Preeti"/>
                <a:cs typeface="Kalimati" panose="00000400000000000000" pitchFamily="2"/>
              </a:rPr>
              <a:t> </a:t>
            </a:r>
            <a:r>
              <a:rPr lang="ne-NP" sz="2400" dirty="0">
                <a:latin typeface="Preeti"/>
                <a:cs typeface="Kalimati" panose="00000400000000000000" pitchFamily="2"/>
              </a:rPr>
              <a:t>विवरण</a:t>
            </a:r>
            <a:r>
              <a:rPr lang="hi-IN" sz="2400" dirty="0">
                <a:latin typeface="Preeti"/>
                <a:cs typeface="Kalimati" panose="00000400000000000000" pitchFamily="2"/>
              </a:rPr>
              <a:t> भरिसके पछि एक पटक स</a:t>
            </a:r>
            <a:r>
              <a:rPr lang="ne-NP" sz="2400" dirty="0">
                <a:latin typeface="Preeti"/>
                <a:cs typeface="Kalimati" panose="00000400000000000000" pitchFamily="2"/>
              </a:rPr>
              <a:t>बै</a:t>
            </a:r>
            <a:r>
              <a:rPr lang="hi-IN" sz="2400" dirty="0">
                <a:latin typeface="Preeti"/>
                <a:cs typeface="Kalimati" panose="00000400000000000000" pitchFamily="2"/>
              </a:rPr>
              <a:t> विवरण भरिएको नभरिएको रुजु गर्ने</a:t>
            </a:r>
            <a:r>
              <a:rPr lang="ne-NP" sz="2400" dirty="0">
                <a:latin typeface="Preeti"/>
                <a:cs typeface="Kalimati" panose="00000400000000000000" pitchFamily="2"/>
              </a:rPr>
              <a:t> ।</a:t>
            </a:r>
            <a:endParaRPr lang="hi-IN" sz="2400" dirty="0">
              <a:latin typeface="Preeti"/>
              <a:cs typeface="Kalimati" panose="00000400000000000000" pitchFamily="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latin typeface="Preeti"/>
                <a:cs typeface="Kalimati" panose="00000400000000000000" pitchFamily="2"/>
              </a:rPr>
              <a:t>अन्तमा </a:t>
            </a:r>
            <a:r>
              <a:rPr lang="hi-IN" sz="2400" dirty="0">
                <a:latin typeface="Preeti"/>
                <a:cs typeface="Kalimati" panose="00000400000000000000" pitchFamily="2"/>
              </a:rPr>
              <a:t>उत्तरदातालाई अन्तर्वार्ता सम्पन्न भएको जानकारी </a:t>
            </a:r>
            <a:r>
              <a:rPr lang="ne-NP" sz="2400">
                <a:latin typeface="Preeti"/>
                <a:cs typeface="Kalimati" panose="00000400000000000000" pitchFamily="2"/>
              </a:rPr>
              <a:t>दिने ।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>
                <a:latin typeface="Preeti"/>
                <a:cs typeface="Kalimati" panose="00000400000000000000" pitchFamily="2"/>
              </a:rPr>
              <a:t>घर तथा घरपरिवार सूचीकरण फाराम भरेको हो भने पछि गणक आउने कुरा बताउने ।</a:t>
            </a:r>
            <a:endParaRPr lang="ne-NP" sz="2400" dirty="0">
              <a:latin typeface="Preeti"/>
              <a:cs typeface="Kalimati" panose="00000400000000000000" pitchFamily="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2400" dirty="0">
                <a:latin typeface="Preeti"/>
                <a:cs typeface="Kalimati" panose="00000400000000000000" pitchFamily="2"/>
              </a:rPr>
              <a:t>समय उपल</a:t>
            </a:r>
            <a:r>
              <a:rPr lang="ne-NP" sz="2400" dirty="0">
                <a:latin typeface="Preeti"/>
                <a:cs typeface="Kalimati" panose="00000400000000000000" pitchFamily="2"/>
              </a:rPr>
              <a:t>ब्ध</a:t>
            </a:r>
            <a:r>
              <a:rPr lang="hi-IN" sz="2400" dirty="0">
                <a:latin typeface="Preeti"/>
                <a:cs typeface="Kalimati" panose="00000400000000000000" pitchFamily="2"/>
              </a:rPr>
              <a:t> गराएर सोधिएको </a:t>
            </a:r>
            <a:r>
              <a:rPr lang="hi-IN" sz="2400">
                <a:latin typeface="Preeti"/>
                <a:cs typeface="Kalimati" panose="00000400000000000000" pitchFamily="2"/>
              </a:rPr>
              <a:t>विवरण </a:t>
            </a:r>
            <a:r>
              <a:rPr lang="ne-NP" sz="2400">
                <a:latin typeface="Preeti"/>
                <a:cs typeface="Kalimati" panose="00000400000000000000" pitchFamily="2"/>
              </a:rPr>
              <a:t>दिर्इ </a:t>
            </a:r>
            <a:r>
              <a:rPr lang="hi-IN" sz="2400">
                <a:latin typeface="Preeti"/>
                <a:cs typeface="Kalimati" panose="00000400000000000000" pitchFamily="2"/>
              </a:rPr>
              <a:t>सहयोग </a:t>
            </a:r>
            <a:r>
              <a:rPr lang="hi-IN" sz="2400" dirty="0">
                <a:latin typeface="Preeti"/>
                <a:cs typeface="Kalimati" panose="00000400000000000000" pitchFamily="2"/>
              </a:rPr>
              <a:t>गरेको</a:t>
            </a:r>
            <a:r>
              <a:rPr lang="ne-NP" sz="2400" dirty="0">
                <a:latin typeface="Preeti"/>
                <a:cs typeface="Kalimati" panose="00000400000000000000" pitchFamily="2"/>
              </a:rPr>
              <a:t>मा</a:t>
            </a:r>
            <a:r>
              <a:rPr lang="hi-IN" sz="2400" dirty="0">
                <a:latin typeface="Preeti"/>
                <a:cs typeface="Kalimati" panose="00000400000000000000" pitchFamily="2"/>
              </a:rPr>
              <a:t> धन्यवाद दि</a:t>
            </a:r>
            <a:r>
              <a:rPr lang="ne-NP" sz="2400" dirty="0">
                <a:latin typeface="Preeti"/>
                <a:cs typeface="Kalimati" panose="00000400000000000000" pitchFamily="2"/>
              </a:rPr>
              <a:t>ं</a:t>
            </a:r>
            <a:r>
              <a:rPr lang="hi-IN" sz="2400" dirty="0">
                <a:latin typeface="Preeti"/>
                <a:cs typeface="Kalimati" panose="00000400000000000000" pitchFamily="2"/>
              </a:rPr>
              <a:t>दै आवश्यक अभिवादन सहित </a:t>
            </a:r>
            <a:r>
              <a:rPr lang="ne-NP" sz="2400" dirty="0">
                <a:latin typeface="Preeti"/>
                <a:cs typeface="Kalimati" panose="00000400000000000000" pitchFamily="2"/>
              </a:rPr>
              <a:t>बि</a:t>
            </a:r>
            <a:r>
              <a:rPr lang="hi-IN" sz="2400" dirty="0">
                <a:latin typeface="Preeti"/>
                <a:cs typeface="Kalimati" panose="00000400000000000000" pitchFamily="2"/>
              </a:rPr>
              <a:t>दा हुने </a:t>
            </a:r>
            <a:r>
              <a:rPr lang="ne-NP" sz="2400" dirty="0">
                <a:latin typeface="Preeti"/>
                <a:cs typeface="Kalimati" panose="00000400000000000000" pitchFamily="2"/>
              </a:rPr>
              <a:t>।</a:t>
            </a:r>
            <a:endParaRPr lang="en-US" sz="2400" dirty="0"/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900802" y="911590"/>
            <a:ext cx="9756913" cy="57606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i-IN" sz="2800" b="1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मोक अन्तर्वार्ता</a:t>
            </a:r>
            <a:r>
              <a:rPr lang="ne-NP" sz="2800" b="1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का</a:t>
            </a:r>
            <a:r>
              <a:rPr lang="hi-IN" sz="2800" b="1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 </a:t>
            </a:r>
            <a:r>
              <a:rPr lang="ne-NP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अन्तर्वार्ता</a:t>
            </a:r>
            <a:r>
              <a:rPr lang="hi-IN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कर्ताले ध्यान </a:t>
            </a:r>
            <a:r>
              <a:rPr lang="hi-IN" sz="2800" b="1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दिनुपर्ने कुराहरु</a:t>
            </a:r>
            <a:endParaRPr lang="ne-NP" sz="2800" b="1" dirty="0">
              <a:solidFill>
                <a:srgbClr val="002060"/>
              </a:solidFill>
              <a:latin typeface="Ganesh" pitchFamily="2" charset="0"/>
              <a:cs typeface="Kalimati" panose="00000400000000000000" pitchFamily="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023094" y="6454684"/>
            <a:ext cx="1269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i-IN" b="1">
                <a:solidFill>
                  <a:srgbClr val="002060"/>
                </a:solidFill>
                <a:latin typeface="Arial" panose="020B0604020202020204" pitchFamily="34" charset="0"/>
                <a:cs typeface="Kalimati" panose="00000400000000000000" pitchFamily="2"/>
              </a:rPr>
              <a:t>(</a:t>
            </a:r>
            <a:r>
              <a:rPr lang="ne-NP" b="1">
                <a:solidFill>
                  <a:srgbClr val="002060"/>
                </a:solidFill>
                <a:latin typeface="Arial" panose="020B0604020202020204" pitchFamily="34" charset="0"/>
                <a:cs typeface="Kalimati" panose="00000400000000000000" pitchFamily="2"/>
              </a:rPr>
              <a:t>क्रमशः</a:t>
            </a:r>
            <a:r>
              <a:rPr lang="hi-IN" b="1">
                <a:solidFill>
                  <a:srgbClr val="002060"/>
                </a:solidFill>
                <a:latin typeface="Arial" panose="020B0604020202020204" pitchFamily="34" charset="0"/>
                <a:cs typeface="Kalimati" panose="00000400000000000000" pitchFamily="2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242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466248-C7D0-436C-BF24-EA9C5F20B8B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40B2E4-A264-431E-ABDE-38E3BCDA5876}" type="slidenum">
              <a:rPr lang="en-US" smtClean="0"/>
              <a:t>9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9F4C186-8744-4727-9B2B-FED14D340725}"/>
              </a:ext>
            </a:extLst>
          </p:cNvPr>
          <p:cNvSpPr txBox="1"/>
          <p:nvPr/>
        </p:nvSpPr>
        <p:spPr>
          <a:xfrm>
            <a:off x="1207790" y="2156419"/>
            <a:ext cx="909510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ne-NP" sz="3200" b="1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घर तथा घरपरिवार सूचीकरण फाराम </a:t>
            </a:r>
            <a:r>
              <a:rPr lang="hi-IN" sz="3200" b="1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मोक अन्तर्वार्ता सञ्चालन</a:t>
            </a:r>
            <a:r>
              <a:rPr lang="ne-NP" sz="3200" b="1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 गर्नका लागि मार्गनिर्देशन</a:t>
            </a:r>
            <a:endParaRPr lang="en-US" sz="3200" b="1" dirty="0">
              <a:solidFill>
                <a:srgbClr val="002060"/>
              </a:solidFill>
              <a:latin typeface="Ganesh" pitchFamily="2" charset="0"/>
              <a:cs typeface="Kalimati" panose="00000400000000000000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6733538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3676</TotalTime>
  <Words>904</Words>
  <Application>Microsoft Office PowerPoint</Application>
  <PresentationFormat>Widescreen</PresentationFormat>
  <Paragraphs>144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Arial</vt:lpstr>
      <vt:lpstr>Calibri</vt:lpstr>
      <vt:lpstr>Fontasy Himali</vt:lpstr>
      <vt:lpstr>Ganesh</vt:lpstr>
      <vt:lpstr>Kalimati</vt:lpstr>
      <vt:lpstr>Preeti</vt:lpstr>
      <vt:lpstr>Wingdings</vt:lpstr>
      <vt:lpstr>खआ॥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CBS</dc:creator>
  <cp:lastModifiedBy>Rishi Ram Sigdel</cp:lastModifiedBy>
  <cp:revision>272</cp:revision>
  <cp:lastPrinted>2020-12-28T05:37:10Z</cp:lastPrinted>
  <dcterms:created xsi:type="dcterms:W3CDTF">2020-10-11T07:30:23Z</dcterms:created>
  <dcterms:modified xsi:type="dcterms:W3CDTF">2021-04-10T09:42:53Z</dcterms:modified>
</cp:coreProperties>
</file>