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34" r:id="rId2"/>
    <p:sldId id="257" r:id="rId3"/>
    <p:sldId id="436" r:id="rId4"/>
    <p:sldId id="258" r:id="rId5"/>
    <p:sldId id="295" r:id="rId6"/>
    <p:sldId id="389" r:id="rId7"/>
    <p:sldId id="421" r:id="rId8"/>
    <p:sldId id="386" r:id="rId9"/>
    <p:sldId id="387" r:id="rId10"/>
    <p:sldId id="388" r:id="rId11"/>
    <p:sldId id="422" r:id="rId12"/>
    <p:sldId id="390" r:id="rId13"/>
    <p:sldId id="391" r:id="rId14"/>
    <p:sldId id="392" r:id="rId15"/>
    <p:sldId id="423" r:id="rId16"/>
    <p:sldId id="393" r:id="rId17"/>
    <p:sldId id="394" r:id="rId18"/>
    <p:sldId id="437" r:id="rId19"/>
    <p:sldId id="395" r:id="rId20"/>
    <p:sldId id="396" r:id="rId21"/>
    <p:sldId id="425" r:id="rId22"/>
    <p:sldId id="397" r:id="rId23"/>
    <p:sldId id="398" r:id="rId24"/>
    <p:sldId id="399" r:id="rId25"/>
    <p:sldId id="400" r:id="rId26"/>
    <p:sldId id="401" r:id="rId27"/>
    <p:sldId id="402" r:id="rId28"/>
    <p:sldId id="403" r:id="rId29"/>
    <p:sldId id="404" r:id="rId30"/>
    <p:sldId id="426" r:id="rId31"/>
    <p:sldId id="405" r:id="rId32"/>
    <p:sldId id="406" r:id="rId33"/>
    <p:sldId id="408" r:id="rId34"/>
    <p:sldId id="407" r:id="rId35"/>
    <p:sldId id="428" r:id="rId36"/>
    <p:sldId id="410" r:id="rId37"/>
    <p:sldId id="411" r:id="rId38"/>
    <p:sldId id="298" r:id="rId39"/>
    <p:sldId id="413" r:id="rId40"/>
    <p:sldId id="412" r:id="rId41"/>
    <p:sldId id="415" r:id="rId42"/>
    <p:sldId id="416" r:id="rId43"/>
    <p:sldId id="417" r:id="rId44"/>
    <p:sldId id="418" r:id="rId45"/>
    <p:sldId id="420" r:id="rId46"/>
    <p:sldId id="419" r:id="rId47"/>
    <p:sldId id="427" r:id="rId48"/>
    <p:sldId id="299" r:id="rId49"/>
    <p:sldId id="384" r:id="rId50"/>
    <p:sldId id="430" r:id="rId51"/>
    <p:sldId id="431" r:id="rId52"/>
    <p:sldId id="433" r:id="rId53"/>
    <p:sldId id="432" r:id="rId54"/>
    <p:sldId id="324" r:id="rId55"/>
    <p:sldId id="27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85542" autoAdjust="0"/>
  </p:normalViewPr>
  <p:slideViewPr>
    <p:cSldViewPr snapToGrid="0">
      <p:cViewPr varScale="1">
        <p:scale>
          <a:sx n="54" d="100"/>
          <a:sy n="54" d="100"/>
        </p:scale>
        <p:origin x="1148"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423A2-582F-4D36-9529-531F24B7A8DD}" type="datetimeFigureOut">
              <a:rPr lang="en-US" smtClean="0"/>
              <a:t>3/15/2021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C036C-F7AF-41A9-8F7F-4ED97ECBAE45}" type="slidenum">
              <a:rPr lang="en-US" smtClean="0"/>
              <a:t>‹#›</a:t>
            </a:fld>
            <a:endParaRPr lang="en-US"/>
          </a:p>
        </p:txBody>
      </p:sp>
    </p:spTree>
    <p:extLst>
      <p:ext uri="{BB962C8B-B14F-4D97-AF65-F5344CB8AC3E}">
        <p14:creationId xmlns:p14="http://schemas.microsoft.com/office/powerpoint/2010/main" val="4215473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0C036C-F7AF-41A9-8F7F-4ED97ECBAE45}" type="slidenum">
              <a:rPr lang="en-US" smtClean="0"/>
              <a:t>5</a:t>
            </a:fld>
            <a:endParaRPr lang="en-US"/>
          </a:p>
        </p:txBody>
      </p:sp>
    </p:spTree>
    <p:extLst>
      <p:ext uri="{BB962C8B-B14F-4D97-AF65-F5344CB8AC3E}">
        <p14:creationId xmlns:p14="http://schemas.microsoft.com/office/powerpoint/2010/main" val="172353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615811" y="2533504"/>
            <a:ext cx="4872038" cy="3097212"/>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9"/>
          </p:nvPr>
        </p:nvSpPr>
        <p:spPr>
          <a:xfrm>
            <a:off x="7042150" y="2347913"/>
            <a:ext cx="3289300" cy="27701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05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Slide Number Placeholder 3"/>
          <p:cNvSpPr>
            <a:spLocks noGrp="1"/>
          </p:cNvSpPr>
          <p:nvPr>
            <p:ph type="sldNum" sz="quarter" idx="11"/>
          </p:nvPr>
        </p:nvSpPr>
        <p:spPr>
          <a:xfrm>
            <a:off x="8610600" y="6356350"/>
            <a:ext cx="2743200" cy="365125"/>
          </a:xfrm>
          <a:prstGeom prst="rect">
            <a:avLst/>
          </a:prstGeom>
        </p:spPr>
        <p:txBody>
          <a:bodyPr/>
          <a:lstStyle/>
          <a:p>
            <a:fld id="{2840B2E4-A264-431E-ABDE-38E3BCDA5876}" type="slidenum">
              <a:rPr lang="en-US" smtClean="0"/>
              <a:t>‹#›</a:t>
            </a:fld>
            <a:endParaRPr lang="en-US"/>
          </a:p>
        </p:txBody>
      </p:sp>
      <p:sp>
        <p:nvSpPr>
          <p:cNvPr id="5" name="Footer Placeholder 4"/>
          <p:cNvSpPr>
            <a:spLocks noGrp="1"/>
          </p:cNvSpPr>
          <p:nvPr>
            <p:ph type="ftr" sz="quarter" idx="12"/>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16750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014173"/>
            <a:ext cx="12192000" cy="541676"/>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585640"/>
            <a:ext cx="10515600" cy="51647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2"/>
          </p:nvPr>
        </p:nvSpPr>
        <p:spPr>
          <a:xfrm>
            <a:off x="11696132" y="6451887"/>
            <a:ext cx="445835" cy="365125"/>
          </a:xfrm>
          <a:prstGeom prst="rect">
            <a:avLst/>
          </a:prstGeom>
        </p:spPr>
        <p:txBody>
          <a:bodyPr/>
          <a:lstStyle>
            <a:lvl1pPr marL="0" algn="l" defTabSz="914400" rtl="0" eaLnBrk="1" latinLnBrk="0" hangingPunct="1">
              <a:defRPr lang="en-US" sz="1400" kern="1200" smtClean="0">
                <a:solidFill>
                  <a:schemeClr val="tx1"/>
                </a:solidFill>
                <a:latin typeface="Times New Roman" pitchFamily="18" charset="0"/>
                <a:ea typeface="+mn-ea"/>
                <a:cs typeface="Times New Roman" pitchFamily="18" charset="0"/>
              </a:defRPr>
            </a:lvl1pPr>
          </a:lstStyle>
          <a:p>
            <a:fld id="{26402401-4522-4C0F-A737-197EB07E49FF}" type="slidenum">
              <a:rPr lang="en-US" smtClean="0"/>
              <a:pPr/>
              <a:t>‹#›</a:t>
            </a:fld>
            <a:endParaRPr lang="en-US"/>
          </a:p>
        </p:txBody>
      </p:sp>
    </p:spTree>
    <p:extLst>
      <p:ext uri="{BB962C8B-B14F-4D97-AF65-F5344CB8AC3E}">
        <p14:creationId xmlns:p14="http://schemas.microsoft.com/office/powerpoint/2010/main" val="791919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1426321" y="48478"/>
            <a:ext cx="9564914" cy="1020666"/>
          </a:xfrm>
          <a:prstGeom prst="rect">
            <a:avLst/>
          </a:prstGeom>
          <a:solidFill>
            <a:schemeClr val="bg1"/>
          </a:solidFill>
        </p:spPr>
        <p:txBody>
          <a:bodyPr wrap="square" rtlCol="0">
            <a:spAutoFit/>
          </a:bodyPr>
          <a:lstStyle/>
          <a:p>
            <a:endParaRPr lang="en-US"/>
          </a:p>
        </p:txBody>
      </p:sp>
      <p:pic>
        <p:nvPicPr>
          <p:cNvPr id="8" name="Picture 7"/>
          <p:cNvPicPr>
            <a:picLocks noChangeAspect="1"/>
          </p:cNvPicPr>
          <p:nvPr userDrawn="1"/>
        </p:nvPicPr>
        <p:blipFill>
          <a:blip r:embed="rId5"/>
          <a:stretch>
            <a:fillRect/>
          </a:stretch>
        </p:blipFill>
        <p:spPr>
          <a:xfrm>
            <a:off x="11627224" y="-8479"/>
            <a:ext cx="564776" cy="638222"/>
          </a:xfrm>
          <a:prstGeom prst="rect">
            <a:avLst/>
          </a:prstGeom>
        </p:spPr>
      </p:pic>
      <p:sp>
        <p:nvSpPr>
          <p:cNvPr id="9" name="TextBox 8"/>
          <p:cNvSpPr txBox="1"/>
          <p:nvPr userDrawn="1"/>
        </p:nvSpPr>
        <p:spPr>
          <a:xfrm>
            <a:off x="0" y="26718"/>
            <a:ext cx="12192000"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p>
          <a:p>
            <a:pPr algn="ctr"/>
            <a:r>
              <a:rPr lang="ne-NP" sz="1800" b="0" dirty="0">
                <a:solidFill>
                  <a:srgbClr val="FF0000"/>
                </a:solidFill>
                <a:cs typeface="Kalimati" panose="00000400000000000000" pitchFamily="2"/>
              </a:rPr>
              <a:t>राष्ट्रिय जनगणना २०७८</a:t>
            </a:r>
          </a:p>
        </p:txBody>
      </p:sp>
      <p:sp>
        <p:nvSpPr>
          <p:cNvPr id="15" name="Footer Placeholder 12"/>
          <p:cNvSpPr txBox="1">
            <a:spLocks/>
          </p:cNvSpPr>
          <p:nvPr userDrawn="1"/>
        </p:nvSpPr>
        <p:spPr>
          <a:xfrm>
            <a:off x="6504043" y="6481297"/>
            <a:ext cx="5496537" cy="365125"/>
          </a:xfrm>
          <a:prstGeom prst="rect">
            <a:avLst/>
          </a:prstGeom>
        </p:spPr>
        <p:txBody>
          <a:bodyPr/>
          <a:lstStyle>
            <a:defPPr>
              <a:defRPr lang="en-US"/>
            </a:defPPr>
            <a:lvl1pPr marL="0" algn="l" defTabSz="914400" rtl="0" eaLnBrk="1" latinLnBrk="0" hangingPunct="1">
              <a:defRPr sz="1800" kern="1200">
                <a:solidFill>
                  <a:srgbClr val="002060"/>
                </a:solidFill>
                <a:latin typeface="+mn-lt"/>
                <a:ea typeface="+mn-ea"/>
                <a:cs typeface="Kalimati" panose="00000400000000000000" pitchFamily="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FFC000"/>
                </a:solidFill>
                <a:latin typeface="+mn-lt"/>
                <a:ea typeface="+mn-ea"/>
                <a:cs typeface="Kalimati" panose="00000400000000000000" pitchFamily="2"/>
              </a:rPr>
              <a:t>Page 1/….</a:t>
            </a:r>
          </a:p>
        </p:txBody>
      </p:sp>
      <p:sp>
        <p:nvSpPr>
          <p:cNvPr id="2" name="Rectangle 1"/>
          <p:cNvSpPr/>
          <p:nvPr userDrawn="1"/>
        </p:nvSpPr>
        <p:spPr>
          <a:xfrm>
            <a:off x="10367158" y="6388925"/>
            <a:ext cx="1824842" cy="457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mage result for logo of nepal government">
            <a:extLst>
              <a:ext uri="{FF2B5EF4-FFF2-40B4-BE49-F238E27FC236}">
                <a16:creationId xmlns:a16="http://schemas.microsoft.com/office/drawing/2014/main" id="{4BF3C297-642D-4134-82DF-1D665AA1DDF1}"/>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9376" y="15639"/>
            <a:ext cx="692131" cy="58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200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4294967295"/>
          </p:nvPr>
        </p:nvSpPr>
        <p:spPr>
          <a:xfrm>
            <a:off x="-21714" y="4273134"/>
            <a:ext cx="7416427" cy="1521612"/>
          </a:xfrm>
          <a:prstGeom prst="rect">
            <a:avLst/>
          </a:prstGeom>
        </p:spPr>
        <p:txBody>
          <a:bodyPr/>
          <a:lstStyle/>
          <a:p>
            <a:pPr marL="0" indent="0" algn="ctr">
              <a:buNone/>
            </a:pPr>
            <a:r>
              <a:rPr lang="ne-NP" b="1" spc="-40" dirty="0">
                <a:solidFill>
                  <a:srgbClr val="002060"/>
                </a:solidFill>
                <a:cs typeface="Kalimati" pitchFamily="2"/>
              </a:rPr>
              <a:t>मुख्य प्रश्नावलीः व्यक्तिगत खण्ड </a:t>
            </a:r>
          </a:p>
          <a:p>
            <a:pPr marL="0" indent="0" algn="ctr">
              <a:buNone/>
            </a:pPr>
            <a:r>
              <a:rPr lang="ne-NP" b="1" spc="-40" dirty="0">
                <a:solidFill>
                  <a:srgbClr val="002060"/>
                </a:solidFill>
                <a:cs typeface="Kalimati" pitchFamily="2"/>
              </a:rPr>
              <a:t>(महल ३३ र ३४)</a:t>
            </a:r>
          </a:p>
          <a:p>
            <a:pPr marL="0" indent="0" algn="ctr">
              <a:buNone/>
            </a:pPr>
            <a:r>
              <a:rPr lang="ne-NP" b="1" spc="-40" dirty="0">
                <a:solidFill>
                  <a:srgbClr val="002060"/>
                </a:solidFill>
                <a:cs typeface="Kalimati" pitchFamily="2"/>
              </a:rPr>
              <a:t>आर्थिक क्रियाकलाप सम्बन्धी विवरण</a:t>
            </a:r>
            <a:endParaRPr lang="en-US" b="1" spc="-40" dirty="0">
              <a:solidFill>
                <a:srgbClr val="002060"/>
              </a:solidFill>
              <a:cs typeface="Kalimati" pitchFamily="2"/>
            </a:endParaRPr>
          </a:p>
        </p:txBody>
      </p:sp>
      <p:sp>
        <p:nvSpPr>
          <p:cNvPr id="7" name="Slide Number Placeholder 19"/>
          <p:cNvSpPr txBox="1">
            <a:spLocks/>
          </p:cNvSpPr>
          <p:nvPr/>
        </p:nvSpPr>
        <p:spPr>
          <a:xfrm>
            <a:off x="11826240" y="6471920"/>
            <a:ext cx="340360" cy="3860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840B2E4-A264-431E-ABDE-38E3BCDA5876}" type="slidenum">
              <a:rPr lang="en-US" smtClean="0">
                <a:latin typeface="Fontasy Himali" panose="04020500000000000000" pitchFamily="82" charset="0"/>
              </a:rPr>
              <a:pPr algn="ctr"/>
              <a:t>1</a:t>
            </a:fld>
            <a:endParaRPr lang="en-US" dirty="0">
              <a:latin typeface="Fontasy Himali" panose="04020500000000000000" pitchFamily="82" charset="0"/>
            </a:endParaRPr>
          </a:p>
        </p:txBody>
      </p:sp>
      <p:pic>
        <p:nvPicPr>
          <p:cNvPr id="9" name="Picture 8">
            <a:extLst>
              <a:ext uri="{FF2B5EF4-FFF2-40B4-BE49-F238E27FC236}">
                <a16:creationId xmlns:a16="http://schemas.microsoft.com/office/drawing/2014/main" id="{749C17D7-EE10-4D7C-95D0-C406489F4E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4879" y="3582773"/>
            <a:ext cx="3314411" cy="2485808"/>
          </a:xfrm>
          <a:prstGeom prst="rect">
            <a:avLst/>
          </a:prstGeom>
          <a:ln>
            <a:noFill/>
          </a:ln>
          <a:effectLst>
            <a:softEdge rad="112500"/>
          </a:effectLst>
        </p:spPr>
      </p:pic>
      <p:cxnSp>
        <p:nvCxnSpPr>
          <p:cNvPr id="3" name="Straight Connector 2">
            <a:extLst>
              <a:ext uri="{FF2B5EF4-FFF2-40B4-BE49-F238E27FC236}">
                <a16:creationId xmlns:a16="http://schemas.microsoft.com/office/drawing/2014/main" id="{99EE3CFB-4C3F-4D49-9B20-27338E2ADE07}"/>
              </a:ext>
            </a:extLst>
          </p:cNvPr>
          <p:cNvCxnSpPr/>
          <p:nvPr/>
        </p:nvCxnSpPr>
        <p:spPr>
          <a:xfrm>
            <a:off x="0" y="61751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23A7BA57-E6E8-4A9D-A40A-1DD2BFFFB6A5}"/>
              </a:ext>
            </a:extLst>
          </p:cNvPr>
          <p:cNvSpPr txBox="1">
            <a:spLocks/>
          </p:cNvSpPr>
          <p:nvPr/>
        </p:nvSpPr>
        <p:spPr>
          <a:xfrm>
            <a:off x="0" y="855053"/>
            <a:ext cx="12192000" cy="1917803"/>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राष्ट्रिय जनगणना २०७८ </a:t>
            </a:r>
            <a:endParaRPr lang="en-US" sz="2800" b="1" dirty="0">
              <a:solidFill>
                <a:srgbClr val="142DAC"/>
              </a:solidFill>
              <a:latin typeface="Calibri" panose="020F0502020204030204" pitchFamily="34" charset="0"/>
              <a:ea typeface="Calibri" panose="020F0502020204030204" pitchFamily="34" charset="0"/>
              <a:cs typeface="Kalimati" panose="00000400000000000000" pitchFamily="2"/>
            </a:endParaRPr>
          </a:p>
          <a:p>
            <a:pPr marL="0" marR="0" algn="ctr">
              <a:lnSpc>
                <a:spcPct val="150000"/>
              </a:lnSpc>
              <a:spcBef>
                <a:spcPts val="0"/>
              </a:spcBef>
              <a:spcAft>
                <a:spcPts val="0"/>
              </a:spcAft>
            </a:pPr>
            <a:r>
              <a:rPr lang="hi-IN" sz="2800" b="1" dirty="0">
                <a:solidFill>
                  <a:srgbClr val="142DAC"/>
                </a:solidFill>
                <a:latin typeface="Calibri" panose="020F0502020204030204" pitchFamily="34" charset="0"/>
                <a:cs typeface="Kalimati" panose="00000400000000000000" pitchFamily="2"/>
              </a:rPr>
              <a:t>प्रदेश</a:t>
            </a:r>
            <a:r>
              <a:rPr lang="ne-NP" sz="2800" b="1" dirty="0">
                <a:solidFill>
                  <a:srgbClr val="142DAC"/>
                </a:solidFill>
                <a:latin typeface="Calibri" panose="020F0502020204030204" pitchFamily="34" charset="0"/>
                <a:cs typeface="Kalimati" panose="00000400000000000000" pitchFamily="2"/>
              </a:rPr>
              <a:t>स्तरीय मुख्य प्रशिक्षक </a:t>
            </a:r>
            <a:r>
              <a:rPr lang="hi-IN" sz="2800" b="1" dirty="0">
                <a:solidFill>
                  <a:srgbClr val="142DAC"/>
                </a:solidFill>
                <a:latin typeface="Calibri" panose="020F0502020204030204" pitchFamily="34" charset="0"/>
                <a:cs typeface="Kalimati" panose="00000400000000000000" pitchFamily="2"/>
              </a:rPr>
              <a:t>तालिम </a:t>
            </a:r>
            <a:endParaRPr lang="en-US" sz="2800" b="1" dirty="0">
              <a:solidFill>
                <a:srgbClr val="142DAC"/>
              </a:solidFill>
              <a:latin typeface="Calibri" panose="020F0502020204030204" pitchFamily="34" charset="0"/>
              <a:cs typeface="Kalimati" panose="00000400000000000000" pitchFamily="2"/>
            </a:endParaRPr>
          </a:p>
          <a:p>
            <a:pPr marL="0" marR="0" algn="ctr">
              <a:lnSpc>
                <a:spcPct val="150000"/>
              </a:lnSpc>
              <a:spcBef>
                <a:spcPts val="0"/>
              </a:spcBef>
              <a:spcAft>
                <a:spcPts val="0"/>
              </a:spcAft>
            </a:pPr>
            <a:r>
              <a:rPr lang="ne-NP" sz="2400" b="1" dirty="0">
                <a:solidFill>
                  <a:srgbClr val="142DAC"/>
                </a:solidFill>
                <a:latin typeface="Calibri" panose="020F0502020204030204" pitchFamily="34" charset="0"/>
                <a:ea typeface="Calibri" panose="020F0502020204030204" pitchFamily="34" charset="0"/>
                <a:cs typeface="Kalimati" panose="00000400000000000000" pitchFamily="2"/>
              </a:rPr>
              <a:t>मितिः २०७७ चैत १२</a:t>
            </a:r>
            <a:endParaRPr lang="ne-NP" sz="2400" b="1" dirty="0">
              <a:solidFill>
                <a:srgbClr val="002060"/>
              </a:solidFill>
              <a:latin typeface="Calibri" panose="020F0502020204030204" pitchFamily="34" charset="0"/>
              <a:ea typeface="Calibri" panose="020F0502020204030204" pitchFamily="34" charset="0"/>
              <a:cs typeface="Kalimati" panose="00000400000000000000" pitchFamily="2"/>
            </a:endParaRPr>
          </a:p>
          <a:p>
            <a:pPr algn="ctr">
              <a:lnSpc>
                <a:spcPct val="115000"/>
              </a:lnSpc>
              <a:spcBef>
                <a:spcPts val="0"/>
              </a:spcBef>
            </a:pPr>
            <a:endParaRPr lang="en-US" sz="3200" dirty="0">
              <a:solidFill>
                <a:srgbClr val="142DAC"/>
              </a:solidFill>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38717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473200" y="1252935"/>
            <a:ext cx="9690100" cy="576064"/>
          </a:xfrm>
          <a:prstGeom prst="rect">
            <a:avLst/>
          </a:prstGeom>
        </p:spPr>
        <p:txBody>
          <a:bodyPr/>
          <a:lstStyle/>
          <a:p>
            <a:pPr marL="0" indent="0" algn="ctr">
              <a:buNone/>
            </a:pPr>
            <a:r>
              <a:rPr lang="ne-NP" b="1" dirty="0">
                <a:solidFill>
                  <a:srgbClr val="142DAC"/>
                </a:solidFill>
                <a:latin typeface="Calibri" panose="020F0502020204030204" pitchFamily="34" charset="0"/>
                <a:ea typeface="Calibri" panose="020F0502020204030204" pitchFamily="34" charset="0"/>
                <a:cs typeface="Kalimati" panose="00000400000000000000" pitchFamily="2"/>
              </a:rPr>
              <a:t>औद्योगिक क्षेत्र वर्गीकरण कोड </a:t>
            </a:r>
            <a:endParaRPr lang="en-US" b="1" dirty="0">
              <a:solidFill>
                <a:srgbClr val="142DAC"/>
              </a:solidFill>
              <a:latin typeface="Calibri" panose="020F0502020204030204" pitchFamily="34" charset="0"/>
              <a:ea typeface="Calibri" panose="020F0502020204030204" pitchFamily="34" charset="0"/>
              <a:cs typeface="Kalimati" panose="00000400000000000000" pitchFamily="2"/>
            </a:endParaRPr>
          </a:p>
          <a:p>
            <a:pPr marL="0" indent="0" algn="ctr">
              <a:buNone/>
            </a:pP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676894" y="2264497"/>
            <a:ext cx="10539445" cy="3177536"/>
          </a:xfrm>
          <a:prstGeom prst="rect">
            <a:avLst/>
          </a:prstGeom>
        </p:spPr>
        <p:txBody>
          <a:bodyPr/>
          <a:lstStyle/>
          <a:p>
            <a:pPr>
              <a:lnSpc>
                <a:spcPct val="150000"/>
              </a:lnSpc>
            </a:pPr>
            <a:r>
              <a:rPr lang="ne-NP" sz="2400" dirty="0">
                <a:latin typeface="Preeti" pitchFamily="2" charset="0"/>
                <a:cs typeface="Kalimati" panose="00000400000000000000" pitchFamily="2"/>
              </a:rPr>
              <a:t>आर्थिक गतिविधि </a:t>
            </a:r>
            <a:r>
              <a:rPr lang="en-US" sz="2400" dirty="0">
                <a:latin typeface="Times New Roman" panose="02020603050405020304" pitchFamily="18" charset="0"/>
                <a:cs typeface="Times New Roman" panose="02020603050405020304" pitchFamily="18" charset="0"/>
              </a:rPr>
              <a:t>Economics Activities </a:t>
            </a:r>
            <a:r>
              <a:rPr lang="ne-NP" sz="2400" dirty="0">
                <a:latin typeface="Preeti" pitchFamily="2" charset="0"/>
                <a:cs typeface="Kalimati" panose="00000400000000000000" pitchFamily="2"/>
              </a:rPr>
              <a:t>का विभिन्न क्षेत्रलाई मुख्य २१ वटा औद्योगिक क्षेत्र </a:t>
            </a:r>
            <a:r>
              <a:rPr lang="en-US" sz="2400" dirty="0">
                <a:latin typeface="Times New Roman" panose="02020603050405020304" pitchFamily="18" charset="0"/>
                <a:cs typeface="Times New Roman" panose="02020603050405020304" pitchFamily="18" charset="0"/>
              </a:rPr>
              <a:t>Industrial Sector </a:t>
            </a:r>
            <a:r>
              <a:rPr lang="ne-NP" sz="2400" dirty="0">
                <a:latin typeface="Preeti" pitchFamily="2" charset="0"/>
                <a:cs typeface="Kalimati" panose="00000400000000000000" pitchFamily="2"/>
              </a:rPr>
              <a:t>मा विभाजन गरिएको छ । </a:t>
            </a:r>
          </a:p>
          <a:p>
            <a:pPr>
              <a:lnSpc>
                <a:spcPct val="150000"/>
              </a:lnSpc>
            </a:pPr>
            <a:r>
              <a:rPr lang="ne-NP" sz="2400" dirty="0">
                <a:latin typeface="Preeti" pitchFamily="2" charset="0"/>
                <a:cs typeface="Kalimati" panose="00000400000000000000" pitchFamily="2"/>
              </a:rPr>
              <a:t>वस्तु तथा सेवा उत्पादन गर्ने क्रियाकलाप जुन औद्योगिक क्षेत्रमा पर्दछ त्यही औद्योगिक क्षेत्रको </a:t>
            </a:r>
            <a:r>
              <a:rPr lang="en-US" sz="2400" dirty="0">
                <a:latin typeface="Times New Roman" panose="02020603050405020304" pitchFamily="18" charset="0"/>
                <a:cs typeface="Times New Roman" panose="02020603050405020304" pitchFamily="18" charset="0"/>
              </a:rPr>
              <a:t>NSIC</a:t>
            </a:r>
            <a:r>
              <a:rPr lang="ne-NP" sz="2400" dirty="0">
                <a:latin typeface="Preeti" pitchFamily="2" charset="0"/>
                <a:cs typeface="Kalimati" panose="00000400000000000000" pitchFamily="2"/>
              </a:rPr>
              <a:t> कोड लेख्नुपर्दछ । </a:t>
            </a:r>
            <a:endParaRPr lang="en-US" sz="2400" dirty="0">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10</a:t>
            </a:fld>
            <a:endParaRPr lang="en-US" dirty="0"/>
          </a:p>
        </p:txBody>
      </p:sp>
    </p:spTree>
    <p:extLst>
      <p:ext uri="{BB962C8B-B14F-4D97-AF65-F5344CB8AC3E}">
        <p14:creationId xmlns:p14="http://schemas.microsoft.com/office/powerpoint/2010/main" val="2211868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473200" y="1003554"/>
            <a:ext cx="969010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कृषि</a:t>
            </a:r>
            <a:r>
              <a:rPr lang="en-US" b="1" dirty="0">
                <a:solidFill>
                  <a:srgbClr val="142DAC"/>
                </a:solidFill>
                <a:latin typeface="Calibri" panose="020F0502020204030204" pitchFamily="34" charset="0"/>
                <a:cs typeface="Kalimati" panose="00000400000000000000" pitchFamily="2"/>
              </a:rPr>
              <a:t>, </a:t>
            </a:r>
            <a:r>
              <a:rPr lang="ne-NP" b="1" dirty="0">
                <a:solidFill>
                  <a:srgbClr val="142DAC"/>
                </a:solidFill>
                <a:latin typeface="Calibri" panose="020F0502020204030204" pitchFamily="34" charset="0"/>
                <a:cs typeface="Kalimati" panose="00000400000000000000" pitchFamily="2"/>
              </a:rPr>
              <a:t>वन र माछापालन (कोड </a:t>
            </a:r>
            <a:r>
              <a:rPr lang="en-US" b="1" dirty="0">
                <a:solidFill>
                  <a:srgbClr val="142DAC"/>
                </a:solidFill>
                <a:latin typeface="Calibri" panose="020F0502020204030204" pitchFamily="34" charset="0"/>
                <a:cs typeface="Kalimati" panose="00000400000000000000" pitchFamily="2"/>
              </a:rPr>
              <a:t>1</a:t>
            </a:r>
            <a:r>
              <a:rPr lang="ne-NP" b="1" dirty="0">
                <a:solidFill>
                  <a:srgbClr val="142DAC"/>
                </a:solidFill>
                <a:latin typeface="Calibri" panose="020F0502020204030204" pitchFamily="34" charset="0"/>
                <a:cs typeface="Kalimati" panose="00000400000000000000" pitchFamily="2"/>
              </a:rPr>
              <a:t>)</a:t>
            </a:r>
            <a:endParaRPr lang="en-US" b="1" dirty="0">
              <a:solidFill>
                <a:srgbClr val="142DAC"/>
              </a:solidFill>
              <a:latin typeface="Calibri" panose="020F0502020204030204" pitchFamily="34" charset="0"/>
              <a:ea typeface="Calibri" panose="020F0502020204030204" pitchFamily="34" charset="0"/>
              <a:cs typeface="Kalimati" panose="00000400000000000000" pitchFamily="2"/>
            </a:endParaRPr>
          </a:p>
          <a:p>
            <a:pPr marL="0" indent="0" algn="ctr">
              <a:buNone/>
            </a:pP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166256" y="1757552"/>
            <a:ext cx="8347920" cy="4552993"/>
          </a:xfrm>
          <a:prstGeom prst="rect">
            <a:avLst/>
          </a:prstGeom>
        </p:spPr>
        <p:txBody>
          <a:bodyPr/>
          <a:lstStyle/>
          <a:p>
            <a:pPr marL="344488" indent="-344488" algn="just">
              <a:lnSpc>
                <a:spcPct val="150000"/>
              </a:lnSpc>
            </a:pPr>
            <a:r>
              <a:rPr lang="ne-NP" sz="2400" dirty="0">
                <a:latin typeface="Preeti" pitchFamily="2" charset="0"/>
                <a:cs typeface="Kalimati" panose="00000400000000000000" pitchFamily="2"/>
              </a:rPr>
              <a:t>खाद्यान्नबाली</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तरकारीबाली</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तेलहनबाली</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मसलाबाली लगायतका अस्थायी बालीहरू</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जडिबुटीको उत्पादन</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फलफुल खेती लगायतका अन्य स्थायी बालीहरू</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नर्सरी</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पशुपन्छी पालन</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मौरीपालन</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रेशमखेती र यी कार्यका लागि सहयोगी क्रियाकलापहरू</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दाउरा तथा गोलिया काठ उत्पादन</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गैरकाठजन्य वन पैदावरको संकलन</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माछापालन सम्बन्धी कार्यहरू यस अन्तर्गत पर्दछन्। </a:t>
            </a:r>
            <a:endParaRPr lang="en-US" sz="2400" dirty="0">
              <a:latin typeface="Preeti" pitchFamily="2" charset="0"/>
              <a:cs typeface="Kalimati" panose="00000400000000000000" pitchFamily="2"/>
            </a:endParaRPr>
          </a:p>
          <a:p>
            <a:pPr marL="344488" indent="-344488" algn="just">
              <a:lnSpc>
                <a:spcPct val="150000"/>
              </a:lnSpc>
            </a:pPr>
            <a:r>
              <a:rPr lang="ne-NP" sz="2400" dirty="0">
                <a:latin typeface="Preeti" pitchFamily="2" charset="0"/>
                <a:cs typeface="Kalimati" panose="00000400000000000000" pitchFamily="2"/>
              </a:rPr>
              <a:t>उदाहरणः आफ्नै खेतीपाती गर्ने कृषकका लागि </a:t>
            </a:r>
            <a:r>
              <a:rPr lang="ne-NP" sz="2400" dirty="0">
                <a:solidFill>
                  <a:srgbClr val="0070C0"/>
                </a:solidFill>
                <a:latin typeface="Preeti" pitchFamily="2" charset="0"/>
                <a:cs typeface="Kalimati" panose="00000400000000000000" pitchFamily="2"/>
              </a:rPr>
              <a:t>आफ्नो खेतबारी </a:t>
            </a:r>
            <a:r>
              <a:rPr lang="en-US" sz="2400" dirty="0">
                <a:latin typeface="Preeti" pitchFamily="2" charset="0"/>
                <a:cs typeface="Kalimati" panose="00000400000000000000" pitchFamily="2"/>
              </a:rPr>
              <a:t>– </a:t>
            </a:r>
            <a:r>
              <a:rPr lang="ne-NP" sz="2400" dirty="0">
                <a:solidFill>
                  <a:srgbClr val="0070C0"/>
                </a:solidFill>
                <a:latin typeface="Preeti" pitchFamily="2" charset="0"/>
                <a:cs typeface="Kalimati" panose="00000400000000000000" pitchFamily="2"/>
              </a:rPr>
              <a:t>कृषि उत्पादन </a:t>
            </a:r>
            <a:r>
              <a:rPr lang="ne-NP" sz="2400" dirty="0">
                <a:latin typeface="Preeti" pitchFamily="2" charset="0"/>
                <a:cs typeface="Kalimati" panose="00000400000000000000" pitchFamily="2"/>
              </a:rPr>
              <a:t>लेखी सम्बन्धित कोठामा कोड </a:t>
            </a:r>
            <a:r>
              <a:rPr lang="en-US" sz="2400" b="1" dirty="0">
                <a:solidFill>
                  <a:srgbClr val="0070C0"/>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ne-NP" sz="2400" dirty="0">
                <a:latin typeface="Preeti" pitchFamily="2" charset="0"/>
                <a:cs typeface="Kalimati" panose="00000400000000000000" pitchFamily="2"/>
              </a:rPr>
              <a:t>लेख्नुपर्दछ । </a:t>
            </a:r>
            <a:endParaRPr lang="en-US" sz="2400" dirty="0">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11</a:t>
            </a:fld>
            <a:endParaRPr lang="en-US" dirty="0"/>
          </a:p>
        </p:txBody>
      </p:sp>
      <p:pic>
        <p:nvPicPr>
          <p:cNvPr id="12" name="Picture 11">
            <a:extLst>
              <a:ext uri="{FF2B5EF4-FFF2-40B4-BE49-F238E27FC236}">
                <a16:creationId xmlns:a16="http://schemas.microsoft.com/office/drawing/2014/main" id="{F57FED5A-B7E4-4FC8-A16C-51FF05D35217}"/>
              </a:ext>
            </a:extLst>
          </p:cNvPr>
          <p:cNvPicPr>
            <a:picLocks noChangeAspect="1"/>
          </p:cNvPicPr>
          <p:nvPr/>
        </p:nvPicPr>
        <p:blipFill>
          <a:blip r:embed="rId2"/>
          <a:stretch>
            <a:fillRect/>
          </a:stretch>
        </p:blipFill>
        <p:spPr>
          <a:xfrm>
            <a:off x="8999381" y="1828999"/>
            <a:ext cx="3159760" cy="4608614"/>
          </a:xfrm>
          <a:prstGeom prst="rect">
            <a:avLst/>
          </a:prstGeom>
        </p:spPr>
      </p:pic>
      <p:sp>
        <p:nvSpPr>
          <p:cNvPr id="2" name="TextBox 1">
            <a:extLst>
              <a:ext uri="{FF2B5EF4-FFF2-40B4-BE49-F238E27FC236}">
                <a16:creationId xmlns:a16="http://schemas.microsoft.com/office/drawing/2014/main" id="{2B15D922-7D8A-476D-923D-9AC6417C397A}"/>
              </a:ext>
            </a:extLst>
          </p:cNvPr>
          <p:cNvSpPr txBox="1"/>
          <p:nvPr/>
        </p:nvSpPr>
        <p:spPr>
          <a:xfrm>
            <a:off x="9120249" y="5854446"/>
            <a:ext cx="2043051" cy="646331"/>
          </a:xfrm>
          <a:prstGeom prst="rect">
            <a:avLst/>
          </a:prstGeom>
          <a:noFill/>
        </p:spPr>
        <p:txBody>
          <a:bodyPr wrap="square" rtlCol="0">
            <a:spAutoFit/>
          </a:bodyPr>
          <a:lstStyle/>
          <a:p>
            <a:r>
              <a:rPr lang="ne-NP" b="1" dirty="0">
                <a:solidFill>
                  <a:srgbClr val="0070C0"/>
                </a:solidFill>
                <a:cs typeface="Kalimati" panose="00000400000000000000" pitchFamily="2"/>
              </a:rPr>
              <a:t>आफ्नो खेतबारी</a:t>
            </a:r>
          </a:p>
          <a:p>
            <a:r>
              <a:rPr lang="ne-NP" b="1" dirty="0">
                <a:solidFill>
                  <a:srgbClr val="0070C0"/>
                </a:solidFill>
                <a:cs typeface="Kalimati" panose="00000400000000000000" pitchFamily="2"/>
              </a:rPr>
              <a:t>कृषि उत्पादन</a:t>
            </a:r>
            <a:endParaRPr lang="en-US" b="1" dirty="0">
              <a:solidFill>
                <a:srgbClr val="0070C0"/>
              </a:solidFill>
            </a:endParaRPr>
          </a:p>
        </p:txBody>
      </p:sp>
      <p:sp>
        <p:nvSpPr>
          <p:cNvPr id="13" name="TextBox 12">
            <a:extLst>
              <a:ext uri="{FF2B5EF4-FFF2-40B4-BE49-F238E27FC236}">
                <a16:creationId xmlns:a16="http://schemas.microsoft.com/office/drawing/2014/main" id="{C4A636AC-158C-4BC8-91DC-D094C7A194EF}"/>
              </a:ext>
            </a:extLst>
          </p:cNvPr>
          <p:cNvSpPr txBox="1"/>
          <p:nvPr/>
        </p:nvSpPr>
        <p:spPr>
          <a:xfrm>
            <a:off x="11371118" y="5914309"/>
            <a:ext cx="718457" cy="369332"/>
          </a:xfrm>
          <a:prstGeom prst="rect">
            <a:avLst/>
          </a:prstGeom>
          <a:noFill/>
        </p:spPr>
        <p:txBody>
          <a:bodyPr wrap="square">
            <a:spAutoFit/>
          </a:bodyPr>
          <a:lstStyle/>
          <a:p>
            <a:pPr algn="ctr"/>
            <a:r>
              <a:rPr lang="en-US" sz="1800" b="1" dirty="0">
                <a:solidFill>
                  <a:srgbClr val="0070C0"/>
                </a:solidFill>
                <a:latin typeface="Times New Roman" panose="02020603050405020304" pitchFamily="18" charset="0"/>
                <a:cs typeface="Times New Roman" panose="02020603050405020304" pitchFamily="18" charset="0"/>
              </a:rPr>
              <a:t>1</a:t>
            </a:r>
            <a:endParaRPr lang="en-US" dirty="0"/>
          </a:p>
        </p:txBody>
      </p:sp>
    </p:spTree>
    <p:extLst>
      <p:ext uri="{BB962C8B-B14F-4D97-AF65-F5344CB8AC3E}">
        <p14:creationId xmlns:p14="http://schemas.microsoft.com/office/powerpoint/2010/main" val="216219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473200" y="884802"/>
            <a:ext cx="969010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खानी तथा उत्खनन् (कोड </a:t>
            </a:r>
            <a:r>
              <a:rPr lang="en-US" b="1" dirty="0">
                <a:solidFill>
                  <a:srgbClr val="142DAC"/>
                </a:solidFill>
                <a:latin typeface="Calibri" panose="020F0502020204030204" pitchFamily="34" charset="0"/>
                <a:cs typeface="Kalimati" panose="00000400000000000000" pitchFamily="2"/>
              </a:rPr>
              <a:t>2</a:t>
            </a:r>
            <a:r>
              <a:rPr lang="ne-NP" b="1" dirty="0">
                <a:solidFill>
                  <a:srgbClr val="142DAC"/>
                </a:solidFill>
                <a:latin typeface="Calibri" panose="020F0502020204030204" pitchFamily="34" charset="0"/>
                <a:cs typeface="Kalimati" panose="00000400000000000000" pitchFamily="2"/>
              </a:rPr>
              <a:t>)</a:t>
            </a:r>
            <a:endParaRPr lang="en-US" b="1" dirty="0">
              <a:solidFill>
                <a:srgbClr val="142DAC"/>
              </a:solidFill>
              <a:latin typeface="Calibri" panose="020F0502020204030204" pitchFamily="34" charset="0"/>
              <a:cs typeface="Kalimati" panose="00000400000000000000" pitchFamily="2"/>
            </a:endParaRPr>
          </a:p>
          <a:p>
            <a:pPr marL="0" indent="0" algn="ctr">
              <a:buNone/>
            </a:pP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102425" y="1825623"/>
            <a:ext cx="8198427" cy="4742617"/>
          </a:xfrm>
          <a:prstGeom prst="rect">
            <a:avLst/>
          </a:prstGeom>
        </p:spPr>
        <p:txBody>
          <a:bodyPr/>
          <a:lstStyle/>
          <a:p>
            <a:pPr marL="463550" indent="-463550" algn="just">
              <a:lnSpc>
                <a:spcPct val="150000"/>
              </a:lnSpc>
            </a:pPr>
            <a:r>
              <a:rPr lang="ne-NP" sz="2400" dirty="0">
                <a:latin typeface="Preeti" pitchFamily="2" charset="0"/>
                <a:cs typeface="Kalimati" panose="00000400000000000000" pitchFamily="2"/>
              </a:rPr>
              <a:t>ढुङ्गा</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माटो</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बालुवा उत्खनन</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धातु तथा पेट्रोलियम र प्राकृतिक ग्याँसको उत्खनन् र यसका सहायक क्रियाकलापहरू सम्बन्धी कार्य यस अन्तर्गत पर्दछन् । </a:t>
            </a:r>
            <a:endParaRPr lang="en-US" sz="2400" dirty="0">
              <a:latin typeface="Preeti" pitchFamily="2" charset="0"/>
              <a:cs typeface="Kalimati" panose="00000400000000000000" pitchFamily="2"/>
            </a:endParaRPr>
          </a:p>
          <a:p>
            <a:pPr marL="463550" indent="-463550" algn="just">
              <a:lnSpc>
                <a:spcPct val="150000"/>
              </a:lnSpc>
            </a:pPr>
            <a:r>
              <a:rPr lang="ne-NP" sz="2400" b="1" dirty="0">
                <a:latin typeface="Preeti" pitchFamily="2" charset="0"/>
                <a:cs typeface="Kalimati" panose="00000400000000000000" pitchFamily="2"/>
              </a:rPr>
              <a:t>उदाहरणः</a:t>
            </a:r>
            <a:r>
              <a:rPr lang="ne-NP" sz="2400" dirty="0">
                <a:latin typeface="Preeti" pitchFamily="2" charset="0"/>
                <a:cs typeface="Kalimati" panose="00000400000000000000" pitchFamily="2"/>
              </a:rPr>
              <a:t> नदीबाट बालुवा</a:t>
            </a:r>
            <a:r>
              <a:rPr lang="en-US" sz="2400" dirty="0">
                <a:latin typeface="Preeti" pitchFamily="2" charset="0"/>
                <a:cs typeface="Kalimati" panose="00000400000000000000" pitchFamily="2"/>
              </a:rPr>
              <a:t>÷</a:t>
            </a:r>
            <a:r>
              <a:rPr lang="ne-NP" sz="2400" dirty="0">
                <a:latin typeface="Preeti" pitchFamily="2" charset="0"/>
                <a:cs typeface="Kalimati" panose="00000400000000000000" pitchFamily="2"/>
              </a:rPr>
              <a:t>ढुङ्गा निकाल्ने कार्य</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खानीबाट ढुङ्गा निकाल्ने कार्य</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खानीस्थलमै गिटी बनाउने कार्य</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फलाम खानी तथा अन्य धातुको उत्खनन् आदि । नदी किनारमा बालुवा निकाल्ने व्यक्तिका </a:t>
            </a:r>
            <a:r>
              <a:rPr lang="ne-NP" sz="2400">
                <a:latin typeface="Preeti" pitchFamily="2" charset="0"/>
                <a:cs typeface="Kalimati" panose="00000400000000000000" pitchFamily="2"/>
              </a:rPr>
              <a:t>लागि </a:t>
            </a:r>
            <a:r>
              <a:rPr lang="ne-NP" sz="2400">
                <a:solidFill>
                  <a:srgbClr val="0070C0"/>
                </a:solidFill>
                <a:latin typeface="Preeti" pitchFamily="2" charset="0"/>
                <a:cs typeface="Kalimati" panose="00000400000000000000" pitchFamily="2"/>
              </a:rPr>
              <a:t>नदी किनारमा </a:t>
            </a:r>
            <a:r>
              <a:rPr lang="en-US" sz="2400">
                <a:solidFill>
                  <a:srgbClr val="0070C0"/>
                </a:solidFill>
                <a:latin typeface="Preeti" pitchFamily="2" charset="0"/>
                <a:cs typeface="Kalimati" panose="00000400000000000000" pitchFamily="2"/>
              </a:rPr>
              <a:t>– </a:t>
            </a:r>
            <a:r>
              <a:rPr lang="ne-NP" sz="2400">
                <a:solidFill>
                  <a:srgbClr val="0070C0"/>
                </a:solidFill>
                <a:latin typeface="Preeti" pitchFamily="2" charset="0"/>
                <a:cs typeface="Kalimati" panose="00000400000000000000" pitchFamily="2"/>
              </a:rPr>
              <a:t>बालुवा </a:t>
            </a:r>
            <a:r>
              <a:rPr lang="ne-NP" sz="2400" dirty="0">
                <a:latin typeface="Preeti" pitchFamily="2" charset="0"/>
                <a:cs typeface="Kalimati" panose="00000400000000000000" pitchFamily="2"/>
              </a:rPr>
              <a:t>लेखी सम्बन्धित कोठामा कोड </a:t>
            </a:r>
            <a:r>
              <a:rPr lang="en-US" sz="2400" dirty="0">
                <a:solidFill>
                  <a:srgbClr val="0070C0"/>
                </a:solidFill>
                <a:latin typeface="Times New Roman" panose="02020603050405020304" pitchFamily="18" charset="0"/>
                <a:cs typeface="Times New Roman" panose="02020603050405020304" pitchFamily="18" charset="0"/>
              </a:rPr>
              <a:t>2</a:t>
            </a:r>
            <a:r>
              <a:rPr lang="ne-NP" sz="2400" dirty="0">
                <a:latin typeface="Preeti" pitchFamily="2" charset="0"/>
                <a:cs typeface="Kalimati" panose="00000400000000000000" pitchFamily="2"/>
              </a:rPr>
              <a:t> लेख्नुपर्दछ । </a:t>
            </a:r>
            <a:endParaRPr lang="en-US" sz="2400" dirty="0">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12</a:t>
            </a:fld>
            <a:endParaRPr lang="en-US" dirty="0"/>
          </a:p>
        </p:txBody>
      </p:sp>
      <p:pic>
        <p:nvPicPr>
          <p:cNvPr id="11" name="Picture 10">
            <a:extLst>
              <a:ext uri="{FF2B5EF4-FFF2-40B4-BE49-F238E27FC236}">
                <a16:creationId xmlns:a16="http://schemas.microsoft.com/office/drawing/2014/main" id="{7E2ECC89-0098-4304-B295-0810E875EF6D}"/>
              </a:ext>
            </a:extLst>
          </p:cNvPr>
          <p:cNvPicPr>
            <a:picLocks noChangeAspect="1"/>
          </p:cNvPicPr>
          <p:nvPr/>
        </p:nvPicPr>
        <p:blipFill>
          <a:blip r:embed="rId2"/>
          <a:stretch>
            <a:fillRect/>
          </a:stretch>
        </p:blipFill>
        <p:spPr>
          <a:xfrm>
            <a:off x="8999381" y="1828999"/>
            <a:ext cx="3159760" cy="4608614"/>
          </a:xfrm>
          <a:prstGeom prst="rect">
            <a:avLst/>
          </a:prstGeom>
        </p:spPr>
      </p:pic>
      <p:sp>
        <p:nvSpPr>
          <p:cNvPr id="12" name="TextBox 11">
            <a:extLst>
              <a:ext uri="{FF2B5EF4-FFF2-40B4-BE49-F238E27FC236}">
                <a16:creationId xmlns:a16="http://schemas.microsoft.com/office/drawing/2014/main" id="{19D883BE-6820-43D9-9243-58ACEDEA1AA4}"/>
              </a:ext>
            </a:extLst>
          </p:cNvPr>
          <p:cNvSpPr txBox="1"/>
          <p:nvPr/>
        </p:nvSpPr>
        <p:spPr>
          <a:xfrm>
            <a:off x="9120249" y="5854446"/>
            <a:ext cx="2043051" cy="646331"/>
          </a:xfrm>
          <a:prstGeom prst="rect">
            <a:avLst/>
          </a:prstGeom>
          <a:noFill/>
        </p:spPr>
        <p:txBody>
          <a:bodyPr wrap="square" rtlCol="0">
            <a:spAutoFit/>
          </a:bodyPr>
          <a:lstStyle/>
          <a:p>
            <a:pPr algn="ctr"/>
            <a:r>
              <a:rPr lang="ne-NP" sz="1800" b="1" dirty="0">
                <a:solidFill>
                  <a:srgbClr val="0070C0"/>
                </a:solidFill>
                <a:latin typeface="Preeti" pitchFamily="2" charset="0"/>
                <a:cs typeface="Kalimati" panose="00000400000000000000" pitchFamily="2"/>
              </a:rPr>
              <a:t>नदी किनारमा</a:t>
            </a:r>
          </a:p>
          <a:p>
            <a:pPr algn="ctr"/>
            <a:r>
              <a:rPr lang="ne-NP" sz="1800" b="1" dirty="0">
                <a:solidFill>
                  <a:srgbClr val="0070C0"/>
                </a:solidFill>
                <a:latin typeface="Preeti" pitchFamily="2" charset="0"/>
                <a:cs typeface="Kalimati" panose="00000400000000000000" pitchFamily="2"/>
              </a:rPr>
              <a:t>बालुवा</a:t>
            </a:r>
            <a:endParaRPr lang="en-US" b="1" dirty="0">
              <a:solidFill>
                <a:srgbClr val="0070C0"/>
              </a:solidFill>
            </a:endParaRPr>
          </a:p>
        </p:txBody>
      </p:sp>
      <p:sp>
        <p:nvSpPr>
          <p:cNvPr id="13" name="TextBox 12">
            <a:extLst>
              <a:ext uri="{FF2B5EF4-FFF2-40B4-BE49-F238E27FC236}">
                <a16:creationId xmlns:a16="http://schemas.microsoft.com/office/drawing/2014/main" id="{8F60E6D5-9052-401F-985E-F56021E72F6F}"/>
              </a:ext>
            </a:extLst>
          </p:cNvPr>
          <p:cNvSpPr txBox="1"/>
          <p:nvPr/>
        </p:nvSpPr>
        <p:spPr>
          <a:xfrm>
            <a:off x="11371118" y="5914309"/>
            <a:ext cx="718457" cy="369332"/>
          </a:xfrm>
          <a:prstGeom prst="rect">
            <a:avLst/>
          </a:prstGeom>
          <a:noFill/>
        </p:spPr>
        <p:txBody>
          <a:bodyPr wrap="square">
            <a:spAutoFit/>
          </a:bodyPr>
          <a:lstStyle/>
          <a:p>
            <a:pPr algn="ctr"/>
            <a:r>
              <a:rPr lang="en-US" sz="1800" dirty="0">
                <a:solidFill>
                  <a:srgbClr val="0070C0"/>
                </a:solidFill>
                <a:latin typeface="Times New Roman" panose="02020603050405020304" pitchFamily="18" charset="0"/>
                <a:cs typeface="Times New Roman" panose="02020603050405020304" pitchFamily="18" charset="0"/>
              </a:rPr>
              <a:t>2</a:t>
            </a:r>
            <a:endParaRPr lang="en-US" dirty="0">
              <a:solidFill>
                <a:srgbClr val="0070C0"/>
              </a:solidFill>
              <a:latin typeface="Preeti" pitchFamily="2" charset="0"/>
              <a:cs typeface="Kalimati" panose="00000400000000000000" pitchFamily="2"/>
            </a:endParaRPr>
          </a:p>
        </p:txBody>
      </p:sp>
    </p:spTree>
    <p:extLst>
      <p:ext uri="{BB962C8B-B14F-4D97-AF65-F5344CB8AC3E}">
        <p14:creationId xmlns:p14="http://schemas.microsoft.com/office/powerpoint/2010/main" val="2287774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473198" y="919855"/>
            <a:ext cx="9690100" cy="576064"/>
          </a:xfrm>
          <a:prstGeom prst="rect">
            <a:avLst/>
          </a:prstGeom>
        </p:spPr>
        <p:txBody>
          <a:bodyPr/>
          <a:lstStyle/>
          <a:p>
            <a:pPr marL="0" indent="0" algn="ctr">
              <a:buNone/>
            </a:pPr>
            <a:r>
              <a:rPr lang="ne-NP" b="1" dirty="0">
                <a:solidFill>
                  <a:srgbClr val="142DAC"/>
                </a:solidFill>
                <a:latin typeface="Calibri" panose="020F0502020204030204" pitchFamily="34" charset="0"/>
                <a:ea typeface="Calibri" panose="020F0502020204030204" pitchFamily="34" charset="0"/>
                <a:cs typeface="Kalimati" panose="00000400000000000000" pitchFamily="2"/>
              </a:rPr>
              <a:t>औद्योगिक उत्पादन (</a:t>
            </a:r>
            <a:r>
              <a:rPr lang="ne-NP" b="1" dirty="0">
                <a:solidFill>
                  <a:srgbClr val="142DAC"/>
                </a:solidFill>
                <a:latin typeface="Calibri" panose="020F0502020204030204" pitchFamily="34" charset="0"/>
                <a:cs typeface="Kalimati" panose="00000400000000000000" pitchFamily="2"/>
              </a:rPr>
              <a:t>कोड</a:t>
            </a:r>
            <a:r>
              <a:rPr lang="en-US" b="1" dirty="0">
                <a:solidFill>
                  <a:srgbClr val="142DAC"/>
                </a:solidFill>
                <a:latin typeface="Calibri" panose="020F0502020204030204" pitchFamily="34" charset="0"/>
                <a:cs typeface="Kalimati" panose="00000400000000000000" pitchFamily="2"/>
              </a:rPr>
              <a:t> 3</a:t>
            </a:r>
            <a:r>
              <a:rPr lang="ne-NP" b="1" dirty="0">
                <a:solidFill>
                  <a:srgbClr val="142DAC"/>
                </a:solidFill>
                <a:latin typeface="Calibri" panose="020F0502020204030204" pitchFamily="34" charset="0"/>
                <a:cs typeface="Kalimati" panose="00000400000000000000" pitchFamily="2"/>
              </a:rPr>
              <a:t>) </a:t>
            </a:r>
            <a:endParaRPr lang="en-US" b="1" dirty="0">
              <a:solidFill>
                <a:srgbClr val="142DAC"/>
              </a:solidFill>
              <a:latin typeface="Calibri" panose="020F0502020204030204" pitchFamily="34" charset="0"/>
              <a:cs typeface="Kalimati" panose="00000400000000000000" pitchFamily="2"/>
            </a:endParaRPr>
          </a:p>
        </p:txBody>
      </p:sp>
      <p:sp>
        <p:nvSpPr>
          <p:cNvPr id="10" name="Text Placeholder 2"/>
          <p:cNvSpPr>
            <a:spLocks noGrp="1"/>
          </p:cNvSpPr>
          <p:nvPr>
            <p:ph type="body" sz="quarter" idx="4294967295"/>
          </p:nvPr>
        </p:nvSpPr>
        <p:spPr>
          <a:xfrm>
            <a:off x="102424" y="1622057"/>
            <a:ext cx="12043856" cy="4727618"/>
          </a:xfrm>
          <a:prstGeom prst="rect">
            <a:avLst/>
          </a:prstGeom>
        </p:spPr>
        <p:txBody>
          <a:bodyPr/>
          <a:lstStyle/>
          <a:p>
            <a:pPr marL="463550" indent="-463550" algn="just">
              <a:lnSpc>
                <a:spcPct val="150000"/>
              </a:lnSpc>
            </a:pPr>
            <a:r>
              <a:rPr lang="ne-NP" sz="2400" dirty="0">
                <a:latin typeface="Preeti" pitchFamily="2" charset="0"/>
                <a:cs typeface="Kalimati" panose="00000400000000000000" pitchFamily="2"/>
              </a:rPr>
              <a:t>कुनै पनि वस्तुहरू रासायनिक वा भौतिक प्रक्रिया मार्फत प्रशोधन वा रुप परिवर्तन गरी अर्को वस्तु उत्पादन गरिन्छ भने त्यस्तो वस्तु उत्पादन गर्ने क्रियाकलाप औद्योगिक उत्पादन अन्तर्गत पर्दछन् । यस अन्तर्गतः</a:t>
            </a:r>
            <a:r>
              <a:rPr lang="en-US" sz="2400" dirty="0">
                <a:latin typeface="Preeti" pitchFamily="2" charset="0"/>
                <a:cs typeface="Kalimati" panose="00000400000000000000" pitchFamily="2"/>
              </a:rPr>
              <a:t>– </a:t>
            </a:r>
          </a:p>
          <a:p>
            <a:pPr marL="463550" indent="-463550" algn="just">
              <a:lnSpc>
                <a:spcPct val="150000"/>
              </a:lnSpc>
            </a:pPr>
            <a:r>
              <a:rPr lang="ne-NP" sz="2400" dirty="0">
                <a:latin typeface="Preeti" pitchFamily="2" charset="0"/>
                <a:cs typeface="Kalimati" panose="00000400000000000000" pitchFamily="2"/>
              </a:rPr>
              <a:t>खाद्य वस्तुको औद्योगिक उत्पादन (माछा</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मासु</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फलफुल</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वनस्पति</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दुग्धपदार्थ</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तेलको उत्पादन</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खाद्यान्न पदार्थ प्रशोधन) गर्ने क्रियाकलापहरू</a:t>
            </a:r>
            <a:r>
              <a:rPr lang="en-US" sz="2400" dirty="0">
                <a:latin typeface="Preeti" pitchFamily="2" charset="0"/>
                <a:cs typeface="Kalimati" panose="00000400000000000000" pitchFamily="2"/>
              </a:rPr>
              <a:t>, </a:t>
            </a:r>
          </a:p>
          <a:p>
            <a:pPr marL="463550" indent="-463550" algn="just">
              <a:lnSpc>
                <a:spcPct val="150000"/>
              </a:lnSpc>
            </a:pPr>
            <a:r>
              <a:rPr lang="ne-NP" sz="2400" dirty="0">
                <a:latin typeface="Preeti" pitchFamily="2" charset="0"/>
                <a:cs typeface="Kalimati" panose="00000400000000000000" pitchFamily="2"/>
              </a:rPr>
              <a:t>बेकरी</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चिनी</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चक्लेट</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चाउचाउ लगायतका खाद्यपदार्थ उत्पादन गर्ने क्रियाकलाप</a:t>
            </a:r>
            <a:r>
              <a:rPr lang="en-US" sz="2400" dirty="0">
                <a:latin typeface="Preeti" pitchFamily="2" charset="0"/>
                <a:cs typeface="Kalimati" panose="00000400000000000000" pitchFamily="2"/>
              </a:rPr>
              <a:t>, </a:t>
            </a:r>
            <a:endParaRPr lang="ne-NP" sz="2400" dirty="0">
              <a:latin typeface="Preeti" pitchFamily="2" charset="0"/>
              <a:cs typeface="Kalimati" panose="00000400000000000000" pitchFamily="2"/>
            </a:endParaRPr>
          </a:p>
          <a:p>
            <a:pPr marL="463550" indent="-463550">
              <a:lnSpc>
                <a:spcPct val="150000"/>
              </a:lnSpc>
            </a:pPr>
            <a:r>
              <a:rPr lang="ne-NP" sz="2400" dirty="0">
                <a:latin typeface="Preeti" pitchFamily="2" charset="0"/>
                <a:cs typeface="Kalimati" panose="00000400000000000000" pitchFamily="2"/>
              </a:rPr>
              <a:t>पशुआहारा उत्पादन गर्ने क्रियाकलाप</a:t>
            </a:r>
            <a:r>
              <a:rPr lang="en-US" sz="2400" dirty="0">
                <a:latin typeface="Preeti" pitchFamily="2" charset="0"/>
                <a:cs typeface="Kalimati" panose="00000400000000000000" pitchFamily="2"/>
              </a:rPr>
              <a:t>,</a:t>
            </a:r>
          </a:p>
          <a:p>
            <a:pPr algn="just"/>
            <a:endParaRPr lang="en-US" sz="2400" dirty="0">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13</a:t>
            </a:fld>
            <a:endParaRPr lang="en-US" dirty="0"/>
          </a:p>
        </p:txBody>
      </p:sp>
      <p:sp>
        <p:nvSpPr>
          <p:cNvPr id="6" name="TextBox 5">
            <a:extLst>
              <a:ext uri="{FF2B5EF4-FFF2-40B4-BE49-F238E27FC236}">
                <a16:creationId xmlns:a16="http://schemas.microsoft.com/office/drawing/2014/main" id="{B60F45B2-5CE0-4EE6-BF45-DAE70EE2F49C}"/>
              </a:ext>
            </a:extLst>
          </p:cNvPr>
          <p:cNvSpPr txBox="1"/>
          <p:nvPr/>
        </p:nvSpPr>
        <p:spPr>
          <a:xfrm>
            <a:off x="9915896" y="6437631"/>
            <a:ext cx="1696984" cy="369332"/>
          </a:xfrm>
          <a:prstGeom prst="rect">
            <a:avLst/>
          </a:prstGeom>
          <a:noFill/>
        </p:spPr>
        <p:txBody>
          <a:bodyPr wrap="square" rtlCol="0">
            <a:spAutoFit/>
          </a:bodyPr>
          <a:lstStyle/>
          <a:p>
            <a:pPr algn="r"/>
            <a:r>
              <a:rPr lang="ne-NP" b="1" dirty="0">
                <a:solidFill>
                  <a:srgbClr val="002060"/>
                </a:solidFill>
                <a:cs typeface="Kalimati" panose="00000400000000000000" pitchFamily="2"/>
              </a:rPr>
              <a:t>क्रमशः</a:t>
            </a:r>
            <a:endParaRPr lang="en-US" b="1" dirty="0">
              <a:solidFill>
                <a:srgbClr val="002060"/>
              </a:solidFill>
              <a:cs typeface="Kalimati" panose="00000400000000000000" pitchFamily="2"/>
            </a:endParaRPr>
          </a:p>
        </p:txBody>
      </p:sp>
    </p:spTree>
    <p:extLst>
      <p:ext uri="{BB962C8B-B14F-4D97-AF65-F5344CB8AC3E}">
        <p14:creationId xmlns:p14="http://schemas.microsoft.com/office/powerpoint/2010/main" val="100782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473200" y="872926"/>
            <a:ext cx="969010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औद्योगिक उत्पादन (कोड</a:t>
            </a:r>
            <a:r>
              <a:rPr lang="en-US" b="1" dirty="0">
                <a:solidFill>
                  <a:srgbClr val="142DAC"/>
                </a:solidFill>
                <a:latin typeface="Calibri" panose="020F0502020204030204" pitchFamily="34" charset="0"/>
                <a:cs typeface="Kalimati" panose="00000400000000000000" pitchFamily="2"/>
              </a:rPr>
              <a:t> 3</a:t>
            </a:r>
            <a:r>
              <a:rPr lang="ne-NP" b="1" dirty="0">
                <a:solidFill>
                  <a:srgbClr val="142DAC"/>
                </a:solidFill>
                <a:latin typeface="Calibri" panose="020F0502020204030204" pitchFamily="34" charset="0"/>
                <a:cs typeface="Kalimati" panose="00000400000000000000" pitchFamily="2"/>
              </a:rPr>
              <a:t>)</a:t>
            </a:r>
            <a:endParaRPr lang="en-US" b="1" dirty="0">
              <a:solidFill>
                <a:srgbClr val="142DAC"/>
              </a:solidFill>
              <a:latin typeface="Calibri" panose="020F0502020204030204" pitchFamily="34" charset="0"/>
              <a:cs typeface="Kalimati" panose="00000400000000000000" pitchFamily="2"/>
            </a:endParaRPr>
          </a:p>
          <a:p>
            <a:pPr marL="0" indent="0" algn="ctr">
              <a:buNone/>
            </a:pP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225632" y="1563853"/>
            <a:ext cx="11768446" cy="4612633"/>
          </a:xfrm>
          <a:prstGeom prst="rect">
            <a:avLst/>
          </a:prstGeom>
        </p:spPr>
        <p:txBody>
          <a:bodyPr/>
          <a:lstStyle/>
          <a:p>
            <a:pPr marL="463550" indent="-463550">
              <a:lnSpc>
                <a:spcPct val="150000"/>
              </a:lnSpc>
            </a:pPr>
            <a:r>
              <a:rPr lang="ne-NP" sz="2400" dirty="0">
                <a:latin typeface="Preeti" pitchFamily="2" charset="0"/>
                <a:cs typeface="Kalimati" panose="00000400000000000000" pitchFamily="2"/>
              </a:rPr>
              <a:t>मिनरल वाटर</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वाइन</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बियर</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सूर्तीजन्य पदार्थ</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कपडा</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राडीपाखी</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तयारी पोसाक</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छालाका सामान</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जुत्ता चप्पल उत्पादन</a:t>
            </a:r>
            <a:r>
              <a:rPr lang="en-US" sz="2400" dirty="0">
                <a:latin typeface="Preeti" pitchFamily="2" charset="0"/>
                <a:cs typeface="Kalimati" panose="00000400000000000000" pitchFamily="2"/>
              </a:rPr>
              <a:t>,</a:t>
            </a:r>
          </a:p>
          <a:p>
            <a:pPr marL="463550" indent="-463550">
              <a:lnSpc>
                <a:spcPct val="150000"/>
              </a:lnSpc>
            </a:pPr>
            <a:r>
              <a:rPr lang="ne-NP" sz="2400" dirty="0">
                <a:latin typeface="Preeti" pitchFamily="2" charset="0"/>
                <a:cs typeface="Kalimati" panose="00000400000000000000" pitchFamily="2"/>
              </a:rPr>
              <a:t>फर्निचर</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कागज</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प्लाष्टिक</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रबर</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काँच</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माटाका भाँडा</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इँटा</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सिमेन्ट उत्पादन</a:t>
            </a:r>
            <a:r>
              <a:rPr lang="en-US" sz="2400" dirty="0">
                <a:latin typeface="Preeti" pitchFamily="2" charset="0"/>
                <a:cs typeface="Kalimati" panose="00000400000000000000" pitchFamily="2"/>
              </a:rPr>
              <a:t>, </a:t>
            </a:r>
          </a:p>
          <a:p>
            <a:pPr marL="463550" indent="-463550">
              <a:lnSpc>
                <a:spcPct val="150000"/>
              </a:lnSpc>
            </a:pPr>
            <a:r>
              <a:rPr lang="ne-NP" sz="2400" dirty="0">
                <a:latin typeface="Preeti" pitchFamily="2" charset="0"/>
                <a:cs typeface="Kalimati" panose="00000400000000000000" pitchFamily="2"/>
              </a:rPr>
              <a:t>औषधी उत्पादन</a:t>
            </a:r>
            <a:r>
              <a:rPr lang="en-US" sz="2400" dirty="0">
                <a:latin typeface="Preeti" pitchFamily="2" charset="0"/>
                <a:cs typeface="Kalimati" panose="00000400000000000000" pitchFamily="2"/>
              </a:rPr>
              <a:t>, </a:t>
            </a:r>
            <a:endParaRPr lang="ne-NP" sz="2400" dirty="0">
              <a:latin typeface="Preeti" pitchFamily="2" charset="0"/>
              <a:cs typeface="Kalimati" panose="00000400000000000000" pitchFamily="2"/>
            </a:endParaRPr>
          </a:p>
          <a:p>
            <a:pPr marL="463550" indent="-463550">
              <a:lnSpc>
                <a:spcPct val="150000"/>
              </a:lnSpc>
            </a:pPr>
            <a:r>
              <a:rPr lang="ne-NP" sz="2400" dirty="0">
                <a:latin typeface="Preeti" pitchFamily="2" charset="0"/>
                <a:cs typeface="Kalimati" panose="00000400000000000000" pitchFamily="2"/>
              </a:rPr>
              <a:t>छपाई सम्बन्धी उत्पादनहरू</a:t>
            </a:r>
            <a:r>
              <a:rPr lang="en-US" sz="2400" dirty="0">
                <a:latin typeface="Preeti" pitchFamily="2" charset="0"/>
                <a:cs typeface="Kalimati" panose="00000400000000000000" pitchFamily="2"/>
              </a:rPr>
              <a:t>, </a:t>
            </a:r>
            <a:endParaRPr lang="ne-NP" sz="2400" dirty="0">
              <a:latin typeface="Preeti" pitchFamily="2" charset="0"/>
              <a:cs typeface="Kalimati" panose="00000400000000000000" pitchFamily="2"/>
            </a:endParaRPr>
          </a:p>
          <a:p>
            <a:pPr marL="463550" indent="-463550">
              <a:lnSpc>
                <a:spcPct val="150000"/>
              </a:lnSpc>
            </a:pPr>
            <a:r>
              <a:rPr lang="ne-NP" sz="2400" dirty="0">
                <a:latin typeface="Preeti" pitchFamily="2" charset="0"/>
                <a:cs typeface="Kalimati" panose="00000400000000000000" pitchFamily="2"/>
              </a:rPr>
              <a:t>फलाम</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धातु आदिको इलेक्ट्रोनिक उत्पादन</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मेशिन उपकरण</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सवारी साधन</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खेलकुदका सामान उत्पादन गर्ने</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मेशिन तथा उपकरणको जडान र पूँजीगत मर्मत सम्भार (एसेम्बल) गर्ने क्रियाकलापहरू पर्दछन् ।</a:t>
            </a:r>
            <a:endParaRPr lang="en-US" sz="2400" dirty="0">
              <a:latin typeface="Preeti" pitchFamily="2" charset="0"/>
              <a:cs typeface="Kalimati" panose="00000400000000000000" pitchFamily="2"/>
            </a:endParaRPr>
          </a:p>
          <a:p>
            <a:endParaRPr lang="ne-NP" sz="2400"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14</a:t>
            </a:fld>
            <a:endParaRPr lang="en-US" dirty="0"/>
          </a:p>
        </p:txBody>
      </p:sp>
      <p:sp>
        <p:nvSpPr>
          <p:cNvPr id="6" name="TextBox 5">
            <a:extLst>
              <a:ext uri="{FF2B5EF4-FFF2-40B4-BE49-F238E27FC236}">
                <a16:creationId xmlns:a16="http://schemas.microsoft.com/office/drawing/2014/main" id="{FC7D68AB-A10B-4565-A520-C32705CA68F8}"/>
              </a:ext>
            </a:extLst>
          </p:cNvPr>
          <p:cNvSpPr txBox="1"/>
          <p:nvPr/>
        </p:nvSpPr>
        <p:spPr>
          <a:xfrm>
            <a:off x="9915896" y="6437631"/>
            <a:ext cx="1696984" cy="369332"/>
          </a:xfrm>
          <a:prstGeom prst="rect">
            <a:avLst/>
          </a:prstGeom>
          <a:noFill/>
        </p:spPr>
        <p:txBody>
          <a:bodyPr wrap="square" rtlCol="0">
            <a:spAutoFit/>
          </a:bodyPr>
          <a:lstStyle/>
          <a:p>
            <a:pPr algn="r"/>
            <a:r>
              <a:rPr lang="ne-NP" b="1" dirty="0">
                <a:solidFill>
                  <a:srgbClr val="002060"/>
                </a:solidFill>
                <a:cs typeface="Kalimati" panose="00000400000000000000" pitchFamily="2"/>
              </a:rPr>
              <a:t>क्रमशः</a:t>
            </a:r>
            <a:endParaRPr lang="en-US" b="1" dirty="0">
              <a:solidFill>
                <a:srgbClr val="002060"/>
              </a:solidFill>
              <a:cs typeface="Kalimati" panose="00000400000000000000" pitchFamily="2"/>
            </a:endParaRPr>
          </a:p>
        </p:txBody>
      </p:sp>
    </p:spTree>
    <p:extLst>
      <p:ext uri="{BB962C8B-B14F-4D97-AF65-F5344CB8AC3E}">
        <p14:creationId xmlns:p14="http://schemas.microsoft.com/office/powerpoint/2010/main" val="3560422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15</a:t>
            </a:fld>
            <a:endParaRPr lang="en-US" dirty="0"/>
          </a:p>
        </p:txBody>
      </p:sp>
      <p:pic>
        <p:nvPicPr>
          <p:cNvPr id="11" name="Picture 10">
            <a:extLst>
              <a:ext uri="{FF2B5EF4-FFF2-40B4-BE49-F238E27FC236}">
                <a16:creationId xmlns:a16="http://schemas.microsoft.com/office/drawing/2014/main" id="{8E9F7329-5A5F-4B6D-A4EE-A891E80AB50D}"/>
              </a:ext>
            </a:extLst>
          </p:cNvPr>
          <p:cNvPicPr>
            <a:picLocks noChangeAspect="1"/>
          </p:cNvPicPr>
          <p:nvPr/>
        </p:nvPicPr>
        <p:blipFill>
          <a:blip r:embed="rId2"/>
          <a:stretch>
            <a:fillRect/>
          </a:stretch>
        </p:blipFill>
        <p:spPr>
          <a:xfrm>
            <a:off x="8288977" y="1828999"/>
            <a:ext cx="3870164" cy="4608614"/>
          </a:xfrm>
          <a:prstGeom prst="rect">
            <a:avLst/>
          </a:prstGeom>
        </p:spPr>
      </p:pic>
      <p:sp>
        <p:nvSpPr>
          <p:cNvPr id="12" name="TextBox 11">
            <a:extLst>
              <a:ext uri="{FF2B5EF4-FFF2-40B4-BE49-F238E27FC236}">
                <a16:creationId xmlns:a16="http://schemas.microsoft.com/office/drawing/2014/main" id="{79480D45-196B-480D-B0FC-B303D1A806BE}"/>
              </a:ext>
            </a:extLst>
          </p:cNvPr>
          <p:cNvSpPr txBox="1"/>
          <p:nvPr/>
        </p:nvSpPr>
        <p:spPr>
          <a:xfrm>
            <a:off x="8395855" y="5854446"/>
            <a:ext cx="2767446" cy="646331"/>
          </a:xfrm>
          <a:prstGeom prst="rect">
            <a:avLst/>
          </a:prstGeom>
          <a:noFill/>
        </p:spPr>
        <p:txBody>
          <a:bodyPr wrap="square" rtlCol="0">
            <a:spAutoFit/>
          </a:bodyPr>
          <a:lstStyle/>
          <a:p>
            <a:pPr algn="ctr"/>
            <a:r>
              <a:rPr lang="ne-NP" sz="1800" b="1" dirty="0">
                <a:solidFill>
                  <a:srgbClr val="0070C0"/>
                </a:solidFill>
                <a:cs typeface="Kalimati" panose="00000400000000000000" pitchFamily="2"/>
              </a:rPr>
              <a:t>शिखर शुज इन्डस्ट्रीज</a:t>
            </a:r>
          </a:p>
          <a:p>
            <a:pPr algn="ctr"/>
            <a:r>
              <a:rPr lang="ne-NP" sz="1800" b="1" dirty="0">
                <a:solidFill>
                  <a:srgbClr val="0070C0"/>
                </a:solidFill>
                <a:cs typeface="Kalimati" panose="00000400000000000000" pitchFamily="2"/>
              </a:rPr>
              <a:t>जुत्ता उत्पादन</a:t>
            </a:r>
            <a:r>
              <a:rPr lang="ne-NP" sz="1800" b="1" dirty="0">
                <a:cs typeface="Kalimati" panose="00000400000000000000" pitchFamily="2"/>
              </a:rPr>
              <a:t> </a:t>
            </a:r>
          </a:p>
        </p:txBody>
      </p:sp>
      <p:sp>
        <p:nvSpPr>
          <p:cNvPr id="13" name="TextBox 12">
            <a:extLst>
              <a:ext uri="{FF2B5EF4-FFF2-40B4-BE49-F238E27FC236}">
                <a16:creationId xmlns:a16="http://schemas.microsoft.com/office/drawing/2014/main" id="{B547EB86-BE11-4D01-9F5A-034F38C6384D}"/>
              </a:ext>
            </a:extLst>
          </p:cNvPr>
          <p:cNvSpPr txBox="1"/>
          <p:nvPr/>
        </p:nvSpPr>
        <p:spPr>
          <a:xfrm>
            <a:off x="11371118" y="5914309"/>
            <a:ext cx="718457" cy="369332"/>
          </a:xfrm>
          <a:prstGeom prst="rect">
            <a:avLst/>
          </a:prstGeom>
          <a:noFill/>
        </p:spPr>
        <p:txBody>
          <a:bodyPr wrap="square">
            <a:spAutoFit/>
          </a:bodyPr>
          <a:lstStyle/>
          <a:p>
            <a:pPr algn="ctr"/>
            <a:r>
              <a:rPr lang="en-US" b="1" dirty="0">
                <a:solidFill>
                  <a:srgbClr val="0070C0"/>
                </a:solidFill>
                <a:cs typeface="Kalimati" panose="00000400000000000000" pitchFamily="2"/>
              </a:rPr>
              <a:t>3</a:t>
            </a:r>
          </a:p>
        </p:txBody>
      </p:sp>
      <p:sp>
        <p:nvSpPr>
          <p:cNvPr id="14" name="Text Placeholder 1">
            <a:extLst>
              <a:ext uri="{FF2B5EF4-FFF2-40B4-BE49-F238E27FC236}">
                <a16:creationId xmlns:a16="http://schemas.microsoft.com/office/drawing/2014/main" id="{5A40B51E-6B26-4D96-B7E6-28DDF6E0300A}"/>
              </a:ext>
            </a:extLst>
          </p:cNvPr>
          <p:cNvSpPr txBox="1">
            <a:spLocks/>
          </p:cNvSpPr>
          <p:nvPr/>
        </p:nvSpPr>
        <p:spPr>
          <a:xfrm>
            <a:off x="1473200" y="872926"/>
            <a:ext cx="969010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e-NP" b="1">
                <a:solidFill>
                  <a:srgbClr val="142DAC"/>
                </a:solidFill>
                <a:latin typeface="Calibri" panose="020F0502020204030204" pitchFamily="34" charset="0"/>
                <a:cs typeface="Kalimati" panose="00000400000000000000" pitchFamily="2"/>
              </a:rPr>
              <a:t>औद्योगिक उत्पादन (कोड</a:t>
            </a:r>
            <a:r>
              <a:rPr lang="en-US" b="1">
                <a:solidFill>
                  <a:srgbClr val="142DAC"/>
                </a:solidFill>
                <a:latin typeface="Calibri" panose="020F0502020204030204" pitchFamily="34" charset="0"/>
                <a:cs typeface="Kalimati" panose="00000400000000000000" pitchFamily="2"/>
              </a:rPr>
              <a:t> 3</a:t>
            </a:r>
            <a:r>
              <a:rPr lang="ne-NP" b="1">
                <a:solidFill>
                  <a:srgbClr val="142DAC"/>
                </a:solidFill>
                <a:latin typeface="Calibri" panose="020F0502020204030204" pitchFamily="34" charset="0"/>
                <a:cs typeface="Kalimati" panose="00000400000000000000" pitchFamily="2"/>
              </a:rPr>
              <a:t>)</a:t>
            </a:r>
            <a:endParaRPr lang="en-US" b="1">
              <a:solidFill>
                <a:srgbClr val="142DAC"/>
              </a:solidFill>
              <a:latin typeface="Calibri" panose="020F0502020204030204" pitchFamily="34" charset="0"/>
              <a:cs typeface="Kalimati" panose="00000400000000000000" pitchFamily="2"/>
            </a:endParaRPr>
          </a:p>
          <a:p>
            <a:pPr marL="0" indent="0" algn="ctr">
              <a:buFont typeface="Arial" panose="020B0604020202020204" pitchFamily="34" charset="0"/>
              <a:buNone/>
            </a:pPr>
            <a:endParaRPr lang="ne-NP" sz="3200" b="1" dirty="0">
              <a:solidFill>
                <a:srgbClr val="002060"/>
              </a:solidFill>
              <a:latin typeface="Ganesh" pitchFamily="2" charset="0"/>
              <a:cs typeface="Kalimati" panose="00000400000000000000" pitchFamily="2"/>
            </a:endParaRPr>
          </a:p>
        </p:txBody>
      </p:sp>
      <p:sp>
        <p:nvSpPr>
          <p:cNvPr id="2" name="Scroll: Vertical 1">
            <a:extLst>
              <a:ext uri="{FF2B5EF4-FFF2-40B4-BE49-F238E27FC236}">
                <a16:creationId xmlns:a16="http://schemas.microsoft.com/office/drawing/2014/main" id="{A6027568-DFA2-4417-8AC9-511DFBE21439}"/>
              </a:ext>
            </a:extLst>
          </p:cNvPr>
          <p:cNvSpPr/>
          <p:nvPr/>
        </p:nvSpPr>
        <p:spPr>
          <a:xfrm>
            <a:off x="1733797" y="1828999"/>
            <a:ext cx="5035138" cy="467177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e-NP" sz="2400" dirty="0">
                <a:cs typeface="Kalimati" panose="00000400000000000000" pitchFamily="2"/>
              </a:rPr>
              <a:t>उदाहरणः </a:t>
            </a:r>
          </a:p>
          <a:p>
            <a:pPr algn="ctr">
              <a:lnSpc>
                <a:spcPct val="150000"/>
              </a:lnSpc>
            </a:pPr>
            <a:r>
              <a:rPr lang="ne-NP" sz="2400" dirty="0">
                <a:cs typeface="Kalimati" panose="00000400000000000000" pitchFamily="2"/>
              </a:rPr>
              <a:t>जुत्ता उत्पादन गर्ने शिखर शुज उद्योगमा काम गर्ने व्यक्तिका लागि </a:t>
            </a:r>
          </a:p>
          <a:p>
            <a:pPr algn="ctr">
              <a:lnSpc>
                <a:spcPct val="150000"/>
              </a:lnSpc>
            </a:pPr>
            <a:r>
              <a:rPr lang="ne-NP" sz="2400" dirty="0">
                <a:cs typeface="Kalimati" panose="00000400000000000000" pitchFamily="2"/>
              </a:rPr>
              <a:t>शिखर शुज इन्डस्ट्रीज</a:t>
            </a:r>
          </a:p>
          <a:p>
            <a:pPr algn="ctr">
              <a:lnSpc>
                <a:spcPct val="150000"/>
              </a:lnSpc>
            </a:pPr>
            <a:r>
              <a:rPr lang="ne-NP" sz="2400" dirty="0">
                <a:cs typeface="Kalimati" panose="00000400000000000000" pitchFamily="2"/>
              </a:rPr>
              <a:t>जुत्ता उत्पादन </a:t>
            </a:r>
          </a:p>
          <a:p>
            <a:pPr algn="ctr">
              <a:lnSpc>
                <a:spcPct val="150000"/>
              </a:lnSpc>
            </a:pPr>
            <a:r>
              <a:rPr lang="ne-NP" sz="2400" dirty="0">
                <a:cs typeface="Kalimati" panose="00000400000000000000" pitchFamily="2"/>
              </a:rPr>
              <a:t>लेखी सम्बन्धित कोठामा कोड </a:t>
            </a:r>
            <a:r>
              <a:rPr lang="en-US" sz="2400" dirty="0">
                <a:cs typeface="Kalimati" panose="00000400000000000000" pitchFamily="2"/>
              </a:rPr>
              <a:t>3</a:t>
            </a:r>
            <a:r>
              <a:rPr lang="ne-NP" sz="2400" dirty="0">
                <a:cs typeface="Kalimati" panose="00000400000000000000" pitchFamily="2"/>
              </a:rPr>
              <a:t> लेख्नुपर्दछ ।</a:t>
            </a:r>
            <a:endParaRPr lang="en-US" sz="2400" dirty="0">
              <a:cs typeface="Kalimati" panose="00000400000000000000" pitchFamily="2"/>
            </a:endParaRPr>
          </a:p>
          <a:p>
            <a:pPr algn="ctr"/>
            <a:endParaRPr lang="en-US" dirty="0"/>
          </a:p>
        </p:txBody>
      </p:sp>
    </p:spTree>
    <p:extLst>
      <p:ext uri="{BB962C8B-B14F-4D97-AF65-F5344CB8AC3E}">
        <p14:creationId xmlns:p14="http://schemas.microsoft.com/office/powerpoint/2010/main" val="908883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511300" y="821158"/>
            <a:ext cx="969010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विद्युत्</a:t>
            </a:r>
            <a:r>
              <a:rPr lang="en-US" b="1" dirty="0">
                <a:solidFill>
                  <a:srgbClr val="142DAC"/>
                </a:solidFill>
                <a:latin typeface="Calibri" panose="020F0502020204030204" pitchFamily="34" charset="0"/>
                <a:cs typeface="Kalimati" panose="00000400000000000000" pitchFamily="2"/>
              </a:rPr>
              <a:t>, </a:t>
            </a:r>
            <a:r>
              <a:rPr lang="ne-NP" b="1" dirty="0">
                <a:solidFill>
                  <a:srgbClr val="142DAC"/>
                </a:solidFill>
                <a:latin typeface="Calibri" panose="020F0502020204030204" pitchFamily="34" charset="0"/>
                <a:cs typeface="Kalimati" panose="00000400000000000000" pitchFamily="2"/>
              </a:rPr>
              <a:t>ग्याँस</a:t>
            </a:r>
            <a:r>
              <a:rPr lang="en-US" b="1" dirty="0">
                <a:solidFill>
                  <a:srgbClr val="142DAC"/>
                </a:solidFill>
                <a:latin typeface="Calibri" panose="020F0502020204030204" pitchFamily="34" charset="0"/>
                <a:cs typeface="Kalimati" panose="00000400000000000000" pitchFamily="2"/>
              </a:rPr>
              <a:t>, </a:t>
            </a:r>
            <a:r>
              <a:rPr lang="ne-NP" b="1" dirty="0">
                <a:solidFill>
                  <a:srgbClr val="142DAC"/>
                </a:solidFill>
                <a:latin typeface="Calibri" panose="020F0502020204030204" pitchFamily="34" charset="0"/>
                <a:cs typeface="Kalimati" panose="00000400000000000000" pitchFamily="2"/>
              </a:rPr>
              <a:t>बाफ तथा वातानुकूलित सेवा (कोड </a:t>
            </a:r>
            <a:r>
              <a:rPr lang="en-US" b="1" dirty="0">
                <a:solidFill>
                  <a:srgbClr val="142DAC"/>
                </a:solidFill>
                <a:latin typeface="Calibri" panose="020F0502020204030204" pitchFamily="34" charset="0"/>
                <a:cs typeface="Kalimati" panose="00000400000000000000" pitchFamily="2"/>
              </a:rPr>
              <a:t>4</a:t>
            </a:r>
            <a:r>
              <a:rPr lang="ne-NP" b="1" dirty="0">
                <a:solidFill>
                  <a:srgbClr val="142DAC"/>
                </a:solidFill>
                <a:latin typeface="Calibri" panose="020F0502020204030204" pitchFamily="34" charset="0"/>
                <a:cs typeface="Kalimati" panose="00000400000000000000" pitchFamily="2"/>
              </a:rPr>
              <a:t>) </a:t>
            </a:r>
            <a:endParaRPr lang="en-US" b="1" dirty="0">
              <a:solidFill>
                <a:srgbClr val="142DAC"/>
              </a:solidFill>
              <a:latin typeface="Calibri" panose="020F0502020204030204" pitchFamily="34" charset="0"/>
              <a:cs typeface="Kalimati" panose="00000400000000000000" pitchFamily="2"/>
            </a:endParaRPr>
          </a:p>
          <a:p>
            <a:pPr marL="0" indent="0" algn="ctr">
              <a:buNone/>
            </a:pP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120570" y="1610973"/>
            <a:ext cx="8109032" cy="4826655"/>
          </a:xfrm>
          <a:prstGeom prst="rect">
            <a:avLst/>
          </a:prstGeom>
        </p:spPr>
        <p:txBody>
          <a:bodyPr/>
          <a:lstStyle/>
          <a:p>
            <a:pPr marL="463550" indent="-463550">
              <a:lnSpc>
                <a:spcPct val="150000"/>
              </a:lnSpc>
            </a:pPr>
            <a:r>
              <a:rPr lang="ne-NP" sz="2400" dirty="0">
                <a:cs typeface="Kalimati" panose="00000400000000000000" pitchFamily="2"/>
              </a:rPr>
              <a:t>विद्युत तथा ग्याँसको उत्पादन</a:t>
            </a:r>
            <a:r>
              <a:rPr lang="en-US" sz="2400" dirty="0">
                <a:cs typeface="Kalimati" panose="00000400000000000000" pitchFamily="2"/>
              </a:rPr>
              <a:t>, </a:t>
            </a:r>
            <a:r>
              <a:rPr lang="ne-NP" sz="2400" dirty="0">
                <a:cs typeface="Kalimati" panose="00000400000000000000" pitchFamily="2"/>
              </a:rPr>
              <a:t>प्रसारण तथा वितरण</a:t>
            </a:r>
            <a:r>
              <a:rPr lang="en-US" sz="2400" dirty="0">
                <a:cs typeface="Kalimati" panose="00000400000000000000" pitchFamily="2"/>
              </a:rPr>
              <a:t>, </a:t>
            </a:r>
            <a:r>
              <a:rPr lang="ne-NP" sz="2400" dirty="0">
                <a:cs typeface="Kalimati" panose="00000400000000000000" pitchFamily="2"/>
              </a:rPr>
              <a:t>बायोग्याँस वितरण गर्ने कम्पनीका कामदारहरूको क्षेत्र</a:t>
            </a:r>
            <a:r>
              <a:rPr lang="en-US" sz="2400" dirty="0">
                <a:cs typeface="Kalimati" panose="00000400000000000000" pitchFamily="2"/>
              </a:rPr>
              <a:t>, </a:t>
            </a:r>
            <a:r>
              <a:rPr lang="ne-NP" sz="2400" dirty="0">
                <a:cs typeface="Kalimati" panose="00000400000000000000" pitchFamily="2"/>
              </a:rPr>
              <a:t>खाद्य तथा गैरखाद्य चिस्याउन प्रयोग हुने बरफको उत्पादन गर्ने क्षेत्र यस अन्तर्गत पर्दछ । उदाहरणः नेपाल विद्युत प्राधिकरणमा गर्ने कार्यहरू यस क्षेत्रभित्र पर्दछ । नेपाल विद्युत प्राधिकरणको लेखापालका </a:t>
            </a:r>
            <a:r>
              <a:rPr lang="ne-NP" sz="2400">
                <a:cs typeface="Kalimati" panose="00000400000000000000" pitchFamily="2"/>
              </a:rPr>
              <a:t>लागि </a:t>
            </a:r>
            <a:r>
              <a:rPr lang="ne-NP" sz="2400">
                <a:solidFill>
                  <a:srgbClr val="0070C0"/>
                </a:solidFill>
                <a:cs typeface="Kalimati" panose="00000400000000000000" pitchFamily="2"/>
              </a:rPr>
              <a:t>नेपाल विद्युत प्राधिकरण </a:t>
            </a:r>
            <a:r>
              <a:rPr lang="en-US" sz="2400">
                <a:solidFill>
                  <a:srgbClr val="0070C0"/>
                </a:solidFill>
                <a:cs typeface="Kalimati" panose="00000400000000000000" pitchFamily="2"/>
              </a:rPr>
              <a:t>— </a:t>
            </a:r>
            <a:r>
              <a:rPr lang="ne-NP" sz="2400">
                <a:solidFill>
                  <a:srgbClr val="0070C0"/>
                </a:solidFill>
                <a:cs typeface="Kalimati" panose="00000400000000000000" pitchFamily="2"/>
              </a:rPr>
              <a:t>विद्युत </a:t>
            </a:r>
            <a:r>
              <a:rPr lang="ne-NP" sz="2400" dirty="0">
                <a:cs typeface="Kalimati" panose="00000400000000000000" pitchFamily="2"/>
              </a:rPr>
              <a:t>लेखी सम्बन्धित कोठामा कोड </a:t>
            </a:r>
            <a:r>
              <a:rPr lang="en-US" sz="2400" dirty="0">
                <a:solidFill>
                  <a:srgbClr val="0070C0"/>
                </a:solidFill>
                <a:cs typeface="Kalimati" panose="00000400000000000000" pitchFamily="2"/>
              </a:rPr>
              <a:t>4</a:t>
            </a:r>
            <a:r>
              <a:rPr lang="ne-NP" sz="2400" dirty="0">
                <a:cs typeface="Kalimati" panose="00000400000000000000" pitchFamily="2"/>
              </a:rPr>
              <a:t> लेख्नुपर्दछ । </a:t>
            </a:r>
            <a:endParaRPr lang="en-US" sz="2400" dirty="0">
              <a:cs typeface="Kalimati" panose="00000400000000000000" pitchFamily="2"/>
            </a:endParaRPr>
          </a:p>
          <a:p>
            <a:pPr marL="463550" indent="-463550">
              <a:lnSpc>
                <a:spcPct val="150000"/>
              </a:lnSpc>
            </a:pPr>
            <a:r>
              <a:rPr lang="ne-NP" sz="2400" dirty="0">
                <a:cs typeface="Kalimati" panose="00000400000000000000" pitchFamily="2"/>
              </a:rPr>
              <a:t>तर सिलिण्डर ग्याँस </a:t>
            </a:r>
            <a:r>
              <a:rPr lang="en-US" dirty="0"/>
              <a:t>(LPG) </a:t>
            </a:r>
            <a:r>
              <a:rPr lang="ne-NP" sz="2400" dirty="0">
                <a:cs typeface="Kalimati" panose="00000400000000000000" pitchFamily="2"/>
              </a:rPr>
              <a:t>को ग्याँस भर्ने तथा वितरण गर्ने कार्य यस अन्तर्गत नपरी कोड </a:t>
            </a:r>
            <a:r>
              <a:rPr lang="en-US" sz="2400" dirty="0">
                <a:cs typeface="Kalimati" panose="00000400000000000000" pitchFamily="2"/>
              </a:rPr>
              <a:t>7</a:t>
            </a:r>
            <a:r>
              <a:rPr lang="ne-NP" sz="2400" dirty="0">
                <a:cs typeface="Kalimati" panose="00000400000000000000" pitchFamily="2"/>
              </a:rPr>
              <a:t> अन्तर्गत पर्दछ । </a:t>
            </a:r>
            <a:endParaRPr lang="en-US" sz="2400" dirty="0">
              <a:cs typeface="Kalimati" panose="00000400000000000000" pitchFamily="2"/>
            </a:endParaRPr>
          </a:p>
          <a:p>
            <a:endParaRPr lang="ne-NP" sz="2400"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16</a:t>
            </a:fld>
            <a:endParaRPr lang="en-US" dirty="0"/>
          </a:p>
        </p:txBody>
      </p:sp>
      <p:pic>
        <p:nvPicPr>
          <p:cNvPr id="11" name="Picture 10">
            <a:extLst>
              <a:ext uri="{FF2B5EF4-FFF2-40B4-BE49-F238E27FC236}">
                <a16:creationId xmlns:a16="http://schemas.microsoft.com/office/drawing/2014/main" id="{9FA32BFA-9DD5-49C6-89F4-AC6790DDD5DD}"/>
              </a:ext>
            </a:extLst>
          </p:cNvPr>
          <p:cNvPicPr>
            <a:picLocks noChangeAspect="1"/>
          </p:cNvPicPr>
          <p:nvPr/>
        </p:nvPicPr>
        <p:blipFill>
          <a:blip r:embed="rId2"/>
          <a:stretch>
            <a:fillRect/>
          </a:stretch>
        </p:blipFill>
        <p:spPr>
          <a:xfrm>
            <a:off x="8288977" y="1828999"/>
            <a:ext cx="3870164" cy="4608614"/>
          </a:xfrm>
          <a:prstGeom prst="rect">
            <a:avLst/>
          </a:prstGeom>
        </p:spPr>
      </p:pic>
      <p:sp>
        <p:nvSpPr>
          <p:cNvPr id="12" name="TextBox 11">
            <a:extLst>
              <a:ext uri="{FF2B5EF4-FFF2-40B4-BE49-F238E27FC236}">
                <a16:creationId xmlns:a16="http://schemas.microsoft.com/office/drawing/2014/main" id="{7E45CA41-6A6A-49D1-9045-8BF42DE6C566}"/>
              </a:ext>
            </a:extLst>
          </p:cNvPr>
          <p:cNvSpPr txBox="1"/>
          <p:nvPr/>
        </p:nvSpPr>
        <p:spPr>
          <a:xfrm>
            <a:off x="8395855" y="5854446"/>
            <a:ext cx="2767446" cy="646331"/>
          </a:xfrm>
          <a:prstGeom prst="rect">
            <a:avLst/>
          </a:prstGeom>
          <a:noFill/>
        </p:spPr>
        <p:txBody>
          <a:bodyPr wrap="square" rtlCol="0">
            <a:spAutoFit/>
          </a:bodyPr>
          <a:lstStyle/>
          <a:p>
            <a:pPr algn="ctr"/>
            <a:r>
              <a:rPr lang="ne-NP" sz="1800" dirty="0">
                <a:solidFill>
                  <a:srgbClr val="0070C0"/>
                </a:solidFill>
                <a:cs typeface="Kalimati" panose="00000400000000000000" pitchFamily="2"/>
              </a:rPr>
              <a:t>नेपाल विद्युत प्राधिकरण विद्युत</a:t>
            </a:r>
            <a:endParaRPr lang="ne-NP" sz="1800" b="1" dirty="0">
              <a:cs typeface="Kalimati" panose="00000400000000000000" pitchFamily="2"/>
            </a:endParaRPr>
          </a:p>
        </p:txBody>
      </p:sp>
      <p:sp>
        <p:nvSpPr>
          <p:cNvPr id="13" name="TextBox 12">
            <a:extLst>
              <a:ext uri="{FF2B5EF4-FFF2-40B4-BE49-F238E27FC236}">
                <a16:creationId xmlns:a16="http://schemas.microsoft.com/office/drawing/2014/main" id="{930A37A7-F79E-454F-AAA7-D108A0001ECA}"/>
              </a:ext>
            </a:extLst>
          </p:cNvPr>
          <p:cNvSpPr txBox="1"/>
          <p:nvPr/>
        </p:nvSpPr>
        <p:spPr>
          <a:xfrm>
            <a:off x="11371118" y="5914309"/>
            <a:ext cx="718457" cy="369332"/>
          </a:xfrm>
          <a:prstGeom prst="rect">
            <a:avLst/>
          </a:prstGeom>
          <a:noFill/>
        </p:spPr>
        <p:txBody>
          <a:bodyPr wrap="square">
            <a:spAutoFit/>
          </a:bodyPr>
          <a:lstStyle/>
          <a:p>
            <a:pPr algn="ctr"/>
            <a:r>
              <a:rPr lang="en-US" sz="1800" dirty="0">
                <a:solidFill>
                  <a:srgbClr val="0070C0"/>
                </a:solidFill>
                <a:cs typeface="Kalimati" panose="00000400000000000000" pitchFamily="2"/>
              </a:rPr>
              <a:t>4</a:t>
            </a:r>
            <a:endParaRPr lang="en-US" b="1" dirty="0">
              <a:solidFill>
                <a:srgbClr val="0070C0"/>
              </a:solidFill>
              <a:cs typeface="Kalimati" panose="00000400000000000000" pitchFamily="2"/>
            </a:endParaRPr>
          </a:p>
        </p:txBody>
      </p:sp>
    </p:spTree>
    <p:extLst>
      <p:ext uri="{BB962C8B-B14F-4D97-AF65-F5344CB8AC3E}">
        <p14:creationId xmlns:p14="http://schemas.microsoft.com/office/powerpoint/2010/main" val="920550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0" y="884801"/>
            <a:ext cx="1214628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पानीको आपूर्ति</a:t>
            </a:r>
            <a:r>
              <a:rPr lang="en-US" b="1" dirty="0">
                <a:solidFill>
                  <a:srgbClr val="142DAC"/>
                </a:solidFill>
                <a:latin typeface="Calibri" panose="020F0502020204030204" pitchFamily="34" charset="0"/>
                <a:cs typeface="Kalimati" panose="00000400000000000000" pitchFamily="2"/>
              </a:rPr>
              <a:t>, </a:t>
            </a:r>
            <a:r>
              <a:rPr lang="ne-NP" b="1" dirty="0">
                <a:solidFill>
                  <a:srgbClr val="142DAC"/>
                </a:solidFill>
                <a:latin typeface="Calibri" panose="020F0502020204030204" pitchFamily="34" charset="0"/>
                <a:cs typeface="Kalimati" panose="00000400000000000000" pitchFamily="2"/>
              </a:rPr>
              <a:t>ढलनिकास</a:t>
            </a:r>
            <a:r>
              <a:rPr lang="en-US" b="1" dirty="0">
                <a:solidFill>
                  <a:srgbClr val="142DAC"/>
                </a:solidFill>
                <a:latin typeface="Calibri" panose="020F0502020204030204" pitchFamily="34" charset="0"/>
                <a:cs typeface="Kalimati" panose="00000400000000000000" pitchFamily="2"/>
              </a:rPr>
              <a:t>, </a:t>
            </a:r>
            <a:r>
              <a:rPr lang="ne-NP" b="1" dirty="0">
                <a:solidFill>
                  <a:srgbClr val="142DAC"/>
                </a:solidFill>
                <a:latin typeface="Calibri" panose="020F0502020204030204" pitchFamily="34" charset="0"/>
                <a:cs typeface="Kalimati" panose="00000400000000000000" pitchFamily="2"/>
              </a:rPr>
              <a:t>फोहर व्यवस्थापन र शुद्धीकरणका क्रियाकलापहरू (कोड </a:t>
            </a:r>
            <a:r>
              <a:rPr lang="en-US" b="1" dirty="0">
                <a:solidFill>
                  <a:srgbClr val="142DAC"/>
                </a:solidFill>
                <a:latin typeface="Calibri" panose="020F0502020204030204" pitchFamily="34" charset="0"/>
                <a:cs typeface="Kalimati" panose="00000400000000000000" pitchFamily="2"/>
              </a:rPr>
              <a:t>5</a:t>
            </a:r>
            <a:r>
              <a:rPr lang="ne-NP" b="1" dirty="0">
                <a:solidFill>
                  <a:srgbClr val="142DAC"/>
                </a:solidFill>
                <a:latin typeface="Calibri" panose="020F0502020204030204" pitchFamily="34" charset="0"/>
                <a:cs typeface="Kalimati" panose="00000400000000000000" pitchFamily="2"/>
              </a:rPr>
              <a:t>) </a:t>
            </a:r>
            <a:endParaRPr lang="en-US" b="1" dirty="0">
              <a:solidFill>
                <a:srgbClr val="142DAC"/>
              </a:solidFill>
              <a:latin typeface="Calibri" panose="020F0502020204030204" pitchFamily="34" charset="0"/>
              <a:cs typeface="Kalimati" panose="00000400000000000000" pitchFamily="2"/>
            </a:endParaRPr>
          </a:p>
          <a:p>
            <a:pPr marL="0" indent="0" algn="ctr">
              <a:buNone/>
            </a:pP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130629" y="1876302"/>
            <a:ext cx="11482251" cy="4384962"/>
          </a:xfrm>
          <a:prstGeom prst="rect">
            <a:avLst/>
          </a:prstGeom>
        </p:spPr>
        <p:txBody>
          <a:bodyPr/>
          <a:lstStyle/>
          <a:p>
            <a:pPr algn="just">
              <a:lnSpc>
                <a:spcPct val="150000"/>
              </a:lnSpc>
            </a:pPr>
            <a:r>
              <a:rPr lang="ne-NP" sz="2400" dirty="0">
                <a:cs typeface="Kalimati" panose="00000400000000000000" pitchFamily="2"/>
              </a:rPr>
              <a:t>पानीको संकलन</a:t>
            </a:r>
            <a:r>
              <a:rPr lang="en-US" sz="2400" dirty="0">
                <a:cs typeface="Kalimati" panose="00000400000000000000" pitchFamily="2"/>
              </a:rPr>
              <a:t>, </a:t>
            </a:r>
            <a:r>
              <a:rPr lang="ne-NP" sz="2400" dirty="0">
                <a:cs typeface="Kalimati" panose="00000400000000000000" pitchFamily="2"/>
              </a:rPr>
              <a:t>शुद्धीकरण</a:t>
            </a:r>
            <a:r>
              <a:rPr lang="en-US" sz="2400" dirty="0">
                <a:cs typeface="Kalimati" panose="00000400000000000000" pitchFamily="2"/>
              </a:rPr>
              <a:t>, </a:t>
            </a:r>
            <a:r>
              <a:rPr lang="ne-NP" sz="2400" dirty="0">
                <a:cs typeface="Kalimati" panose="00000400000000000000" pitchFamily="2"/>
              </a:rPr>
              <a:t>तथा आपूर्ति</a:t>
            </a:r>
            <a:r>
              <a:rPr lang="en-US" sz="2400" dirty="0">
                <a:cs typeface="Kalimati" panose="00000400000000000000" pitchFamily="2"/>
              </a:rPr>
              <a:t>, </a:t>
            </a:r>
            <a:r>
              <a:rPr lang="ne-NP" sz="2400" dirty="0">
                <a:cs typeface="Kalimati" panose="00000400000000000000" pitchFamily="2"/>
              </a:rPr>
              <a:t>ट्यांकरबाट पानी आपूर्ति</a:t>
            </a:r>
            <a:r>
              <a:rPr lang="en-US" sz="2400" dirty="0">
                <a:cs typeface="Kalimati" panose="00000400000000000000" pitchFamily="2"/>
              </a:rPr>
              <a:t>, </a:t>
            </a:r>
            <a:r>
              <a:rPr lang="ne-NP" sz="2400" dirty="0">
                <a:cs typeface="Kalimati" panose="00000400000000000000" pitchFamily="2"/>
              </a:rPr>
              <a:t>ढलनिकास</a:t>
            </a:r>
            <a:r>
              <a:rPr lang="en-US" sz="2400" dirty="0">
                <a:cs typeface="Kalimati" panose="00000400000000000000" pitchFamily="2"/>
              </a:rPr>
              <a:t>, </a:t>
            </a:r>
            <a:r>
              <a:rPr lang="ne-NP" sz="2400" dirty="0">
                <a:cs typeface="Kalimati" panose="00000400000000000000" pitchFamily="2"/>
              </a:rPr>
              <a:t>चर्पी तथा सेफ्टी टैंक सफाई</a:t>
            </a:r>
            <a:r>
              <a:rPr lang="en-US" sz="2400" dirty="0">
                <a:cs typeface="Kalimati" panose="00000400000000000000" pitchFamily="2"/>
              </a:rPr>
              <a:t>, </a:t>
            </a:r>
            <a:r>
              <a:rPr lang="ne-NP" sz="2400" dirty="0">
                <a:cs typeface="Kalimati" panose="00000400000000000000" pitchFamily="2"/>
              </a:rPr>
              <a:t>फोहरमैला संकलन</a:t>
            </a:r>
            <a:r>
              <a:rPr lang="en-US" sz="2400" dirty="0">
                <a:cs typeface="Kalimati" panose="00000400000000000000" pitchFamily="2"/>
              </a:rPr>
              <a:t>, </a:t>
            </a:r>
            <a:r>
              <a:rPr lang="ne-NP" sz="2400" dirty="0">
                <a:cs typeface="Kalimati" panose="00000400000000000000" pitchFamily="2"/>
              </a:rPr>
              <a:t>प्रशोधन तथा विसर्जन</a:t>
            </a:r>
            <a:r>
              <a:rPr lang="en-US" sz="2400" dirty="0">
                <a:cs typeface="Kalimati" panose="00000400000000000000" pitchFamily="2"/>
              </a:rPr>
              <a:t>, </a:t>
            </a:r>
            <a:r>
              <a:rPr lang="ne-NP" sz="2400" dirty="0">
                <a:cs typeface="Kalimati" panose="00000400000000000000" pitchFamily="2"/>
              </a:rPr>
              <a:t>ढुवानी तथा व्यवस्थापन गर्ने कार्य</a:t>
            </a:r>
            <a:r>
              <a:rPr lang="en-US" sz="2400" dirty="0">
                <a:cs typeface="Kalimati" panose="00000400000000000000" pitchFamily="2"/>
              </a:rPr>
              <a:t>, </a:t>
            </a:r>
            <a:r>
              <a:rPr lang="ne-NP" sz="2400" dirty="0">
                <a:cs typeface="Kalimati" panose="00000400000000000000" pitchFamily="2"/>
              </a:rPr>
              <a:t>कवाडी संकलन</a:t>
            </a:r>
            <a:r>
              <a:rPr lang="en-US" sz="2400" dirty="0">
                <a:cs typeface="Kalimati" panose="00000400000000000000" pitchFamily="2"/>
              </a:rPr>
              <a:t>, </a:t>
            </a:r>
            <a:r>
              <a:rPr lang="ne-NP" sz="2400" dirty="0">
                <a:cs typeface="Kalimati" panose="00000400000000000000" pitchFamily="2"/>
              </a:rPr>
              <a:t>पुराना कपडाबाट कपास बनाउने कार्य</a:t>
            </a:r>
            <a:r>
              <a:rPr lang="en-US" sz="2400" dirty="0">
                <a:cs typeface="Kalimati" panose="00000400000000000000" pitchFamily="2"/>
              </a:rPr>
              <a:t>, </a:t>
            </a:r>
            <a:r>
              <a:rPr lang="ne-NP" sz="2400" dirty="0">
                <a:cs typeface="Kalimati" panose="00000400000000000000" pitchFamily="2"/>
              </a:rPr>
              <a:t>सामानको </a:t>
            </a:r>
            <a:r>
              <a:rPr lang="en-US" sz="2400" dirty="0">
                <a:cs typeface="Kalimati" panose="00000400000000000000" pitchFamily="2"/>
              </a:rPr>
              <a:t>Recycle </a:t>
            </a:r>
            <a:r>
              <a:rPr lang="ne-NP" sz="2400" dirty="0">
                <a:cs typeface="Kalimati" panose="00000400000000000000" pitchFamily="2"/>
              </a:rPr>
              <a:t>सम्बन्धी कार्य गर्ने क्षेत्र आदि यस अन्तर्गत पर्दछन् । </a:t>
            </a:r>
          </a:p>
          <a:p>
            <a:pPr>
              <a:lnSpc>
                <a:spcPct val="150000"/>
              </a:lnSpc>
            </a:pPr>
            <a:r>
              <a:rPr lang="ne-NP" sz="2400" dirty="0">
                <a:cs typeface="Kalimati" panose="00000400000000000000" pitchFamily="2"/>
              </a:rPr>
              <a:t>काठमाडौं उपत्यका खानेपानी लिमिटेड</a:t>
            </a:r>
            <a:r>
              <a:rPr lang="en-US" sz="2400" dirty="0">
                <a:cs typeface="Kalimati" panose="00000400000000000000" pitchFamily="2"/>
              </a:rPr>
              <a:t>, </a:t>
            </a:r>
            <a:r>
              <a:rPr lang="ne-NP" sz="2400" dirty="0">
                <a:cs typeface="Kalimati" panose="00000400000000000000" pitchFamily="2"/>
              </a:rPr>
              <a:t>खानेपानी संस्थान</a:t>
            </a:r>
            <a:r>
              <a:rPr lang="en-US" sz="2400" dirty="0">
                <a:cs typeface="Kalimati" panose="00000400000000000000" pitchFamily="2"/>
              </a:rPr>
              <a:t>, </a:t>
            </a:r>
            <a:r>
              <a:rPr lang="ne-NP" sz="2400" dirty="0">
                <a:cs typeface="Kalimati" panose="00000400000000000000" pitchFamily="2"/>
              </a:rPr>
              <a:t>खानेपानीको ढुवानी गर्ने कम्पनी</a:t>
            </a:r>
            <a:r>
              <a:rPr lang="en-US" sz="2400" dirty="0">
                <a:cs typeface="Kalimati" panose="00000400000000000000" pitchFamily="2"/>
              </a:rPr>
              <a:t>, </a:t>
            </a:r>
            <a:r>
              <a:rPr lang="ne-NP" sz="2400" dirty="0">
                <a:cs typeface="Kalimati" panose="00000400000000000000" pitchFamily="2"/>
              </a:rPr>
              <a:t>पानीको संकलन</a:t>
            </a:r>
            <a:r>
              <a:rPr lang="en-US" sz="2400" dirty="0">
                <a:cs typeface="Kalimati" panose="00000400000000000000" pitchFamily="2"/>
              </a:rPr>
              <a:t>, </a:t>
            </a:r>
            <a:r>
              <a:rPr lang="ne-NP" sz="2400" dirty="0">
                <a:cs typeface="Kalimati" panose="00000400000000000000" pitchFamily="2"/>
              </a:rPr>
              <a:t>शुद्धीकरण तथा वितरण गर्ने खानेपानी उपभोक्ता समूहहरू यस अन्तर्गत पर्दछन् । </a:t>
            </a: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17</a:t>
            </a:fld>
            <a:endParaRPr lang="en-US" dirty="0"/>
          </a:p>
        </p:txBody>
      </p:sp>
      <p:sp>
        <p:nvSpPr>
          <p:cNvPr id="6" name="TextBox 5">
            <a:extLst>
              <a:ext uri="{FF2B5EF4-FFF2-40B4-BE49-F238E27FC236}">
                <a16:creationId xmlns:a16="http://schemas.microsoft.com/office/drawing/2014/main" id="{E685749C-B98F-4468-8DA6-02C76A8F5A58}"/>
              </a:ext>
            </a:extLst>
          </p:cNvPr>
          <p:cNvSpPr txBox="1"/>
          <p:nvPr/>
        </p:nvSpPr>
        <p:spPr>
          <a:xfrm>
            <a:off x="9915896" y="6437631"/>
            <a:ext cx="1696984" cy="369332"/>
          </a:xfrm>
          <a:prstGeom prst="rect">
            <a:avLst/>
          </a:prstGeom>
          <a:noFill/>
        </p:spPr>
        <p:txBody>
          <a:bodyPr wrap="square" rtlCol="0">
            <a:spAutoFit/>
          </a:bodyPr>
          <a:lstStyle/>
          <a:p>
            <a:pPr algn="r"/>
            <a:r>
              <a:rPr lang="ne-NP" b="1" dirty="0">
                <a:solidFill>
                  <a:srgbClr val="002060"/>
                </a:solidFill>
                <a:cs typeface="Kalimati" panose="00000400000000000000" pitchFamily="2"/>
              </a:rPr>
              <a:t>क्रमशः</a:t>
            </a:r>
            <a:endParaRPr lang="en-US" b="1" dirty="0">
              <a:solidFill>
                <a:srgbClr val="002060"/>
              </a:solidFill>
              <a:cs typeface="Kalimati" panose="00000400000000000000" pitchFamily="2"/>
            </a:endParaRPr>
          </a:p>
        </p:txBody>
      </p:sp>
    </p:spTree>
    <p:extLst>
      <p:ext uri="{BB962C8B-B14F-4D97-AF65-F5344CB8AC3E}">
        <p14:creationId xmlns:p14="http://schemas.microsoft.com/office/powerpoint/2010/main" val="2698957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0" y="884801"/>
            <a:ext cx="1214628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पानीको आपूर्ति</a:t>
            </a:r>
            <a:r>
              <a:rPr lang="en-US" b="1" dirty="0">
                <a:solidFill>
                  <a:srgbClr val="142DAC"/>
                </a:solidFill>
                <a:latin typeface="Calibri" panose="020F0502020204030204" pitchFamily="34" charset="0"/>
                <a:cs typeface="Kalimati" panose="00000400000000000000" pitchFamily="2"/>
              </a:rPr>
              <a:t>, </a:t>
            </a:r>
            <a:r>
              <a:rPr lang="ne-NP" b="1" dirty="0">
                <a:solidFill>
                  <a:srgbClr val="142DAC"/>
                </a:solidFill>
                <a:latin typeface="Calibri" panose="020F0502020204030204" pitchFamily="34" charset="0"/>
                <a:cs typeface="Kalimati" panose="00000400000000000000" pitchFamily="2"/>
              </a:rPr>
              <a:t>ढलनिकास</a:t>
            </a:r>
            <a:r>
              <a:rPr lang="en-US" b="1" dirty="0">
                <a:solidFill>
                  <a:srgbClr val="142DAC"/>
                </a:solidFill>
                <a:latin typeface="Calibri" panose="020F0502020204030204" pitchFamily="34" charset="0"/>
                <a:cs typeface="Kalimati" panose="00000400000000000000" pitchFamily="2"/>
              </a:rPr>
              <a:t>, </a:t>
            </a:r>
            <a:r>
              <a:rPr lang="ne-NP" b="1" dirty="0">
                <a:solidFill>
                  <a:srgbClr val="142DAC"/>
                </a:solidFill>
                <a:latin typeface="Calibri" panose="020F0502020204030204" pitchFamily="34" charset="0"/>
                <a:cs typeface="Kalimati" panose="00000400000000000000" pitchFamily="2"/>
              </a:rPr>
              <a:t>फोहर व्यवस्थापन र शुद्धीकरणका क्रियाकलापहरू (कोड </a:t>
            </a:r>
            <a:r>
              <a:rPr lang="en-US" b="1" dirty="0">
                <a:solidFill>
                  <a:srgbClr val="142DAC"/>
                </a:solidFill>
                <a:latin typeface="Calibri" panose="020F0502020204030204" pitchFamily="34" charset="0"/>
                <a:cs typeface="Kalimati" panose="00000400000000000000" pitchFamily="2"/>
              </a:rPr>
              <a:t>5</a:t>
            </a:r>
            <a:r>
              <a:rPr lang="ne-NP" b="1" dirty="0">
                <a:solidFill>
                  <a:srgbClr val="142DAC"/>
                </a:solidFill>
                <a:latin typeface="Calibri" panose="020F0502020204030204" pitchFamily="34" charset="0"/>
                <a:cs typeface="Kalimati" panose="00000400000000000000" pitchFamily="2"/>
              </a:rPr>
              <a:t>) </a:t>
            </a:r>
            <a:endParaRPr lang="en-US" b="1" dirty="0">
              <a:solidFill>
                <a:srgbClr val="142DAC"/>
              </a:solidFill>
              <a:latin typeface="Calibri" panose="020F0502020204030204" pitchFamily="34" charset="0"/>
              <a:cs typeface="Kalimati" panose="00000400000000000000" pitchFamily="2"/>
            </a:endParaRPr>
          </a:p>
          <a:p>
            <a:pPr marL="0" indent="0" algn="ctr">
              <a:buNone/>
            </a:pPr>
            <a:endParaRPr lang="ne-NP" sz="3200" b="1" dirty="0">
              <a:solidFill>
                <a:srgbClr val="002060"/>
              </a:solidFill>
              <a:latin typeface="Ganesh"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18</a:t>
            </a:fld>
            <a:endParaRPr lang="en-US" dirty="0"/>
          </a:p>
        </p:txBody>
      </p:sp>
      <p:pic>
        <p:nvPicPr>
          <p:cNvPr id="11" name="Picture 10">
            <a:extLst>
              <a:ext uri="{FF2B5EF4-FFF2-40B4-BE49-F238E27FC236}">
                <a16:creationId xmlns:a16="http://schemas.microsoft.com/office/drawing/2014/main" id="{F7FF4494-372D-47A7-8A22-C7C4B3D01276}"/>
              </a:ext>
            </a:extLst>
          </p:cNvPr>
          <p:cNvPicPr>
            <a:picLocks noChangeAspect="1"/>
          </p:cNvPicPr>
          <p:nvPr/>
        </p:nvPicPr>
        <p:blipFill>
          <a:blip r:embed="rId2"/>
          <a:stretch>
            <a:fillRect/>
          </a:stretch>
        </p:blipFill>
        <p:spPr>
          <a:xfrm>
            <a:off x="7980218" y="1828999"/>
            <a:ext cx="4178923" cy="4608614"/>
          </a:xfrm>
          <a:prstGeom prst="rect">
            <a:avLst/>
          </a:prstGeom>
        </p:spPr>
      </p:pic>
      <p:sp>
        <p:nvSpPr>
          <p:cNvPr id="12" name="TextBox 11">
            <a:extLst>
              <a:ext uri="{FF2B5EF4-FFF2-40B4-BE49-F238E27FC236}">
                <a16:creationId xmlns:a16="http://schemas.microsoft.com/office/drawing/2014/main" id="{4DAF85CC-F904-4555-8C13-9C3005B27D86}"/>
              </a:ext>
            </a:extLst>
          </p:cNvPr>
          <p:cNvSpPr txBox="1"/>
          <p:nvPr/>
        </p:nvSpPr>
        <p:spPr>
          <a:xfrm>
            <a:off x="8027723" y="5854446"/>
            <a:ext cx="3004953" cy="646331"/>
          </a:xfrm>
          <a:prstGeom prst="rect">
            <a:avLst/>
          </a:prstGeom>
          <a:noFill/>
        </p:spPr>
        <p:txBody>
          <a:bodyPr wrap="square" rtlCol="0">
            <a:spAutoFit/>
          </a:bodyPr>
          <a:lstStyle/>
          <a:p>
            <a:pPr algn="ctr"/>
            <a:r>
              <a:rPr lang="ne-NP" sz="1800" dirty="0">
                <a:solidFill>
                  <a:srgbClr val="0070C0"/>
                </a:solidFill>
                <a:cs typeface="Kalimati" panose="00000400000000000000" pitchFamily="2"/>
              </a:rPr>
              <a:t>उपत्यका खानेपानी ढुवानी सेवा </a:t>
            </a:r>
            <a:r>
              <a:rPr lang="en-US" sz="1800" dirty="0">
                <a:solidFill>
                  <a:srgbClr val="0070C0"/>
                </a:solidFill>
                <a:cs typeface="Kalimati" panose="00000400000000000000" pitchFamily="2"/>
              </a:rPr>
              <a:t> </a:t>
            </a:r>
            <a:r>
              <a:rPr lang="ne-NP" sz="1800" dirty="0">
                <a:solidFill>
                  <a:srgbClr val="0070C0"/>
                </a:solidFill>
                <a:cs typeface="Kalimati" panose="00000400000000000000" pitchFamily="2"/>
              </a:rPr>
              <a:t>खानेपानी वितरण</a:t>
            </a:r>
            <a:endParaRPr lang="ne-NP" sz="1800" b="1" dirty="0">
              <a:cs typeface="Kalimati" panose="00000400000000000000" pitchFamily="2"/>
            </a:endParaRPr>
          </a:p>
        </p:txBody>
      </p:sp>
      <p:sp>
        <p:nvSpPr>
          <p:cNvPr id="13" name="TextBox 12">
            <a:extLst>
              <a:ext uri="{FF2B5EF4-FFF2-40B4-BE49-F238E27FC236}">
                <a16:creationId xmlns:a16="http://schemas.microsoft.com/office/drawing/2014/main" id="{2A822F21-21B7-4DEE-87F1-AB080CC04F41}"/>
              </a:ext>
            </a:extLst>
          </p:cNvPr>
          <p:cNvSpPr txBox="1"/>
          <p:nvPr/>
        </p:nvSpPr>
        <p:spPr>
          <a:xfrm>
            <a:off x="11371118" y="5914309"/>
            <a:ext cx="718457" cy="369332"/>
          </a:xfrm>
          <a:prstGeom prst="rect">
            <a:avLst/>
          </a:prstGeom>
          <a:noFill/>
        </p:spPr>
        <p:txBody>
          <a:bodyPr wrap="square">
            <a:spAutoFit/>
          </a:bodyPr>
          <a:lstStyle/>
          <a:p>
            <a:pPr algn="ctr"/>
            <a:r>
              <a:rPr lang="en-US" sz="1800" dirty="0">
                <a:solidFill>
                  <a:srgbClr val="0070C0"/>
                </a:solidFill>
                <a:cs typeface="Kalimati" panose="00000400000000000000" pitchFamily="2"/>
              </a:rPr>
              <a:t>5</a:t>
            </a:r>
            <a:endParaRPr lang="en-US" b="1" dirty="0">
              <a:solidFill>
                <a:srgbClr val="0070C0"/>
              </a:solidFill>
              <a:cs typeface="Kalimati" panose="00000400000000000000" pitchFamily="2"/>
            </a:endParaRPr>
          </a:p>
        </p:txBody>
      </p:sp>
      <p:sp>
        <p:nvSpPr>
          <p:cNvPr id="2" name="Double Wave 1">
            <a:extLst>
              <a:ext uri="{FF2B5EF4-FFF2-40B4-BE49-F238E27FC236}">
                <a16:creationId xmlns:a16="http://schemas.microsoft.com/office/drawing/2014/main" id="{29D2B997-6C2D-4F16-8CAA-37F93D8D2A95}"/>
              </a:ext>
            </a:extLst>
          </p:cNvPr>
          <p:cNvSpPr/>
          <p:nvPr/>
        </p:nvSpPr>
        <p:spPr>
          <a:xfrm>
            <a:off x="427511" y="1828999"/>
            <a:ext cx="6020790" cy="4801995"/>
          </a:xfrm>
          <a:prstGeom prst="doubleWave">
            <a:avLst>
              <a:gd name="adj1" fmla="val 6250"/>
              <a:gd name="adj2" fmla="val -1027"/>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50000"/>
              </a:lnSpc>
              <a:buNone/>
            </a:pPr>
            <a:r>
              <a:rPr lang="ne-NP" sz="2400" b="1" dirty="0">
                <a:solidFill>
                  <a:schemeClr val="tx1"/>
                </a:solidFill>
                <a:cs typeface="Kalimati" panose="00000400000000000000" pitchFamily="2"/>
              </a:rPr>
              <a:t>उदाहरणः </a:t>
            </a:r>
            <a:endParaRPr lang="en-US" sz="2400" b="1" dirty="0">
              <a:solidFill>
                <a:schemeClr val="tx1"/>
              </a:solidFill>
              <a:cs typeface="Kalimati" panose="00000400000000000000" pitchFamily="2"/>
            </a:endParaRPr>
          </a:p>
          <a:p>
            <a:pPr marL="0" indent="0" algn="ctr">
              <a:lnSpc>
                <a:spcPct val="150000"/>
              </a:lnSpc>
              <a:buNone/>
            </a:pPr>
            <a:r>
              <a:rPr lang="ne-NP" sz="2400" dirty="0">
                <a:solidFill>
                  <a:schemeClr val="tx1"/>
                </a:solidFill>
                <a:cs typeface="Kalimati" panose="00000400000000000000" pitchFamily="2"/>
              </a:rPr>
              <a:t>उपत्यका खानेपानी ढुवानी कम्पनीमा काम गर्ने व्यक्तिका लागिः </a:t>
            </a:r>
            <a:endParaRPr lang="en-US" sz="2400" dirty="0">
              <a:solidFill>
                <a:schemeClr val="tx1"/>
              </a:solidFill>
              <a:cs typeface="Kalimati" panose="00000400000000000000" pitchFamily="2"/>
            </a:endParaRPr>
          </a:p>
          <a:p>
            <a:pPr marL="0" indent="0" algn="ctr">
              <a:lnSpc>
                <a:spcPct val="150000"/>
              </a:lnSpc>
              <a:buNone/>
            </a:pPr>
            <a:r>
              <a:rPr lang="ne-NP" sz="2400" dirty="0">
                <a:solidFill>
                  <a:srgbClr val="0070C0"/>
                </a:solidFill>
                <a:cs typeface="Kalimati" panose="00000400000000000000" pitchFamily="2"/>
              </a:rPr>
              <a:t>उपत्यका खानेपानी ढुवानी सेवा</a:t>
            </a:r>
            <a:endParaRPr lang="en-US" sz="2400" dirty="0">
              <a:solidFill>
                <a:srgbClr val="0070C0"/>
              </a:solidFill>
              <a:cs typeface="Kalimati" panose="00000400000000000000" pitchFamily="2"/>
            </a:endParaRPr>
          </a:p>
          <a:p>
            <a:pPr marL="0" indent="0" algn="ctr">
              <a:lnSpc>
                <a:spcPct val="150000"/>
              </a:lnSpc>
              <a:buNone/>
            </a:pPr>
            <a:r>
              <a:rPr lang="ne-NP" sz="2400" dirty="0">
                <a:solidFill>
                  <a:srgbClr val="0070C0"/>
                </a:solidFill>
                <a:cs typeface="Kalimati" panose="00000400000000000000" pitchFamily="2"/>
              </a:rPr>
              <a:t>खानेपानी वितरण </a:t>
            </a:r>
            <a:endParaRPr lang="en-US" sz="2400" dirty="0">
              <a:solidFill>
                <a:srgbClr val="0070C0"/>
              </a:solidFill>
              <a:cs typeface="Kalimati" panose="00000400000000000000" pitchFamily="2"/>
            </a:endParaRPr>
          </a:p>
          <a:p>
            <a:pPr marL="0" indent="0" algn="ctr">
              <a:lnSpc>
                <a:spcPct val="150000"/>
              </a:lnSpc>
              <a:buNone/>
            </a:pPr>
            <a:r>
              <a:rPr lang="ne-NP" sz="2400" dirty="0">
                <a:solidFill>
                  <a:schemeClr val="tx1"/>
                </a:solidFill>
                <a:cs typeface="Kalimati" panose="00000400000000000000" pitchFamily="2"/>
              </a:rPr>
              <a:t>लेखी सम्बन्धित कोठामा कोड </a:t>
            </a:r>
            <a:r>
              <a:rPr lang="en-US" sz="2400" dirty="0">
                <a:solidFill>
                  <a:schemeClr val="tx1"/>
                </a:solidFill>
                <a:cs typeface="Kalimati" panose="00000400000000000000" pitchFamily="2"/>
              </a:rPr>
              <a:t>5</a:t>
            </a:r>
            <a:r>
              <a:rPr lang="ne-NP" sz="2400" dirty="0">
                <a:solidFill>
                  <a:schemeClr val="tx1"/>
                </a:solidFill>
                <a:cs typeface="Kalimati" panose="00000400000000000000" pitchFamily="2"/>
              </a:rPr>
              <a:t> लेख्नुपर्दछ । </a:t>
            </a:r>
            <a:endParaRPr lang="en-US" sz="2400" dirty="0">
              <a:solidFill>
                <a:schemeClr val="tx1"/>
              </a:solidFill>
              <a:cs typeface="Kalimati" panose="00000400000000000000" pitchFamily="2"/>
            </a:endParaRPr>
          </a:p>
          <a:p>
            <a:pPr algn="ctr"/>
            <a:endParaRPr lang="en-US" sz="2400" dirty="0">
              <a:solidFill>
                <a:srgbClr val="0070C0"/>
              </a:solidFill>
            </a:endParaRPr>
          </a:p>
        </p:txBody>
      </p:sp>
    </p:spTree>
    <p:extLst>
      <p:ext uri="{BB962C8B-B14F-4D97-AF65-F5344CB8AC3E}">
        <p14:creationId xmlns:p14="http://schemas.microsoft.com/office/powerpoint/2010/main" val="3549767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473200" y="861051"/>
            <a:ext cx="969010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निर्माण (कोड </a:t>
            </a:r>
            <a:r>
              <a:rPr lang="en-US" b="1" dirty="0">
                <a:solidFill>
                  <a:srgbClr val="142DAC"/>
                </a:solidFill>
                <a:latin typeface="Calibri" panose="020F0502020204030204" pitchFamily="34" charset="0"/>
                <a:cs typeface="Kalimati" panose="00000400000000000000" pitchFamily="2"/>
              </a:rPr>
              <a:t>6</a:t>
            </a:r>
            <a:r>
              <a:rPr lang="ne-NP" b="1" dirty="0">
                <a:solidFill>
                  <a:srgbClr val="142DAC"/>
                </a:solidFill>
                <a:latin typeface="Calibri" panose="020F0502020204030204" pitchFamily="34" charset="0"/>
                <a:cs typeface="Kalimati" panose="00000400000000000000" pitchFamily="2"/>
              </a:rPr>
              <a:t>) </a:t>
            </a:r>
            <a:endParaRPr lang="en-US" b="1" dirty="0">
              <a:solidFill>
                <a:srgbClr val="142DAC"/>
              </a:solidFill>
              <a:latin typeface="Calibri" panose="020F0502020204030204" pitchFamily="34" charset="0"/>
              <a:ea typeface="Calibri" panose="020F0502020204030204" pitchFamily="34" charset="0"/>
              <a:cs typeface="Kalimati" panose="00000400000000000000" pitchFamily="2"/>
            </a:endParaRPr>
          </a:p>
          <a:p>
            <a:pPr marL="0" indent="0" algn="ctr">
              <a:buNone/>
            </a:pP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46346" y="1718232"/>
            <a:ext cx="8034813" cy="4446261"/>
          </a:xfrm>
          <a:prstGeom prst="rect">
            <a:avLst/>
          </a:prstGeom>
        </p:spPr>
        <p:txBody>
          <a:bodyPr/>
          <a:lstStyle/>
          <a:p>
            <a:pPr algn="just">
              <a:lnSpc>
                <a:spcPct val="150000"/>
              </a:lnSpc>
            </a:pPr>
            <a:r>
              <a:rPr lang="ne-NP" sz="2400" dirty="0">
                <a:cs typeface="Kalimati" panose="00000400000000000000" pitchFamily="2"/>
              </a:rPr>
              <a:t>यस अन्तर्गत सिभिल इन्जिनियरिङ र भवनका लागि सामान्य तथा विशेष निर्माण सम्बन्धी क्रियाकलापहरू</a:t>
            </a:r>
            <a:r>
              <a:rPr lang="en-US" sz="2400" dirty="0">
                <a:cs typeface="Kalimati" panose="00000400000000000000" pitchFamily="2"/>
              </a:rPr>
              <a:t>; </a:t>
            </a:r>
            <a:r>
              <a:rPr lang="ne-NP" sz="2400" dirty="0">
                <a:cs typeface="Kalimati" panose="00000400000000000000" pitchFamily="2"/>
              </a:rPr>
              <a:t>भवन</a:t>
            </a:r>
            <a:r>
              <a:rPr lang="en-US" sz="2400" dirty="0">
                <a:cs typeface="Kalimati" panose="00000400000000000000" pitchFamily="2"/>
              </a:rPr>
              <a:t>, </a:t>
            </a:r>
            <a:r>
              <a:rPr lang="ne-NP" sz="2400" dirty="0">
                <a:cs typeface="Kalimati" panose="00000400000000000000" pitchFamily="2"/>
              </a:rPr>
              <a:t>सडक</a:t>
            </a:r>
            <a:r>
              <a:rPr lang="en-US" sz="2400" dirty="0">
                <a:cs typeface="Kalimati" panose="00000400000000000000" pitchFamily="2"/>
              </a:rPr>
              <a:t>, </a:t>
            </a:r>
            <a:r>
              <a:rPr lang="ne-NP" sz="2400" dirty="0">
                <a:cs typeface="Kalimati" panose="00000400000000000000" pitchFamily="2"/>
              </a:rPr>
              <a:t>रेलमार्ग निर्माण</a:t>
            </a:r>
            <a:r>
              <a:rPr lang="en-US" sz="2400" dirty="0">
                <a:cs typeface="Kalimati" panose="00000400000000000000" pitchFamily="2"/>
              </a:rPr>
              <a:t>, </a:t>
            </a:r>
            <a:r>
              <a:rPr lang="ne-NP" sz="2400" dirty="0">
                <a:cs typeface="Kalimati" panose="00000400000000000000" pitchFamily="2"/>
              </a:rPr>
              <a:t>सिँचाइ</a:t>
            </a:r>
            <a:r>
              <a:rPr lang="en-US" sz="2400" dirty="0">
                <a:cs typeface="Kalimati" panose="00000400000000000000" pitchFamily="2"/>
              </a:rPr>
              <a:t>, </a:t>
            </a:r>
            <a:r>
              <a:rPr lang="ne-NP" sz="2400" dirty="0">
                <a:cs typeface="Kalimati" panose="00000400000000000000" pitchFamily="2"/>
              </a:rPr>
              <a:t>आयोजनाको निर्माण</a:t>
            </a:r>
            <a:r>
              <a:rPr lang="en-US" sz="2400" dirty="0">
                <a:cs typeface="Kalimati" panose="00000400000000000000" pitchFamily="2"/>
              </a:rPr>
              <a:t>, </a:t>
            </a:r>
            <a:r>
              <a:rPr lang="ne-NP" sz="2400" dirty="0">
                <a:cs typeface="Kalimati" panose="00000400000000000000" pitchFamily="2"/>
              </a:rPr>
              <a:t>संरचना भत्काउने तथा निर्माण स्थल तयारी</a:t>
            </a:r>
            <a:r>
              <a:rPr lang="en-US" sz="2400" dirty="0">
                <a:cs typeface="Kalimati" panose="00000400000000000000" pitchFamily="2"/>
              </a:rPr>
              <a:t>, </a:t>
            </a:r>
            <a:r>
              <a:rPr lang="ne-NP" sz="2400" dirty="0">
                <a:cs typeface="Kalimati" panose="00000400000000000000" pitchFamily="2"/>
              </a:rPr>
              <a:t>विद्युत् प्रसारण लाइन निर्माण कार्य</a:t>
            </a:r>
            <a:r>
              <a:rPr lang="en-US" sz="2400" dirty="0">
                <a:cs typeface="Kalimati" panose="00000400000000000000" pitchFamily="2"/>
              </a:rPr>
              <a:t>, </a:t>
            </a:r>
            <a:r>
              <a:rPr lang="ne-NP" sz="2400" dirty="0">
                <a:cs typeface="Kalimati" panose="00000400000000000000" pitchFamily="2"/>
              </a:rPr>
              <a:t>वेयरिङ तथा प्लम्बिङ कार्य</a:t>
            </a:r>
            <a:r>
              <a:rPr lang="en-US" sz="2400" dirty="0">
                <a:cs typeface="Kalimati" panose="00000400000000000000" pitchFamily="2"/>
              </a:rPr>
              <a:t>, </a:t>
            </a:r>
            <a:r>
              <a:rPr lang="ne-NP" sz="2400" dirty="0">
                <a:cs typeface="Kalimati" panose="00000400000000000000" pitchFamily="2"/>
              </a:rPr>
              <a:t>अन्य निर्माण</a:t>
            </a:r>
            <a:r>
              <a:rPr lang="en-US" sz="2400" dirty="0">
                <a:cs typeface="Kalimati" panose="00000400000000000000" pitchFamily="2"/>
              </a:rPr>
              <a:t>, </a:t>
            </a:r>
            <a:r>
              <a:rPr lang="ne-NP" sz="2400" dirty="0">
                <a:cs typeface="Kalimati" panose="00000400000000000000" pitchFamily="2"/>
              </a:rPr>
              <a:t>भौतिक संरचना निर्माण गर्ने कार्य आदि पर्दछन् । </a:t>
            </a:r>
            <a:endParaRPr lang="en-US" sz="2400" dirty="0">
              <a:cs typeface="Kalimati" panose="00000400000000000000" pitchFamily="2"/>
            </a:endParaRPr>
          </a:p>
          <a:p>
            <a:pPr algn="just">
              <a:lnSpc>
                <a:spcPct val="150000"/>
              </a:lnSpc>
            </a:pPr>
            <a:r>
              <a:rPr lang="ne-NP" sz="2400" dirty="0">
                <a:cs typeface="Kalimati" panose="00000400000000000000" pitchFamily="2"/>
              </a:rPr>
              <a:t>उदाहरणः जया कन्स्ट्रक्सन प्रा.लि.मा काम गर्ने व्यक्तिका </a:t>
            </a:r>
            <a:r>
              <a:rPr lang="ne-NP" sz="2400">
                <a:cs typeface="Kalimati" panose="00000400000000000000" pitchFamily="2"/>
              </a:rPr>
              <a:t>लागि </a:t>
            </a:r>
            <a:r>
              <a:rPr lang="ne-NP" sz="2400">
                <a:solidFill>
                  <a:srgbClr val="0070C0"/>
                </a:solidFill>
                <a:cs typeface="Kalimati" panose="00000400000000000000" pitchFamily="2"/>
              </a:rPr>
              <a:t>जया कन्स्ट्रक्सन प्रा.लि.</a:t>
            </a:r>
            <a:r>
              <a:rPr lang="en-US" sz="2400">
                <a:solidFill>
                  <a:srgbClr val="0070C0"/>
                </a:solidFill>
                <a:cs typeface="Kalimati" panose="00000400000000000000" pitchFamily="2"/>
              </a:rPr>
              <a:t>— </a:t>
            </a:r>
            <a:r>
              <a:rPr lang="ne-NP" sz="2400">
                <a:solidFill>
                  <a:srgbClr val="0070C0"/>
                </a:solidFill>
                <a:cs typeface="Kalimati" panose="00000400000000000000" pitchFamily="2"/>
              </a:rPr>
              <a:t>पुल निर्माण </a:t>
            </a:r>
            <a:r>
              <a:rPr lang="ne-NP" sz="2400" dirty="0">
                <a:cs typeface="Kalimati" panose="00000400000000000000" pitchFamily="2"/>
              </a:rPr>
              <a:t>लेखी सम्बन्धित कोठामा कोड </a:t>
            </a:r>
            <a:r>
              <a:rPr lang="en-US" sz="2400" dirty="0">
                <a:solidFill>
                  <a:srgbClr val="0070C0"/>
                </a:solidFill>
                <a:cs typeface="Kalimati" panose="00000400000000000000" pitchFamily="2"/>
              </a:rPr>
              <a:t>6</a:t>
            </a:r>
            <a:r>
              <a:rPr lang="ne-NP" sz="2400" dirty="0">
                <a:cs typeface="Kalimati" panose="00000400000000000000" pitchFamily="2"/>
              </a:rPr>
              <a:t> लेख्नुपर्दछ । </a:t>
            </a:r>
            <a:endParaRPr lang="en-US" sz="2400" dirty="0">
              <a:cs typeface="Kalimati" panose="00000400000000000000" pitchFamily="2"/>
            </a:endParaRPr>
          </a:p>
          <a:p>
            <a:pPr algn="just"/>
            <a:endParaRPr lang="ne-NP" sz="2400"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19</a:t>
            </a:fld>
            <a:endParaRPr lang="en-US" dirty="0"/>
          </a:p>
        </p:txBody>
      </p:sp>
      <p:pic>
        <p:nvPicPr>
          <p:cNvPr id="11" name="Picture 10">
            <a:extLst>
              <a:ext uri="{FF2B5EF4-FFF2-40B4-BE49-F238E27FC236}">
                <a16:creationId xmlns:a16="http://schemas.microsoft.com/office/drawing/2014/main" id="{3799D1FE-A4F8-4D5C-8A88-77444FB7084B}"/>
              </a:ext>
            </a:extLst>
          </p:cNvPr>
          <p:cNvPicPr>
            <a:picLocks noChangeAspect="1"/>
          </p:cNvPicPr>
          <p:nvPr/>
        </p:nvPicPr>
        <p:blipFill>
          <a:blip r:embed="rId2"/>
          <a:stretch>
            <a:fillRect/>
          </a:stretch>
        </p:blipFill>
        <p:spPr>
          <a:xfrm>
            <a:off x="8288977" y="1828999"/>
            <a:ext cx="3870164" cy="4608614"/>
          </a:xfrm>
          <a:prstGeom prst="rect">
            <a:avLst/>
          </a:prstGeom>
        </p:spPr>
      </p:pic>
      <p:sp>
        <p:nvSpPr>
          <p:cNvPr id="12" name="TextBox 11">
            <a:extLst>
              <a:ext uri="{FF2B5EF4-FFF2-40B4-BE49-F238E27FC236}">
                <a16:creationId xmlns:a16="http://schemas.microsoft.com/office/drawing/2014/main" id="{59F31B52-782E-4AC5-86D1-ABF83E23F875}"/>
              </a:ext>
            </a:extLst>
          </p:cNvPr>
          <p:cNvSpPr txBox="1"/>
          <p:nvPr/>
        </p:nvSpPr>
        <p:spPr>
          <a:xfrm>
            <a:off x="8395855" y="5854446"/>
            <a:ext cx="2767446" cy="646331"/>
          </a:xfrm>
          <a:prstGeom prst="rect">
            <a:avLst/>
          </a:prstGeom>
          <a:noFill/>
        </p:spPr>
        <p:txBody>
          <a:bodyPr wrap="square" rtlCol="0">
            <a:spAutoFit/>
          </a:bodyPr>
          <a:lstStyle/>
          <a:p>
            <a:pPr algn="ctr"/>
            <a:r>
              <a:rPr lang="ne-NP" sz="1800" dirty="0">
                <a:solidFill>
                  <a:srgbClr val="0070C0"/>
                </a:solidFill>
                <a:cs typeface="Kalimati" panose="00000400000000000000" pitchFamily="2"/>
              </a:rPr>
              <a:t>जया कन्स्ट्रक्सन प्रा.लि.</a:t>
            </a:r>
          </a:p>
          <a:p>
            <a:pPr algn="ctr"/>
            <a:r>
              <a:rPr lang="en-US" sz="1800" dirty="0">
                <a:solidFill>
                  <a:srgbClr val="0070C0"/>
                </a:solidFill>
                <a:cs typeface="Kalimati" panose="00000400000000000000" pitchFamily="2"/>
              </a:rPr>
              <a:t> </a:t>
            </a:r>
            <a:r>
              <a:rPr lang="ne-NP" sz="1800" dirty="0">
                <a:solidFill>
                  <a:srgbClr val="0070C0"/>
                </a:solidFill>
                <a:cs typeface="Kalimati" panose="00000400000000000000" pitchFamily="2"/>
              </a:rPr>
              <a:t>पुल निर्माण</a:t>
            </a:r>
            <a:endParaRPr lang="ne-NP" sz="1800" b="1" dirty="0">
              <a:cs typeface="Kalimati" panose="00000400000000000000" pitchFamily="2"/>
            </a:endParaRPr>
          </a:p>
        </p:txBody>
      </p:sp>
      <p:sp>
        <p:nvSpPr>
          <p:cNvPr id="13" name="TextBox 12">
            <a:extLst>
              <a:ext uri="{FF2B5EF4-FFF2-40B4-BE49-F238E27FC236}">
                <a16:creationId xmlns:a16="http://schemas.microsoft.com/office/drawing/2014/main" id="{B78200C0-8D52-4991-AFC9-A0E79D0F57CC}"/>
              </a:ext>
            </a:extLst>
          </p:cNvPr>
          <p:cNvSpPr txBox="1"/>
          <p:nvPr/>
        </p:nvSpPr>
        <p:spPr>
          <a:xfrm>
            <a:off x="11371118" y="5914309"/>
            <a:ext cx="718457" cy="369332"/>
          </a:xfrm>
          <a:prstGeom prst="rect">
            <a:avLst/>
          </a:prstGeom>
          <a:noFill/>
        </p:spPr>
        <p:txBody>
          <a:bodyPr wrap="square">
            <a:spAutoFit/>
          </a:bodyPr>
          <a:lstStyle/>
          <a:p>
            <a:pPr algn="ctr"/>
            <a:r>
              <a:rPr lang="en-US" sz="1800" dirty="0">
                <a:solidFill>
                  <a:srgbClr val="0070C0"/>
                </a:solidFill>
                <a:cs typeface="Kalimati" panose="00000400000000000000" pitchFamily="2"/>
              </a:rPr>
              <a:t>6</a:t>
            </a:r>
            <a:endParaRPr lang="en-US" b="1" dirty="0">
              <a:solidFill>
                <a:srgbClr val="0070C0"/>
              </a:solidFill>
              <a:cs typeface="Kalimati" panose="00000400000000000000" pitchFamily="2"/>
            </a:endParaRPr>
          </a:p>
        </p:txBody>
      </p:sp>
    </p:spTree>
    <p:extLst>
      <p:ext uri="{BB962C8B-B14F-4D97-AF65-F5344CB8AC3E}">
        <p14:creationId xmlns:p14="http://schemas.microsoft.com/office/powerpoint/2010/main" val="2972284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63497"/>
            <a:ext cx="2798990" cy="209924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7680" y="499632"/>
            <a:ext cx="9011920" cy="5965093"/>
          </a:xfrm>
          <a:prstGeom prst="rect">
            <a:avLst/>
          </a:prstGeom>
          <a:effectLst/>
          <a:scene3d>
            <a:camera prst="orthographicFront"/>
            <a:lightRig rig="threePt" dir="t"/>
          </a:scene3d>
          <a:sp3d>
            <a:bevelT w="165100" prst="coolSlant"/>
          </a:sp3d>
        </p:spPr>
      </p:pic>
      <p:sp>
        <p:nvSpPr>
          <p:cNvPr id="6" name="Text Placeholder 1"/>
          <p:cNvSpPr>
            <a:spLocks noGrp="1"/>
          </p:cNvSpPr>
          <p:nvPr>
            <p:ph type="body" sz="quarter" idx="4294967295"/>
          </p:nvPr>
        </p:nvSpPr>
        <p:spPr>
          <a:xfrm>
            <a:off x="-1" y="1740718"/>
            <a:ext cx="3027681" cy="1234177"/>
          </a:xfrm>
          <a:prstGeom prst="rect">
            <a:avLst/>
          </a:prstGeom>
        </p:spPr>
        <p:txBody>
          <a:bodyPr/>
          <a:lstStyle/>
          <a:p>
            <a:pPr marL="0" indent="0" algn="ctr">
              <a:lnSpc>
                <a:spcPct val="150000"/>
              </a:lnSpc>
              <a:buNone/>
            </a:pPr>
            <a:r>
              <a:rPr lang="ne-NP" sz="4400" b="1" dirty="0">
                <a:solidFill>
                  <a:srgbClr val="002060"/>
                </a:solidFill>
                <a:latin typeface="Ganesh" pitchFamily="2" charset="0"/>
                <a:cs typeface="Kalimati" panose="00000400000000000000" pitchFamily="2"/>
              </a:rPr>
              <a:t>प्रस्तुतिका बिषय </a:t>
            </a:r>
          </a:p>
        </p:txBody>
      </p:sp>
      <p:sp>
        <p:nvSpPr>
          <p:cNvPr id="7" name="TextBox 6"/>
          <p:cNvSpPr txBox="1"/>
          <p:nvPr/>
        </p:nvSpPr>
        <p:spPr>
          <a:xfrm>
            <a:off x="3859482" y="2299553"/>
            <a:ext cx="7659584" cy="2262158"/>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ne-NP" sz="2400" b="1" dirty="0">
                <a:solidFill>
                  <a:srgbClr val="002060"/>
                </a:solidFill>
                <a:cs typeface="Kalimati" pitchFamily="2"/>
              </a:rPr>
              <a:t>मुख्य प्रश्नावलीको महल ३३ र ३४</a:t>
            </a:r>
          </a:p>
          <a:p>
            <a:pPr marL="800100" lvl="1" indent="-342900">
              <a:lnSpc>
                <a:spcPct val="150000"/>
              </a:lnSpc>
              <a:buFont typeface="Arial" panose="020B0604020202020204" pitchFamily="34" charset="0"/>
              <a:buChar char="•"/>
            </a:pPr>
            <a:r>
              <a:rPr lang="ne-NP" sz="2400" b="1" dirty="0">
                <a:solidFill>
                  <a:srgbClr val="002060"/>
                </a:solidFill>
                <a:cs typeface="Kalimati" pitchFamily="2"/>
              </a:rPr>
              <a:t>काम गरेको ठाउँ/संस्थाको</a:t>
            </a:r>
            <a:r>
              <a:rPr lang="en-US" sz="2400" b="1" dirty="0">
                <a:solidFill>
                  <a:srgbClr val="002060"/>
                </a:solidFill>
                <a:cs typeface="Kalimati" pitchFamily="2"/>
              </a:rPr>
              <a:t> </a:t>
            </a:r>
            <a:r>
              <a:rPr lang="ne-NP" sz="2400" b="1" dirty="0">
                <a:solidFill>
                  <a:srgbClr val="002060"/>
                </a:solidFill>
                <a:cs typeface="Kalimati" pitchFamily="2"/>
              </a:rPr>
              <a:t>नाम र उत्पादित वस्तु/सेवा</a:t>
            </a:r>
            <a:endParaRPr lang="en-US" sz="2400" b="1" dirty="0">
              <a:solidFill>
                <a:srgbClr val="002060"/>
              </a:solidFill>
              <a:cs typeface="Kalimati" pitchFamily="2"/>
            </a:endParaRPr>
          </a:p>
          <a:p>
            <a:pPr marL="800100" lvl="1" indent="-342900">
              <a:lnSpc>
                <a:spcPct val="150000"/>
              </a:lnSpc>
              <a:buFont typeface="Arial" panose="020B0604020202020204" pitchFamily="34" charset="0"/>
              <a:buChar char="•"/>
            </a:pPr>
            <a:r>
              <a:rPr lang="ne-NP" sz="2400" b="1" dirty="0">
                <a:solidFill>
                  <a:srgbClr val="002060"/>
                </a:solidFill>
                <a:cs typeface="Kalimati" pitchFamily="2"/>
              </a:rPr>
              <a:t>औद्योगिक क्षेत्र वर्गीकरण कोड </a:t>
            </a:r>
            <a:endParaRPr lang="en-US" sz="2400" b="1" dirty="0">
              <a:solidFill>
                <a:srgbClr val="002060"/>
              </a:solidFill>
              <a:cs typeface="Kalimati" pitchFamily="2"/>
            </a:endParaRPr>
          </a:p>
          <a:p>
            <a:pPr marL="800100" lvl="1" indent="-342900">
              <a:lnSpc>
                <a:spcPct val="150000"/>
              </a:lnSpc>
              <a:buFont typeface="Arial" panose="020B0604020202020204" pitchFamily="34" charset="0"/>
              <a:buChar char="•"/>
            </a:pPr>
            <a:r>
              <a:rPr lang="ne-NP" sz="2400" b="1" dirty="0">
                <a:solidFill>
                  <a:srgbClr val="002060"/>
                </a:solidFill>
                <a:cs typeface="Kalimati" pitchFamily="2"/>
              </a:rPr>
              <a:t>काममा संग्लनताको प्रकार/हैसियत</a:t>
            </a:r>
          </a:p>
        </p:txBody>
      </p:sp>
      <p:cxnSp>
        <p:nvCxnSpPr>
          <p:cNvPr id="9" name="Straight Connector 8"/>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19"/>
          <p:cNvSpPr txBox="1">
            <a:spLocks/>
          </p:cNvSpPr>
          <p:nvPr/>
        </p:nvSpPr>
        <p:spPr>
          <a:xfrm>
            <a:off x="11602720" y="6425898"/>
            <a:ext cx="533400" cy="365125"/>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2</a:t>
            </a:fld>
            <a:endParaRPr lang="en-US" dirty="0"/>
          </a:p>
        </p:txBody>
      </p:sp>
    </p:spTree>
    <p:extLst>
      <p:ext uri="{BB962C8B-B14F-4D97-AF65-F5344CB8AC3E}">
        <p14:creationId xmlns:p14="http://schemas.microsoft.com/office/powerpoint/2010/main" val="1237639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45720" y="801890"/>
            <a:ext cx="12191999" cy="576064"/>
          </a:xfrm>
          <a:prstGeom prst="rect">
            <a:avLst/>
          </a:prstGeom>
        </p:spPr>
        <p:txBody>
          <a:bodyPr/>
          <a:lstStyle/>
          <a:p>
            <a:pPr marL="0" indent="0" algn="ctr">
              <a:lnSpc>
                <a:spcPct val="150000"/>
              </a:lnSpc>
              <a:buNone/>
            </a:pPr>
            <a:r>
              <a:rPr lang="ne-NP" sz="2600" b="1" dirty="0">
                <a:solidFill>
                  <a:srgbClr val="142DAC"/>
                </a:solidFill>
                <a:latin typeface="Calibri" panose="020F0502020204030204" pitchFamily="34" charset="0"/>
                <a:cs typeface="Kalimati" panose="00000400000000000000" pitchFamily="2"/>
              </a:rPr>
              <a:t>थोक एवं खुद्रा व्यापार</a:t>
            </a:r>
            <a:r>
              <a:rPr lang="en-US" sz="2600" b="1" dirty="0">
                <a:solidFill>
                  <a:srgbClr val="142DAC"/>
                </a:solidFill>
                <a:latin typeface="Calibri" panose="020F0502020204030204" pitchFamily="34" charset="0"/>
                <a:cs typeface="Kalimati" panose="00000400000000000000" pitchFamily="2"/>
              </a:rPr>
              <a:t>, </a:t>
            </a:r>
            <a:r>
              <a:rPr lang="ne-NP" sz="2600" b="1" dirty="0">
                <a:solidFill>
                  <a:srgbClr val="142DAC"/>
                </a:solidFill>
                <a:latin typeface="Calibri" panose="020F0502020204030204" pitchFamily="34" charset="0"/>
                <a:cs typeface="Kalimati" panose="00000400000000000000" pitchFamily="2"/>
              </a:rPr>
              <a:t>मोटरगाडी तथा मोटरसाइकल मर्मत सम्भारका कार्यहरू (कोड </a:t>
            </a:r>
            <a:r>
              <a:rPr lang="en-US" sz="2600" b="1" dirty="0">
                <a:solidFill>
                  <a:srgbClr val="142DAC"/>
                </a:solidFill>
                <a:latin typeface="Calibri" panose="020F0502020204030204" pitchFamily="34" charset="0"/>
                <a:cs typeface="Kalimati" panose="00000400000000000000" pitchFamily="2"/>
              </a:rPr>
              <a:t>7</a:t>
            </a:r>
            <a:r>
              <a:rPr lang="ne-NP" sz="2600" b="1" dirty="0">
                <a:solidFill>
                  <a:srgbClr val="142DAC"/>
                </a:solidFill>
                <a:latin typeface="Calibri" panose="020F0502020204030204" pitchFamily="34" charset="0"/>
                <a:cs typeface="Kalimati" panose="00000400000000000000" pitchFamily="2"/>
              </a:rPr>
              <a:t>)</a:t>
            </a:r>
            <a:endParaRPr lang="en-US" sz="2600" b="1" dirty="0">
              <a:solidFill>
                <a:srgbClr val="142DAC"/>
              </a:solidFill>
              <a:latin typeface="Calibri" panose="020F0502020204030204" pitchFamily="34" charset="0"/>
              <a:cs typeface="Kalimati" panose="00000400000000000000" pitchFamily="2"/>
            </a:endParaRPr>
          </a:p>
          <a:p>
            <a:pPr marL="0" indent="0" algn="ctr">
              <a:buNone/>
            </a:pPr>
            <a:endParaRPr lang="ne-NP" sz="27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170047" y="1757222"/>
            <a:ext cx="11705277" cy="4446261"/>
          </a:xfrm>
          <a:prstGeom prst="rect">
            <a:avLst/>
          </a:prstGeom>
        </p:spPr>
        <p:txBody>
          <a:bodyPr/>
          <a:lstStyle/>
          <a:p>
            <a:pPr algn="just">
              <a:lnSpc>
                <a:spcPct val="150000"/>
              </a:lnSpc>
            </a:pPr>
            <a:r>
              <a:rPr lang="ne-NP" sz="2400" dirty="0">
                <a:cs typeface="Kalimati" panose="00000400000000000000" pitchFamily="2"/>
              </a:rPr>
              <a:t>यस अन्तर्गत विभिन्न वस्तुहरूको थोक एवं खुद्रा बिक्री गर्ने कार्य पर्दछन् । यहाँ बिक्री भन्नाले वस्तुको स्वरुप परिवर्तन नगरी गरिने व्यापारलाई बुझाउँछ । यस अन्तर्गत मोटर र मोटरसाइकलका मर्मत कार्यहरू पनि समावेश गरिएका छन् । </a:t>
            </a:r>
            <a:endParaRPr lang="en-US" sz="2400" dirty="0">
              <a:cs typeface="Kalimati" panose="00000400000000000000" pitchFamily="2"/>
            </a:endParaRPr>
          </a:p>
          <a:p>
            <a:pPr algn="just">
              <a:lnSpc>
                <a:spcPct val="150000"/>
              </a:lnSpc>
            </a:pPr>
            <a:r>
              <a:rPr lang="ne-NP" sz="2400" dirty="0">
                <a:cs typeface="Kalimati" panose="00000400000000000000" pitchFamily="2"/>
              </a:rPr>
              <a:t>अप्रशोधित कृषिउपज</a:t>
            </a:r>
            <a:r>
              <a:rPr lang="en-US" sz="2400" dirty="0">
                <a:cs typeface="Kalimati" panose="00000400000000000000" pitchFamily="2"/>
              </a:rPr>
              <a:t>, </a:t>
            </a:r>
            <a:r>
              <a:rPr lang="ne-NP" sz="2400" dirty="0">
                <a:cs typeface="Kalimati" panose="00000400000000000000" pitchFamily="2"/>
              </a:rPr>
              <a:t>खाद्यपदार्थ</a:t>
            </a:r>
            <a:r>
              <a:rPr lang="en-US" sz="2400" dirty="0">
                <a:cs typeface="Kalimati" panose="00000400000000000000" pitchFamily="2"/>
              </a:rPr>
              <a:t>, </a:t>
            </a:r>
            <a:r>
              <a:rPr lang="ne-NP" sz="2400" dirty="0">
                <a:cs typeface="Kalimati" panose="00000400000000000000" pitchFamily="2"/>
              </a:rPr>
              <a:t>पेय पदार्थ</a:t>
            </a:r>
            <a:r>
              <a:rPr lang="en-US" sz="2400" dirty="0">
                <a:cs typeface="Kalimati" panose="00000400000000000000" pitchFamily="2"/>
              </a:rPr>
              <a:t>, </a:t>
            </a:r>
            <a:r>
              <a:rPr lang="ne-NP" sz="2400" dirty="0">
                <a:cs typeface="Kalimati" panose="00000400000000000000" pitchFamily="2"/>
              </a:rPr>
              <a:t>कपडा</a:t>
            </a:r>
            <a:r>
              <a:rPr lang="en-US" sz="2400" dirty="0">
                <a:cs typeface="Kalimati" panose="00000400000000000000" pitchFamily="2"/>
              </a:rPr>
              <a:t>, </a:t>
            </a:r>
            <a:r>
              <a:rPr lang="ne-NP" sz="2400" dirty="0">
                <a:cs typeface="Kalimati" panose="00000400000000000000" pitchFamily="2"/>
              </a:rPr>
              <a:t>कम्प्यूटर</a:t>
            </a:r>
            <a:r>
              <a:rPr lang="en-US" sz="2400" dirty="0">
                <a:cs typeface="Kalimati" panose="00000400000000000000" pitchFamily="2"/>
              </a:rPr>
              <a:t>, </a:t>
            </a:r>
            <a:r>
              <a:rPr lang="ne-NP" sz="2400" dirty="0">
                <a:cs typeface="Kalimati" panose="00000400000000000000" pitchFamily="2"/>
              </a:rPr>
              <a:t>कृषि उपकरण</a:t>
            </a:r>
            <a:r>
              <a:rPr lang="en-US" sz="2400" dirty="0">
                <a:cs typeface="Kalimati" panose="00000400000000000000" pitchFamily="2"/>
              </a:rPr>
              <a:t>, </a:t>
            </a:r>
            <a:r>
              <a:rPr lang="ne-NP" sz="2400" dirty="0">
                <a:cs typeface="Kalimati" panose="00000400000000000000" pitchFamily="2"/>
              </a:rPr>
              <a:t>मेशिन तथा उपकरण</a:t>
            </a:r>
            <a:r>
              <a:rPr lang="en-US" sz="2400" dirty="0">
                <a:cs typeface="Kalimati" panose="00000400000000000000" pitchFamily="2"/>
              </a:rPr>
              <a:t>, </a:t>
            </a:r>
            <a:r>
              <a:rPr lang="ne-NP" sz="2400" dirty="0">
                <a:cs typeface="Kalimati" panose="00000400000000000000" pitchFamily="2"/>
              </a:rPr>
              <a:t>हार्डवेयरका सामान</a:t>
            </a:r>
            <a:r>
              <a:rPr lang="en-US" sz="2400" dirty="0">
                <a:cs typeface="Kalimati" panose="00000400000000000000" pitchFamily="2"/>
              </a:rPr>
              <a:t>, </a:t>
            </a:r>
            <a:r>
              <a:rPr lang="ne-NP" sz="2400" dirty="0">
                <a:cs typeface="Kalimati" panose="00000400000000000000" pitchFamily="2"/>
              </a:rPr>
              <a:t>भाँडाकुँडा</a:t>
            </a:r>
            <a:r>
              <a:rPr lang="en-US" sz="2400" dirty="0">
                <a:cs typeface="Kalimati" panose="00000400000000000000" pitchFamily="2"/>
              </a:rPr>
              <a:t>, </a:t>
            </a:r>
            <a:r>
              <a:rPr lang="ne-NP" sz="2400" dirty="0">
                <a:cs typeface="Kalimati" panose="00000400000000000000" pitchFamily="2"/>
              </a:rPr>
              <a:t>फर्निचर</a:t>
            </a:r>
            <a:r>
              <a:rPr lang="en-US" sz="2400" dirty="0">
                <a:cs typeface="Kalimati" panose="00000400000000000000" pitchFamily="2"/>
              </a:rPr>
              <a:t>, </a:t>
            </a:r>
            <a:r>
              <a:rPr lang="ne-NP" sz="2400" dirty="0">
                <a:cs typeface="Kalimati" panose="00000400000000000000" pitchFamily="2"/>
              </a:rPr>
              <a:t>घरायसी वस्तुहरू</a:t>
            </a:r>
            <a:r>
              <a:rPr lang="en-US" sz="2400" dirty="0">
                <a:cs typeface="Kalimati" panose="00000400000000000000" pitchFamily="2"/>
              </a:rPr>
              <a:t>, </a:t>
            </a:r>
            <a:r>
              <a:rPr lang="ne-NP" sz="2400" dirty="0">
                <a:cs typeface="Kalimati" panose="00000400000000000000" pitchFamily="2"/>
              </a:rPr>
              <a:t>पुस्तक</a:t>
            </a:r>
            <a:r>
              <a:rPr lang="en-US" sz="2400" dirty="0">
                <a:cs typeface="Kalimati" panose="00000400000000000000" pitchFamily="2"/>
              </a:rPr>
              <a:t>, </a:t>
            </a:r>
            <a:r>
              <a:rPr lang="ne-NP" sz="2400" dirty="0">
                <a:cs typeface="Kalimati" panose="00000400000000000000" pitchFamily="2"/>
              </a:rPr>
              <a:t>खेलकुद</a:t>
            </a:r>
            <a:r>
              <a:rPr lang="en-US" sz="2400" dirty="0">
                <a:cs typeface="Kalimati" panose="00000400000000000000" pitchFamily="2"/>
              </a:rPr>
              <a:t>, </a:t>
            </a:r>
            <a:r>
              <a:rPr lang="ne-NP" sz="2400" dirty="0">
                <a:cs typeface="Kalimati" panose="00000400000000000000" pitchFamily="2"/>
              </a:rPr>
              <a:t>औषधि</a:t>
            </a:r>
            <a:r>
              <a:rPr lang="en-US" sz="2400" dirty="0">
                <a:cs typeface="Kalimati" panose="00000400000000000000" pitchFamily="2"/>
              </a:rPr>
              <a:t>, Online Shopping </a:t>
            </a:r>
            <a:r>
              <a:rPr lang="ne-NP" sz="2400" dirty="0">
                <a:cs typeface="Kalimati" panose="00000400000000000000" pitchFamily="2"/>
              </a:rPr>
              <a:t>लगायतका थोक एवं खुद्रा बिक्री र मर्मत सम्भारका कार्यहरू</a:t>
            </a:r>
            <a:r>
              <a:rPr lang="en-US" sz="2400" dirty="0">
                <a:cs typeface="Kalimati" panose="00000400000000000000" pitchFamily="2"/>
              </a:rPr>
              <a:t>,</a:t>
            </a:r>
            <a:endParaRPr lang="ne-NP" sz="2400" dirty="0">
              <a:cs typeface="Kalimati" panose="00000400000000000000" pitchFamily="2"/>
            </a:endParaRPr>
          </a:p>
          <a:p>
            <a:pPr algn="just">
              <a:lnSpc>
                <a:spcPct val="150000"/>
              </a:lnSpc>
            </a:pPr>
            <a:r>
              <a:rPr lang="ne-NP" sz="2400" dirty="0">
                <a:cs typeface="Kalimati" panose="00000400000000000000" pitchFamily="2"/>
              </a:rPr>
              <a:t>मोटरगाडी र मोटरसाइकलको बिक्री</a:t>
            </a:r>
            <a:r>
              <a:rPr lang="en-US" sz="2400" dirty="0">
                <a:cs typeface="Kalimati" panose="00000400000000000000" pitchFamily="2"/>
              </a:rPr>
              <a:t>, </a:t>
            </a:r>
            <a:r>
              <a:rPr lang="ne-NP" sz="2400" dirty="0">
                <a:cs typeface="Kalimati" panose="00000400000000000000" pitchFamily="2"/>
              </a:rPr>
              <a:t>पार्टपूर्जा तथा सहायक सामानको बिक्री</a:t>
            </a:r>
            <a:r>
              <a:rPr lang="en-US" sz="2400" dirty="0">
                <a:cs typeface="Kalimati" panose="00000400000000000000" pitchFamily="2"/>
              </a:rPr>
              <a:t>, </a:t>
            </a:r>
            <a:r>
              <a:rPr lang="ne-NP" sz="2400" dirty="0">
                <a:cs typeface="Kalimati" panose="00000400000000000000" pitchFamily="2"/>
              </a:rPr>
              <a:t>मर्मत सम्भार । </a:t>
            </a:r>
            <a:endParaRPr lang="en-US" sz="2400" dirty="0">
              <a:cs typeface="Kalimati" panose="00000400000000000000" pitchFamily="2"/>
            </a:endParaRPr>
          </a:p>
          <a:p>
            <a:pPr algn="just"/>
            <a:endParaRPr lang="ne-NP" sz="2400"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20</a:t>
            </a:fld>
            <a:endParaRPr lang="en-US" dirty="0"/>
          </a:p>
        </p:txBody>
      </p:sp>
      <p:sp>
        <p:nvSpPr>
          <p:cNvPr id="6" name="TextBox 5">
            <a:extLst>
              <a:ext uri="{FF2B5EF4-FFF2-40B4-BE49-F238E27FC236}">
                <a16:creationId xmlns:a16="http://schemas.microsoft.com/office/drawing/2014/main" id="{7C5151B4-B5C2-472E-98AD-BC6FC664D73B}"/>
              </a:ext>
            </a:extLst>
          </p:cNvPr>
          <p:cNvSpPr txBox="1"/>
          <p:nvPr/>
        </p:nvSpPr>
        <p:spPr>
          <a:xfrm>
            <a:off x="9915896" y="6437631"/>
            <a:ext cx="1696984" cy="369332"/>
          </a:xfrm>
          <a:prstGeom prst="rect">
            <a:avLst/>
          </a:prstGeom>
          <a:noFill/>
        </p:spPr>
        <p:txBody>
          <a:bodyPr wrap="square" rtlCol="0">
            <a:spAutoFit/>
          </a:bodyPr>
          <a:lstStyle/>
          <a:p>
            <a:pPr algn="r"/>
            <a:r>
              <a:rPr lang="ne-NP" b="1" dirty="0">
                <a:solidFill>
                  <a:srgbClr val="002060"/>
                </a:solidFill>
                <a:cs typeface="Kalimati" panose="00000400000000000000" pitchFamily="2"/>
              </a:rPr>
              <a:t>क्रमशः</a:t>
            </a:r>
            <a:endParaRPr lang="en-US" b="1" dirty="0">
              <a:solidFill>
                <a:srgbClr val="002060"/>
              </a:solidFill>
              <a:cs typeface="Kalimati" panose="00000400000000000000" pitchFamily="2"/>
            </a:endParaRPr>
          </a:p>
        </p:txBody>
      </p:sp>
    </p:spTree>
    <p:extLst>
      <p:ext uri="{BB962C8B-B14F-4D97-AF65-F5344CB8AC3E}">
        <p14:creationId xmlns:p14="http://schemas.microsoft.com/office/powerpoint/2010/main" val="131327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21</a:t>
            </a:fld>
            <a:endParaRPr lang="en-US" dirty="0"/>
          </a:p>
        </p:txBody>
      </p:sp>
      <p:pic>
        <p:nvPicPr>
          <p:cNvPr id="11" name="Picture 10">
            <a:extLst>
              <a:ext uri="{FF2B5EF4-FFF2-40B4-BE49-F238E27FC236}">
                <a16:creationId xmlns:a16="http://schemas.microsoft.com/office/drawing/2014/main" id="{F07F6B75-5FA8-4400-8AAD-BA5FD32135C4}"/>
              </a:ext>
            </a:extLst>
          </p:cNvPr>
          <p:cNvPicPr>
            <a:picLocks noChangeAspect="1"/>
          </p:cNvPicPr>
          <p:nvPr/>
        </p:nvPicPr>
        <p:blipFill>
          <a:blip r:embed="rId2"/>
          <a:stretch>
            <a:fillRect/>
          </a:stretch>
        </p:blipFill>
        <p:spPr>
          <a:xfrm>
            <a:off x="8288977" y="1828999"/>
            <a:ext cx="3870164" cy="4608614"/>
          </a:xfrm>
          <a:prstGeom prst="rect">
            <a:avLst/>
          </a:prstGeom>
        </p:spPr>
      </p:pic>
      <p:sp>
        <p:nvSpPr>
          <p:cNvPr id="12" name="TextBox 11">
            <a:extLst>
              <a:ext uri="{FF2B5EF4-FFF2-40B4-BE49-F238E27FC236}">
                <a16:creationId xmlns:a16="http://schemas.microsoft.com/office/drawing/2014/main" id="{1FA6A977-D16E-4D8F-85E0-99D5360FE058}"/>
              </a:ext>
            </a:extLst>
          </p:cNvPr>
          <p:cNvSpPr txBox="1"/>
          <p:nvPr/>
        </p:nvSpPr>
        <p:spPr>
          <a:xfrm>
            <a:off x="8348353" y="5771408"/>
            <a:ext cx="2814948" cy="646331"/>
          </a:xfrm>
          <a:prstGeom prst="rect">
            <a:avLst/>
          </a:prstGeom>
          <a:noFill/>
        </p:spPr>
        <p:txBody>
          <a:bodyPr wrap="square" rtlCol="0">
            <a:spAutoFit/>
          </a:bodyPr>
          <a:lstStyle/>
          <a:p>
            <a:pPr algn="ctr"/>
            <a:r>
              <a:rPr lang="ne-NP" sz="1800" b="1" dirty="0">
                <a:solidFill>
                  <a:srgbClr val="0070C0"/>
                </a:solidFill>
                <a:cs typeface="Kalimati" panose="00000400000000000000" pitchFamily="2"/>
              </a:rPr>
              <a:t>सुजल फेन्सी स्टोर्स </a:t>
            </a:r>
          </a:p>
          <a:p>
            <a:pPr algn="ctr"/>
            <a:r>
              <a:rPr lang="ne-NP" sz="1800" b="1" dirty="0">
                <a:solidFill>
                  <a:srgbClr val="0070C0"/>
                </a:solidFill>
                <a:cs typeface="Kalimati" panose="00000400000000000000" pitchFamily="2"/>
              </a:rPr>
              <a:t>तयारी कपडाको बिक्री गर्ने</a:t>
            </a:r>
            <a:r>
              <a:rPr lang="ne-NP" sz="1800" dirty="0">
                <a:solidFill>
                  <a:schemeClr val="tx1"/>
                </a:solidFill>
                <a:cs typeface="Kalimati" panose="00000400000000000000" pitchFamily="2"/>
              </a:rPr>
              <a:t> </a:t>
            </a:r>
          </a:p>
        </p:txBody>
      </p:sp>
      <p:sp>
        <p:nvSpPr>
          <p:cNvPr id="13" name="TextBox 12">
            <a:extLst>
              <a:ext uri="{FF2B5EF4-FFF2-40B4-BE49-F238E27FC236}">
                <a16:creationId xmlns:a16="http://schemas.microsoft.com/office/drawing/2014/main" id="{8408089E-A372-43CD-AE01-3CC5D2EFFF72}"/>
              </a:ext>
            </a:extLst>
          </p:cNvPr>
          <p:cNvSpPr txBox="1"/>
          <p:nvPr/>
        </p:nvSpPr>
        <p:spPr>
          <a:xfrm>
            <a:off x="11371118" y="5914309"/>
            <a:ext cx="718457" cy="369332"/>
          </a:xfrm>
          <a:prstGeom prst="rect">
            <a:avLst/>
          </a:prstGeom>
          <a:noFill/>
        </p:spPr>
        <p:txBody>
          <a:bodyPr wrap="square">
            <a:spAutoFit/>
          </a:bodyPr>
          <a:lstStyle/>
          <a:p>
            <a:pPr algn="ctr"/>
            <a:r>
              <a:rPr lang="en-US" sz="1800" b="1" dirty="0">
                <a:solidFill>
                  <a:srgbClr val="0070C0"/>
                </a:solidFill>
                <a:cs typeface="Kalimati" panose="00000400000000000000" pitchFamily="2"/>
              </a:rPr>
              <a:t>7</a:t>
            </a:r>
            <a:endParaRPr lang="en-US" b="1" dirty="0">
              <a:solidFill>
                <a:srgbClr val="0070C0"/>
              </a:solidFill>
              <a:cs typeface="Kalimati" panose="00000400000000000000" pitchFamily="2"/>
            </a:endParaRPr>
          </a:p>
        </p:txBody>
      </p:sp>
      <p:sp>
        <p:nvSpPr>
          <p:cNvPr id="14" name="Text Placeholder 1">
            <a:extLst>
              <a:ext uri="{FF2B5EF4-FFF2-40B4-BE49-F238E27FC236}">
                <a16:creationId xmlns:a16="http://schemas.microsoft.com/office/drawing/2014/main" id="{242413B7-F986-48AD-8466-6BCCA115C41C}"/>
              </a:ext>
            </a:extLst>
          </p:cNvPr>
          <p:cNvSpPr txBox="1">
            <a:spLocks/>
          </p:cNvSpPr>
          <p:nvPr/>
        </p:nvSpPr>
        <p:spPr>
          <a:xfrm>
            <a:off x="-45720" y="801890"/>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ne-NP" sz="2600" b="1">
                <a:solidFill>
                  <a:srgbClr val="142DAC"/>
                </a:solidFill>
                <a:latin typeface="Calibri" panose="020F0502020204030204" pitchFamily="34" charset="0"/>
                <a:cs typeface="Kalimati" panose="00000400000000000000" pitchFamily="2"/>
              </a:rPr>
              <a:t>थोक एवं खुद्रा व्यापार</a:t>
            </a:r>
            <a:r>
              <a:rPr lang="en-US" sz="2600" b="1">
                <a:solidFill>
                  <a:srgbClr val="142DAC"/>
                </a:solidFill>
                <a:latin typeface="Calibri" panose="020F0502020204030204" pitchFamily="34" charset="0"/>
                <a:cs typeface="Kalimati" panose="00000400000000000000" pitchFamily="2"/>
              </a:rPr>
              <a:t>, </a:t>
            </a:r>
            <a:r>
              <a:rPr lang="ne-NP" sz="2600" b="1">
                <a:solidFill>
                  <a:srgbClr val="142DAC"/>
                </a:solidFill>
                <a:latin typeface="Calibri" panose="020F0502020204030204" pitchFamily="34" charset="0"/>
                <a:cs typeface="Kalimati" panose="00000400000000000000" pitchFamily="2"/>
              </a:rPr>
              <a:t>मोटरगाडी तथा मोटरसाइकल मर्मत सम्भारका कार्यहरू (कोड </a:t>
            </a:r>
            <a:r>
              <a:rPr lang="en-US" sz="2600" b="1">
                <a:solidFill>
                  <a:srgbClr val="142DAC"/>
                </a:solidFill>
                <a:latin typeface="Calibri" panose="020F0502020204030204" pitchFamily="34" charset="0"/>
                <a:cs typeface="Kalimati" panose="00000400000000000000" pitchFamily="2"/>
              </a:rPr>
              <a:t>7</a:t>
            </a:r>
            <a:r>
              <a:rPr lang="ne-NP" sz="2600" b="1">
                <a:solidFill>
                  <a:srgbClr val="142DAC"/>
                </a:solidFill>
                <a:latin typeface="Calibri" panose="020F0502020204030204" pitchFamily="34" charset="0"/>
                <a:cs typeface="Kalimati" panose="00000400000000000000" pitchFamily="2"/>
              </a:rPr>
              <a:t>)</a:t>
            </a:r>
            <a:endParaRPr lang="en-US" sz="2600" b="1">
              <a:solidFill>
                <a:srgbClr val="142DAC"/>
              </a:solidFill>
              <a:latin typeface="Calibri" panose="020F0502020204030204" pitchFamily="34" charset="0"/>
              <a:cs typeface="Kalimati" panose="00000400000000000000" pitchFamily="2"/>
            </a:endParaRPr>
          </a:p>
          <a:p>
            <a:pPr marL="0" indent="0" algn="ctr">
              <a:buFont typeface="Arial" panose="020B0604020202020204" pitchFamily="34" charset="0"/>
              <a:buNone/>
            </a:pPr>
            <a:endParaRPr lang="ne-NP" sz="2700" b="1" dirty="0">
              <a:solidFill>
                <a:srgbClr val="002060"/>
              </a:solidFill>
              <a:latin typeface="Ganesh" pitchFamily="2" charset="0"/>
              <a:cs typeface="Kalimati" panose="00000400000000000000" pitchFamily="2"/>
            </a:endParaRPr>
          </a:p>
        </p:txBody>
      </p:sp>
      <p:sp>
        <p:nvSpPr>
          <p:cNvPr id="2" name="Scroll: Horizontal 1">
            <a:extLst>
              <a:ext uri="{FF2B5EF4-FFF2-40B4-BE49-F238E27FC236}">
                <a16:creationId xmlns:a16="http://schemas.microsoft.com/office/drawing/2014/main" id="{70438E19-CFB7-418C-9501-8634CBA1D2E9}"/>
              </a:ext>
            </a:extLst>
          </p:cNvPr>
          <p:cNvSpPr/>
          <p:nvPr/>
        </p:nvSpPr>
        <p:spPr>
          <a:xfrm>
            <a:off x="463138" y="1876302"/>
            <a:ext cx="6829999" cy="4500748"/>
          </a:xfrm>
          <a:prstGeom prst="horizontalScroll">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e-NP" sz="2400" dirty="0">
                <a:solidFill>
                  <a:schemeClr val="tx1"/>
                </a:solidFill>
                <a:cs typeface="Kalimati" panose="00000400000000000000" pitchFamily="2"/>
              </a:rPr>
              <a:t>उदाहरणः </a:t>
            </a:r>
          </a:p>
          <a:p>
            <a:pPr algn="ctr">
              <a:lnSpc>
                <a:spcPct val="150000"/>
              </a:lnSpc>
            </a:pPr>
            <a:r>
              <a:rPr lang="ne-NP" sz="2400" dirty="0">
                <a:solidFill>
                  <a:schemeClr val="tx1"/>
                </a:solidFill>
                <a:cs typeface="Kalimati" panose="00000400000000000000" pitchFamily="2"/>
              </a:rPr>
              <a:t>सुजल फेन्सी स्टोर्समा काम गर्ने कर्मचारीका लागिः</a:t>
            </a:r>
          </a:p>
          <a:p>
            <a:pPr algn="ctr">
              <a:lnSpc>
                <a:spcPct val="150000"/>
              </a:lnSpc>
            </a:pPr>
            <a:r>
              <a:rPr lang="ne-NP" sz="2400" b="1" dirty="0">
                <a:solidFill>
                  <a:srgbClr val="0070C0"/>
                </a:solidFill>
                <a:cs typeface="Kalimati" panose="00000400000000000000" pitchFamily="2"/>
              </a:rPr>
              <a:t>सुजल फेन्सी स्टोर्स </a:t>
            </a:r>
          </a:p>
          <a:p>
            <a:pPr algn="ctr">
              <a:lnSpc>
                <a:spcPct val="150000"/>
              </a:lnSpc>
            </a:pPr>
            <a:r>
              <a:rPr lang="ne-NP" sz="2400" b="1" dirty="0">
                <a:solidFill>
                  <a:srgbClr val="0070C0"/>
                </a:solidFill>
                <a:cs typeface="Kalimati" panose="00000400000000000000" pitchFamily="2"/>
              </a:rPr>
              <a:t>तयारी कपडाको बिक्री गर्ने</a:t>
            </a:r>
            <a:r>
              <a:rPr lang="ne-NP" sz="2400" dirty="0">
                <a:solidFill>
                  <a:schemeClr val="tx1"/>
                </a:solidFill>
                <a:cs typeface="Kalimati" panose="00000400000000000000" pitchFamily="2"/>
              </a:rPr>
              <a:t> </a:t>
            </a:r>
          </a:p>
          <a:p>
            <a:pPr algn="ctr">
              <a:lnSpc>
                <a:spcPct val="150000"/>
              </a:lnSpc>
            </a:pPr>
            <a:r>
              <a:rPr lang="ne-NP" sz="2400" dirty="0">
                <a:solidFill>
                  <a:schemeClr val="tx1"/>
                </a:solidFill>
                <a:cs typeface="Kalimati" panose="00000400000000000000" pitchFamily="2"/>
              </a:rPr>
              <a:t>लेखी सम्बन्धित कोठामा कोड </a:t>
            </a:r>
            <a:r>
              <a:rPr lang="en-US" sz="2400" b="1" dirty="0">
                <a:solidFill>
                  <a:srgbClr val="0070C0"/>
                </a:solidFill>
                <a:cs typeface="Kalimati" panose="00000400000000000000" pitchFamily="2"/>
              </a:rPr>
              <a:t>7</a:t>
            </a:r>
            <a:r>
              <a:rPr lang="ne-NP" sz="2400" dirty="0">
                <a:solidFill>
                  <a:schemeClr val="tx1"/>
                </a:solidFill>
                <a:cs typeface="Kalimati" panose="00000400000000000000" pitchFamily="2"/>
              </a:rPr>
              <a:t> लेख्नुपर्दछ । </a:t>
            </a:r>
            <a:endParaRPr lang="en-US" sz="2400" dirty="0">
              <a:solidFill>
                <a:schemeClr val="tx1"/>
              </a:solidFill>
              <a:cs typeface="Kalimati" panose="00000400000000000000" pitchFamily="2"/>
            </a:endParaRPr>
          </a:p>
          <a:p>
            <a:pPr algn="ctr"/>
            <a:endParaRPr lang="en-US" dirty="0"/>
          </a:p>
        </p:txBody>
      </p:sp>
    </p:spTree>
    <p:extLst>
      <p:ext uri="{BB962C8B-B14F-4D97-AF65-F5344CB8AC3E}">
        <p14:creationId xmlns:p14="http://schemas.microsoft.com/office/powerpoint/2010/main" val="245914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473200" y="837301"/>
            <a:ext cx="969010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यातायात तथा भण्डारण (कोड </a:t>
            </a:r>
            <a:r>
              <a:rPr lang="en-US" b="1" dirty="0">
                <a:solidFill>
                  <a:srgbClr val="142DAC"/>
                </a:solidFill>
                <a:latin typeface="Calibri" panose="020F0502020204030204" pitchFamily="34" charset="0"/>
                <a:cs typeface="Kalimati" panose="00000400000000000000" pitchFamily="2"/>
              </a:rPr>
              <a:t>8</a:t>
            </a:r>
            <a:r>
              <a:rPr lang="ne-NP" b="1" dirty="0">
                <a:solidFill>
                  <a:srgbClr val="142DAC"/>
                </a:solidFill>
                <a:latin typeface="Calibri" panose="020F0502020204030204" pitchFamily="34" charset="0"/>
                <a:cs typeface="Kalimati" panose="00000400000000000000" pitchFamily="2"/>
              </a:rPr>
              <a:t>) </a:t>
            </a:r>
            <a:r>
              <a:rPr lang="ne-NP" b="1" dirty="0">
                <a:solidFill>
                  <a:srgbClr val="142DAC"/>
                </a:solidFill>
                <a:latin typeface="Calibri" panose="020F0502020204030204" pitchFamily="34" charset="0"/>
                <a:ea typeface="Calibri" panose="020F0502020204030204" pitchFamily="34" charset="0"/>
                <a:cs typeface="Kalimati" panose="00000400000000000000" pitchFamily="2"/>
              </a:rPr>
              <a:t> </a:t>
            </a:r>
            <a:endParaRPr lang="en-US" b="1" dirty="0">
              <a:solidFill>
                <a:srgbClr val="142DAC"/>
              </a:solidFill>
              <a:latin typeface="Calibri" panose="020F0502020204030204" pitchFamily="34" charset="0"/>
              <a:ea typeface="Calibri" panose="020F0502020204030204" pitchFamily="34" charset="0"/>
              <a:cs typeface="Kalimati" panose="00000400000000000000" pitchFamily="2"/>
            </a:endParaRPr>
          </a:p>
          <a:p>
            <a:pPr marL="0" indent="0" algn="ctr">
              <a:buNone/>
            </a:pP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178129" y="1872611"/>
            <a:ext cx="7540832" cy="4212111"/>
          </a:xfrm>
          <a:prstGeom prst="rect">
            <a:avLst/>
          </a:prstGeom>
        </p:spPr>
        <p:txBody>
          <a:bodyPr/>
          <a:lstStyle/>
          <a:p>
            <a:pPr algn="just">
              <a:lnSpc>
                <a:spcPct val="150000"/>
              </a:lnSpc>
            </a:pPr>
            <a:r>
              <a:rPr lang="ne-NP" sz="2400" dirty="0">
                <a:cs typeface="Kalimati" panose="00000400000000000000" pitchFamily="2"/>
              </a:rPr>
              <a:t>यस अन्तर्गत यात्री वा सामान ढुवानी गर्ने यातायातका क्रियाकलापहरू</a:t>
            </a:r>
            <a:r>
              <a:rPr lang="en-US" sz="2400" dirty="0">
                <a:cs typeface="Kalimati" panose="00000400000000000000" pitchFamily="2"/>
              </a:rPr>
              <a:t>; </a:t>
            </a:r>
            <a:r>
              <a:rPr lang="ne-NP" sz="2400" dirty="0">
                <a:cs typeface="Kalimati" panose="00000400000000000000" pitchFamily="2"/>
              </a:rPr>
              <a:t>सडक</a:t>
            </a:r>
            <a:r>
              <a:rPr lang="en-US" sz="2400" dirty="0">
                <a:cs typeface="Kalimati" panose="00000400000000000000" pitchFamily="2"/>
              </a:rPr>
              <a:t>, </a:t>
            </a:r>
            <a:r>
              <a:rPr lang="ne-NP" sz="2400" dirty="0">
                <a:cs typeface="Kalimati" panose="00000400000000000000" pitchFamily="2"/>
              </a:rPr>
              <a:t>रेल</a:t>
            </a:r>
            <a:r>
              <a:rPr lang="en-US" sz="2400" dirty="0">
                <a:cs typeface="Kalimati" panose="00000400000000000000" pitchFamily="2"/>
              </a:rPr>
              <a:t>, </a:t>
            </a:r>
            <a:r>
              <a:rPr lang="ne-NP" sz="2400" dirty="0">
                <a:cs typeface="Kalimati" panose="00000400000000000000" pitchFamily="2"/>
              </a:rPr>
              <a:t>जल</a:t>
            </a:r>
            <a:r>
              <a:rPr lang="en-US" sz="2400" dirty="0">
                <a:cs typeface="Kalimati" panose="00000400000000000000" pitchFamily="2"/>
              </a:rPr>
              <a:t>, </a:t>
            </a:r>
            <a:r>
              <a:rPr lang="ne-NP" sz="2400" dirty="0">
                <a:cs typeface="Kalimati" panose="00000400000000000000" pitchFamily="2"/>
              </a:rPr>
              <a:t>हवाइ यात्रुवाहक तथा ढुवानीको लागि यातायात</a:t>
            </a:r>
            <a:r>
              <a:rPr lang="en-US" sz="2400" dirty="0">
                <a:cs typeface="Kalimati" panose="00000400000000000000" pitchFamily="2"/>
              </a:rPr>
              <a:t>, </a:t>
            </a:r>
            <a:r>
              <a:rPr lang="ne-NP" sz="2400" dirty="0">
                <a:cs typeface="Kalimati" panose="00000400000000000000" pitchFamily="2"/>
              </a:rPr>
              <a:t>गोदाम घर</a:t>
            </a:r>
            <a:r>
              <a:rPr lang="en-US" sz="2400" dirty="0">
                <a:cs typeface="Kalimati" panose="00000400000000000000" pitchFamily="2"/>
              </a:rPr>
              <a:t>, </a:t>
            </a:r>
            <a:r>
              <a:rPr lang="ne-NP" sz="2400" dirty="0">
                <a:cs typeface="Kalimati" panose="00000400000000000000" pitchFamily="2"/>
              </a:rPr>
              <a:t>कार्गो,</a:t>
            </a:r>
            <a:r>
              <a:rPr lang="en-US" sz="2400" dirty="0">
                <a:cs typeface="Kalimati" panose="00000400000000000000" pitchFamily="2"/>
              </a:rPr>
              <a:t> </a:t>
            </a:r>
            <a:r>
              <a:rPr lang="ne-NP" sz="2400" dirty="0">
                <a:cs typeface="Kalimati" panose="00000400000000000000" pitchFamily="2"/>
              </a:rPr>
              <a:t>कुरियर तथा अन्य ढुवानी सेवाका सहायक क्रियाकलापहरू</a:t>
            </a:r>
            <a:r>
              <a:rPr lang="en-US" sz="2400" dirty="0">
                <a:cs typeface="Kalimati" panose="00000400000000000000" pitchFamily="2"/>
              </a:rPr>
              <a:t>, </a:t>
            </a:r>
            <a:r>
              <a:rPr lang="ne-NP" sz="2400" dirty="0">
                <a:cs typeface="Kalimati" panose="00000400000000000000" pitchFamily="2"/>
              </a:rPr>
              <a:t>चालक सहित भाडामा दिने यातायात सेवा आदि पर्दछन् । </a:t>
            </a:r>
            <a:endParaRPr lang="en-US" sz="2400" dirty="0">
              <a:cs typeface="Kalimati" panose="00000400000000000000" pitchFamily="2"/>
            </a:endParaRPr>
          </a:p>
          <a:p>
            <a:pPr algn="just">
              <a:lnSpc>
                <a:spcPct val="150000"/>
              </a:lnSpc>
            </a:pPr>
            <a:r>
              <a:rPr lang="ne-NP" sz="2400" b="1" dirty="0">
                <a:cs typeface="Kalimati" panose="00000400000000000000" pitchFamily="2"/>
              </a:rPr>
              <a:t>उदाहरणः</a:t>
            </a:r>
            <a:r>
              <a:rPr lang="ne-NP" sz="2400" dirty="0">
                <a:cs typeface="Kalimati" panose="00000400000000000000" pitchFamily="2"/>
              </a:rPr>
              <a:t> मकालु यातायातमा काम गर्ने मजदुरका लागि </a:t>
            </a:r>
            <a:r>
              <a:rPr lang="ne-NP" sz="2400" dirty="0">
                <a:solidFill>
                  <a:srgbClr val="0070C0"/>
                </a:solidFill>
                <a:cs typeface="Kalimati" panose="00000400000000000000" pitchFamily="2"/>
              </a:rPr>
              <a:t>मकालु यातायात</a:t>
            </a:r>
            <a:r>
              <a:rPr lang="en-US" sz="2400" dirty="0">
                <a:solidFill>
                  <a:srgbClr val="0070C0"/>
                </a:solidFill>
                <a:cs typeface="Kalimati" panose="00000400000000000000" pitchFamily="2"/>
              </a:rPr>
              <a:t>— </a:t>
            </a:r>
            <a:r>
              <a:rPr lang="ne-NP" sz="2400" dirty="0">
                <a:solidFill>
                  <a:srgbClr val="0070C0"/>
                </a:solidFill>
                <a:cs typeface="Kalimati" panose="00000400000000000000" pitchFamily="2"/>
              </a:rPr>
              <a:t>यातायात सेवा </a:t>
            </a:r>
            <a:r>
              <a:rPr lang="ne-NP" sz="2400" dirty="0">
                <a:cs typeface="Kalimati" panose="00000400000000000000" pitchFamily="2"/>
              </a:rPr>
              <a:t>लेखी सम्बन्धित कोठामा कोड </a:t>
            </a:r>
            <a:r>
              <a:rPr lang="en-US" sz="2400" b="1" dirty="0">
                <a:solidFill>
                  <a:srgbClr val="0070C0"/>
                </a:solidFill>
                <a:cs typeface="Kalimati" panose="00000400000000000000" pitchFamily="2"/>
              </a:rPr>
              <a:t>8</a:t>
            </a:r>
            <a:r>
              <a:rPr lang="ne-NP" sz="2400" b="1" dirty="0">
                <a:solidFill>
                  <a:srgbClr val="0070C0"/>
                </a:solidFill>
                <a:cs typeface="Kalimati" panose="00000400000000000000" pitchFamily="2"/>
              </a:rPr>
              <a:t> </a:t>
            </a:r>
            <a:r>
              <a:rPr lang="ne-NP" sz="2400" dirty="0">
                <a:cs typeface="Kalimati" panose="00000400000000000000" pitchFamily="2"/>
              </a:rPr>
              <a:t>लेख्नुपर्दछ । </a:t>
            </a:r>
            <a:endParaRPr lang="en-US" sz="2400" dirty="0">
              <a:cs typeface="Kalimati" panose="00000400000000000000" pitchFamily="2"/>
            </a:endParaRPr>
          </a:p>
          <a:p>
            <a:pPr algn="just"/>
            <a:endParaRPr lang="ne-NP" sz="2400"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22</a:t>
            </a:fld>
            <a:endParaRPr lang="en-US" dirty="0"/>
          </a:p>
        </p:txBody>
      </p:sp>
      <p:pic>
        <p:nvPicPr>
          <p:cNvPr id="11" name="Picture 10">
            <a:extLst>
              <a:ext uri="{FF2B5EF4-FFF2-40B4-BE49-F238E27FC236}">
                <a16:creationId xmlns:a16="http://schemas.microsoft.com/office/drawing/2014/main" id="{46F842C7-77CA-4F58-989F-B321199F2381}"/>
              </a:ext>
            </a:extLst>
          </p:cNvPr>
          <p:cNvPicPr>
            <a:picLocks noChangeAspect="1"/>
          </p:cNvPicPr>
          <p:nvPr/>
        </p:nvPicPr>
        <p:blipFill>
          <a:blip r:embed="rId2"/>
          <a:stretch>
            <a:fillRect/>
          </a:stretch>
        </p:blipFill>
        <p:spPr>
          <a:xfrm>
            <a:off x="8288977" y="1828999"/>
            <a:ext cx="3870164" cy="4608614"/>
          </a:xfrm>
          <a:prstGeom prst="rect">
            <a:avLst/>
          </a:prstGeom>
        </p:spPr>
      </p:pic>
      <p:sp>
        <p:nvSpPr>
          <p:cNvPr id="12" name="TextBox 11">
            <a:extLst>
              <a:ext uri="{FF2B5EF4-FFF2-40B4-BE49-F238E27FC236}">
                <a16:creationId xmlns:a16="http://schemas.microsoft.com/office/drawing/2014/main" id="{8399AC22-C467-4416-9CF1-DF868D5ECFBC}"/>
              </a:ext>
            </a:extLst>
          </p:cNvPr>
          <p:cNvSpPr txBox="1"/>
          <p:nvPr/>
        </p:nvSpPr>
        <p:spPr>
          <a:xfrm>
            <a:off x="8348353" y="5771408"/>
            <a:ext cx="2814948" cy="646331"/>
          </a:xfrm>
          <a:prstGeom prst="rect">
            <a:avLst/>
          </a:prstGeom>
          <a:noFill/>
        </p:spPr>
        <p:txBody>
          <a:bodyPr wrap="square" rtlCol="0">
            <a:spAutoFit/>
          </a:bodyPr>
          <a:lstStyle/>
          <a:p>
            <a:pPr algn="ctr"/>
            <a:r>
              <a:rPr lang="ne-NP" sz="1800" dirty="0">
                <a:solidFill>
                  <a:srgbClr val="0070C0"/>
                </a:solidFill>
                <a:cs typeface="Kalimati" panose="00000400000000000000" pitchFamily="2"/>
              </a:rPr>
              <a:t>मकालु यातायात</a:t>
            </a:r>
            <a:endParaRPr lang="ne-NP" dirty="0">
              <a:solidFill>
                <a:srgbClr val="0070C0"/>
              </a:solidFill>
              <a:cs typeface="Kalimati" panose="00000400000000000000" pitchFamily="2"/>
            </a:endParaRPr>
          </a:p>
          <a:p>
            <a:pPr algn="ctr"/>
            <a:r>
              <a:rPr lang="ne-NP" sz="1800" dirty="0">
                <a:solidFill>
                  <a:srgbClr val="0070C0"/>
                </a:solidFill>
                <a:cs typeface="Kalimati" panose="00000400000000000000" pitchFamily="2"/>
              </a:rPr>
              <a:t>यातायात सेवा</a:t>
            </a:r>
            <a:endParaRPr lang="ne-NP" sz="1800" dirty="0">
              <a:solidFill>
                <a:schemeClr val="tx1"/>
              </a:solidFill>
              <a:cs typeface="Kalimati" panose="00000400000000000000" pitchFamily="2"/>
            </a:endParaRPr>
          </a:p>
        </p:txBody>
      </p:sp>
      <p:sp>
        <p:nvSpPr>
          <p:cNvPr id="13" name="TextBox 12">
            <a:extLst>
              <a:ext uri="{FF2B5EF4-FFF2-40B4-BE49-F238E27FC236}">
                <a16:creationId xmlns:a16="http://schemas.microsoft.com/office/drawing/2014/main" id="{3847D1A9-C7CF-4FF1-989C-13ABC88A91CF}"/>
              </a:ext>
            </a:extLst>
          </p:cNvPr>
          <p:cNvSpPr txBox="1"/>
          <p:nvPr/>
        </p:nvSpPr>
        <p:spPr>
          <a:xfrm>
            <a:off x="11371118" y="5914309"/>
            <a:ext cx="718457" cy="369332"/>
          </a:xfrm>
          <a:prstGeom prst="rect">
            <a:avLst/>
          </a:prstGeom>
          <a:noFill/>
        </p:spPr>
        <p:txBody>
          <a:bodyPr wrap="square">
            <a:spAutoFit/>
          </a:bodyPr>
          <a:lstStyle/>
          <a:p>
            <a:pPr algn="ctr"/>
            <a:r>
              <a:rPr lang="en-US" sz="1800" b="1" dirty="0">
                <a:solidFill>
                  <a:srgbClr val="0070C0"/>
                </a:solidFill>
                <a:cs typeface="Kalimati" panose="00000400000000000000" pitchFamily="2"/>
              </a:rPr>
              <a:t>8</a:t>
            </a:r>
            <a:endParaRPr lang="en-US" b="1" dirty="0">
              <a:solidFill>
                <a:srgbClr val="0070C0"/>
              </a:solidFill>
              <a:cs typeface="Kalimati" panose="00000400000000000000" pitchFamily="2"/>
            </a:endParaRPr>
          </a:p>
        </p:txBody>
      </p:sp>
      <p:pic>
        <p:nvPicPr>
          <p:cNvPr id="14" name="Picture 13">
            <a:extLst>
              <a:ext uri="{FF2B5EF4-FFF2-40B4-BE49-F238E27FC236}">
                <a16:creationId xmlns:a16="http://schemas.microsoft.com/office/drawing/2014/main" id="{AA289FA1-EB31-47F9-BD13-E416DA3D0276}"/>
              </a:ext>
            </a:extLst>
          </p:cNvPr>
          <p:cNvPicPr>
            <a:picLocks noChangeAspect="1"/>
          </p:cNvPicPr>
          <p:nvPr/>
        </p:nvPicPr>
        <p:blipFill>
          <a:blip r:embed="rId2"/>
          <a:stretch>
            <a:fillRect/>
          </a:stretch>
        </p:blipFill>
        <p:spPr>
          <a:xfrm>
            <a:off x="8288976" y="1819147"/>
            <a:ext cx="3870164" cy="4608614"/>
          </a:xfrm>
          <a:prstGeom prst="rect">
            <a:avLst/>
          </a:prstGeom>
        </p:spPr>
      </p:pic>
      <p:sp>
        <p:nvSpPr>
          <p:cNvPr id="15" name="TextBox 14">
            <a:extLst>
              <a:ext uri="{FF2B5EF4-FFF2-40B4-BE49-F238E27FC236}">
                <a16:creationId xmlns:a16="http://schemas.microsoft.com/office/drawing/2014/main" id="{98F30619-92EE-4A62-9223-C904985286CF}"/>
              </a:ext>
            </a:extLst>
          </p:cNvPr>
          <p:cNvSpPr txBox="1"/>
          <p:nvPr/>
        </p:nvSpPr>
        <p:spPr>
          <a:xfrm>
            <a:off x="8348352" y="5761556"/>
            <a:ext cx="2814948" cy="646331"/>
          </a:xfrm>
          <a:prstGeom prst="rect">
            <a:avLst/>
          </a:prstGeom>
          <a:noFill/>
        </p:spPr>
        <p:txBody>
          <a:bodyPr wrap="square" rtlCol="0">
            <a:spAutoFit/>
          </a:bodyPr>
          <a:lstStyle/>
          <a:p>
            <a:pPr algn="ctr"/>
            <a:r>
              <a:rPr lang="ne-NP" sz="1800" dirty="0">
                <a:solidFill>
                  <a:srgbClr val="0070C0"/>
                </a:solidFill>
                <a:cs typeface="Kalimati" panose="00000400000000000000" pitchFamily="2"/>
              </a:rPr>
              <a:t>मकालु यातायात</a:t>
            </a:r>
            <a:endParaRPr lang="ne-NP" dirty="0">
              <a:solidFill>
                <a:srgbClr val="0070C0"/>
              </a:solidFill>
              <a:cs typeface="Kalimati" panose="00000400000000000000" pitchFamily="2"/>
            </a:endParaRPr>
          </a:p>
          <a:p>
            <a:pPr algn="ctr"/>
            <a:r>
              <a:rPr lang="ne-NP" sz="1800" dirty="0">
                <a:solidFill>
                  <a:srgbClr val="0070C0"/>
                </a:solidFill>
                <a:cs typeface="Kalimati" panose="00000400000000000000" pitchFamily="2"/>
              </a:rPr>
              <a:t>यातायात सेवा</a:t>
            </a:r>
            <a:endParaRPr lang="ne-NP" sz="1800" dirty="0">
              <a:solidFill>
                <a:schemeClr val="tx1"/>
              </a:solidFill>
              <a:cs typeface="Kalimati" panose="00000400000000000000" pitchFamily="2"/>
            </a:endParaRPr>
          </a:p>
        </p:txBody>
      </p:sp>
      <p:sp>
        <p:nvSpPr>
          <p:cNvPr id="16" name="TextBox 15">
            <a:extLst>
              <a:ext uri="{FF2B5EF4-FFF2-40B4-BE49-F238E27FC236}">
                <a16:creationId xmlns:a16="http://schemas.microsoft.com/office/drawing/2014/main" id="{D497D4AD-D808-47F6-820D-ED2DA40E9105}"/>
              </a:ext>
            </a:extLst>
          </p:cNvPr>
          <p:cNvSpPr txBox="1"/>
          <p:nvPr/>
        </p:nvSpPr>
        <p:spPr>
          <a:xfrm>
            <a:off x="11250386" y="5900457"/>
            <a:ext cx="718457" cy="369332"/>
          </a:xfrm>
          <a:prstGeom prst="rect">
            <a:avLst/>
          </a:prstGeom>
          <a:noFill/>
        </p:spPr>
        <p:txBody>
          <a:bodyPr wrap="square">
            <a:spAutoFit/>
          </a:bodyPr>
          <a:lstStyle/>
          <a:p>
            <a:pPr algn="ctr"/>
            <a:r>
              <a:rPr lang="en-US" sz="1800" b="1" dirty="0">
                <a:solidFill>
                  <a:srgbClr val="0070C0"/>
                </a:solidFill>
                <a:cs typeface="Kalimati" panose="00000400000000000000" pitchFamily="2"/>
              </a:rPr>
              <a:t>8</a:t>
            </a:r>
            <a:endParaRPr lang="en-US" b="1" dirty="0">
              <a:solidFill>
                <a:srgbClr val="0070C0"/>
              </a:solidFill>
              <a:cs typeface="Kalimati" panose="00000400000000000000" pitchFamily="2"/>
            </a:endParaRPr>
          </a:p>
        </p:txBody>
      </p:sp>
    </p:spTree>
    <p:extLst>
      <p:ext uri="{BB962C8B-B14F-4D97-AF65-F5344CB8AC3E}">
        <p14:creationId xmlns:p14="http://schemas.microsoft.com/office/powerpoint/2010/main" val="947270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473200" y="861051"/>
            <a:ext cx="969010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आवास तथा भोजन सेवासम्बन्धी क्रियाकलापहरू (कोड </a:t>
            </a:r>
            <a:r>
              <a:rPr lang="en-US" b="1" dirty="0">
                <a:solidFill>
                  <a:srgbClr val="142DAC"/>
                </a:solidFill>
                <a:latin typeface="Calibri" panose="020F0502020204030204" pitchFamily="34" charset="0"/>
                <a:cs typeface="Kalimati" panose="00000400000000000000" pitchFamily="2"/>
              </a:rPr>
              <a:t>9</a:t>
            </a:r>
            <a:r>
              <a:rPr lang="ne-NP" b="1" dirty="0">
                <a:solidFill>
                  <a:srgbClr val="142DAC"/>
                </a:solidFill>
                <a:latin typeface="Calibri" panose="020F0502020204030204" pitchFamily="34" charset="0"/>
                <a:cs typeface="Kalimati" panose="00000400000000000000" pitchFamily="2"/>
              </a:rPr>
              <a:t>) </a:t>
            </a:r>
            <a:r>
              <a:rPr lang="ne-NP" b="1" dirty="0">
                <a:solidFill>
                  <a:srgbClr val="142DAC"/>
                </a:solidFill>
                <a:latin typeface="Calibri" panose="020F0502020204030204" pitchFamily="34" charset="0"/>
                <a:ea typeface="Calibri" panose="020F0502020204030204" pitchFamily="34" charset="0"/>
                <a:cs typeface="Kalimati" panose="00000400000000000000" pitchFamily="2"/>
              </a:rPr>
              <a:t>कोड </a:t>
            </a:r>
            <a:endParaRPr lang="en-US" b="1" dirty="0">
              <a:solidFill>
                <a:srgbClr val="142DAC"/>
              </a:solidFill>
              <a:latin typeface="Calibri" panose="020F0502020204030204" pitchFamily="34" charset="0"/>
              <a:ea typeface="Calibri" panose="020F0502020204030204" pitchFamily="34" charset="0"/>
              <a:cs typeface="Kalimati" panose="00000400000000000000" pitchFamily="2"/>
            </a:endParaRPr>
          </a:p>
          <a:p>
            <a:pPr marL="0" indent="0" algn="ctr">
              <a:buNone/>
            </a:pP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130625" y="1991364"/>
            <a:ext cx="7030193" cy="4307835"/>
          </a:xfrm>
          <a:prstGeom prst="rect">
            <a:avLst/>
          </a:prstGeom>
        </p:spPr>
        <p:txBody>
          <a:bodyPr/>
          <a:lstStyle/>
          <a:p>
            <a:pPr marL="403225" indent="-403225" algn="just">
              <a:lnSpc>
                <a:spcPct val="150000"/>
              </a:lnSpc>
            </a:pPr>
            <a:r>
              <a:rPr lang="ne-NP" sz="2400" dirty="0">
                <a:cs typeface="Kalimati" panose="00000400000000000000" pitchFamily="2"/>
              </a:rPr>
              <a:t>यस अन्तर्गत यात्रीहरूको लागि खान</a:t>
            </a:r>
            <a:r>
              <a:rPr lang="en-US" sz="2400" dirty="0">
                <a:cs typeface="Kalimati" panose="00000400000000000000" pitchFamily="2"/>
              </a:rPr>
              <a:t>, </a:t>
            </a:r>
            <a:r>
              <a:rPr lang="ne-NP" sz="2400" dirty="0">
                <a:cs typeface="Kalimati" panose="00000400000000000000" pitchFamily="2"/>
              </a:rPr>
              <a:t>पिउन तथा छोटो अवधिको लागि आवासको सुविधा प्रदान गर्ने क्रियाकलापहरू</a:t>
            </a:r>
            <a:r>
              <a:rPr lang="en-US" sz="2400" dirty="0">
                <a:cs typeface="Kalimati" panose="00000400000000000000" pitchFamily="2"/>
              </a:rPr>
              <a:t>; </a:t>
            </a:r>
            <a:r>
              <a:rPr lang="ne-NP" sz="2400" dirty="0">
                <a:cs typeface="Kalimati" panose="00000400000000000000" pitchFamily="2"/>
              </a:rPr>
              <a:t>अल्पकालिन आवास</a:t>
            </a:r>
            <a:r>
              <a:rPr lang="en-US" sz="2400" dirty="0">
                <a:cs typeface="Kalimati" panose="00000400000000000000" pitchFamily="2"/>
              </a:rPr>
              <a:t>, </a:t>
            </a:r>
            <a:r>
              <a:rPr lang="ne-NP" sz="2400" dirty="0">
                <a:cs typeface="Kalimati" panose="00000400000000000000" pitchFamily="2"/>
              </a:rPr>
              <a:t>होटल</a:t>
            </a:r>
            <a:r>
              <a:rPr lang="en-US" sz="2400" dirty="0">
                <a:cs typeface="Kalimati" panose="00000400000000000000" pitchFamily="2"/>
              </a:rPr>
              <a:t>, </a:t>
            </a:r>
            <a:r>
              <a:rPr lang="ne-NP" sz="2400" dirty="0">
                <a:cs typeface="Kalimati" panose="00000400000000000000" pitchFamily="2"/>
              </a:rPr>
              <a:t>लज</a:t>
            </a:r>
            <a:r>
              <a:rPr lang="en-US" sz="2400" dirty="0">
                <a:cs typeface="Kalimati" panose="00000400000000000000" pitchFamily="2"/>
              </a:rPr>
              <a:t>, </a:t>
            </a:r>
            <a:r>
              <a:rPr lang="ne-NP" sz="2400" dirty="0">
                <a:cs typeface="Kalimati" panose="00000400000000000000" pitchFamily="2"/>
              </a:rPr>
              <a:t>रेष्टुरेन्ट</a:t>
            </a:r>
            <a:r>
              <a:rPr lang="en-US" sz="2400" dirty="0">
                <a:cs typeface="Kalimati" panose="00000400000000000000" pitchFamily="2"/>
              </a:rPr>
              <a:t>, </a:t>
            </a:r>
            <a:r>
              <a:rPr lang="ne-NP" sz="2400" dirty="0">
                <a:cs typeface="Kalimati" panose="00000400000000000000" pitchFamily="2"/>
              </a:rPr>
              <a:t>क्याटरिङ सेवा</a:t>
            </a:r>
            <a:r>
              <a:rPr lang="en-US" sz="2400" dirty="0">
                <a:cs typeface="Kalimati" panose="00000400000000000000" pitchFamily="2"/>
              </a:rPr>
              <a:t>, </a:t>
            </a:r>
            <a:r>
              <a:rPr lang="ne-NP" sz="2400" dirty="0">
                <a:cs typeface="Kalimati" panose="00000400000000000000" pitchFamily="2"/>
              </a:rPr>
              <a:t>अन्य आवास तथा यी सम्बन्धी अन्य सहायक क्रियाकलापहरू पर्दछन् । </a:t>
            </a:r>
            <a:endParaRPr lang="en-US" sz="2400" dirty="0">
              <a:cs typeface="Kalimati" panose="00000400000000000000" pitchFamily="2"/>
            </a:endParaRPr>
          </a:p>
          <a:p>
            <a:pPr marL="403225" indent="-403225" algn="just">
              <a:lnSpc>
                <a:spcPct val="150000"/>
              </a:lnSpc>
            </a:pPr>
            <a:r>
              <a:rPr lang="ne-NP" sz="2400" b="1" dirty="0">
                <a:cs typeface="Kalimati" panose="00000400000000000000" pitchFamily="2"/>
              </a:rPr>
              <a:t>उदाहरणः</a:t>
            </a:r>
            <a:r>
              <a:rPr lang="ne-NP" sz="2400" dirty="0">
                <a:cs typeface="Kalimati" panose="00000400000000000000" pitchFamily="2"/>
              </a:rPr>
              <a:t> हिमशिखर होटलमा काम गर्ने व्यक्तिका लागि </a:t>
            </a:r>
            <a:r>
              <a:rPr lang="ne-NP" sz="2400" dirty="0">
                <a:solidFill>
                  <a:srgbClr val="0070C0"/>
                </a:solidFill>
                <a:cs typeface="Kalimati" panose="00000400000000000000" pitchFamily="2"/>
              </a:rPr>
              <a:t>हिमशिखर होटल</a:t>
            </a:r>
            <a:r>
              <a:rPr lang="en-US" sz="2400" dirty="0">
                <a:solidFill>
                  <a:srgbClr val="0070C0"/>
                </a:solidFill>
                <a:cs typeface="Kalimati" panose="00000400000000000000" pitchFamily="2"/>
              </a:rPr>
              <a:t>— </a:t>
            </a:r>
            <a:r>
              <a:rPr lang="ne-NP" sz="2400" dirty="0">
                <a:solidFill>
                  <a:srgbClr val="0070C0"/>
                </a:solidFill>
                <a:cs typeface="Kalimati" panose="00000400000000000000" pitchFamily="2"/>
              </a:rPr>
              <a:t>खाने र बस्ने सेवा </a:t>
            </a:r>
            <a:r>
              <a:rPr lang="ne-NP" sz="2400" dirty="0">
                <a:cs typeface="Kalimati" panose="00000400000000000000" pitchFamily="2"/>
              </a:rPr>
              <a:t>लेखी सम्बन्धित कोठामा कोड </a:t>
            </a:r>
            <a:r>
              <a:rPr lang="en-US" sz="2400" dirty="0">
                <a:solidFill>
                  <a:srgbClr val="0070C0"/>
                </a:solidFill>
                <a:cs typeface="Kalimati" panose="00000400000000000000" pitchFamily="2"/>
              </a:rPr>
              <a:t>9</a:t>
            </a:r>
            <a:r>
              <a:rPr lang="ne-NP" sz="2400" dirty="0">
                <a:cs typeface="Kalimati" panose="00000400000000000000" pitchFamily="2"/>
              </a:rPr>
              <a:t> लेख्नुपर्दछ । </a:t>
            </a:r>
            <a:endParaRPr lang="en-US" sz="2400" dirty="0">
              <a:cs typeface="Kalimati" panose="00000400000000000000" pitchFamily="2"/>
            </a:endParaRPr>
          </a:p>
          <a:p>
            <a:pPr algn="just"/>
            <a:endParaRPr lang="ne-NP" sz="2400"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23</a:t>
            </a:fld>
            <a:endParaRPr lang="en-US" dirty="0"/>
          </a:p>
        </p:txBody>
      </p:sp>
      <p:pic>
        <p:nvPicPr>
          <p:cNvPr id="11" name="Picture 10">
            <a:extLst>
              <a:ext uri="{FF2B5EF4-FFF2-40B4-BE49-F238E27FC236}">
                <a16:creationId xmlns:a16="http://schemas.microsoft.com/office/drawing/2014/main" id="{20E40437-3B6F-41CB-9975-8541BB3B9312}"/>
              </a:ext>
            </a:extLst>
          </p:cNvPr>
          <p:cNvPicPr>
            <a:picLocks noChangeAspect="1"/>
          </p:cNvPicPr>
          <p:nvPr/>
        </p:nvPicPr>
        <p:blipFill>
          <a:blip r:embed="rId2"/>
          <a:stretch>
            <a:fillRect/>
          </a:stretch>
        </p:blipFill>
        <p:spPr>
          <a:xfrm>
            <a:off x="8288976" y="1819147"/>
            <a:ext cx="3870164" cy="4608614"/>
          </a:xfrm>
          <a:prstGeom prst="rect">
            <a:avLst/>
          </a:prstGeom>
        </p:spPr>
      </p:pic>
      <p:sp>
        <p:nvSpPr>
          <p:cNvPr id="12" name="TextBox 11">
            <a:extLst>
              <a:ext uri="{FF2B5EF4-FFF2-40B4-BE49-F238E27FC236}">
                <a16:creationId xmlns:a16="http://schemas.microsoft.com/office/drawing/2014/main" id="{61F8639E-92F5-4093-A5E7-E822409A7B36}"/>
              </a:ext>
            </a:extLst>
          </p:cNvPr>
          <p:cNvSpPr txBox="1"/>
          <p:nvPr/>
        </p:nvSpPr>
        <p:spPr>
          <a:xfrm>
            <a:off x="8348352" y="5761556"/>
            <a:ext cx="2814948" cy="646331"/>
          </a:xfrm>
          <a:prstGeom prst="rect">
            <a:avLst/>
          </a:prstGeom>
          <a:noFill/>
        </p:spPr>
        <p:txBody>
          <a:bodyPr wrap="square" rtlCol="0">
            <a:spAutoFit/>
          </a:bodyPr>
          <a:lstStyle/>
          <a:p>
            <a:pPr algn="ctr"/>
            <a:r>
              <a:rPr lang="ne-NP" sz="1800" dirty="0">
                <a:solidFill>
                  <a:srgbClr val="0070C0"/>
                </a:solidFill>
                <a:cs typeface="Kalimati" panose="00000400000000000000" pitchFamily="2"/>
              </a:rPr>
              <a:t>हिमशिखर होटल</a:t>
            </a:r>
            <a:r>
              <a:rPr lang="en-US" sz="1800" dirty="0">
                <a:solidFill>
                  <a:srgbClr val="0070C0"/>
                </a:solidFill>
                <a:cs typeface="Kalimati" panose="00000400000000000000" pitchFamily="2"/>
              </a:rPr>
              <a:t> </a:t>
            </a:r>
            <a:endParaRPr lang="ne-NP" sz="1800" dirty="0">
              <a:solidFill>
                <a:srgbClr val="0070C0"/>
              </a:solidFill>
              <a:cs typeface="Kalimati" panose="00000400000000000000" pitchFamily="2"/>
            </a:endParaRPr>
          </a:p>
          <a:p>
            <a:pPr algn="ctr"/>
            <a:r>
              <a:rPr lang="ne-NP" sz="1800" dirty="0">
                <a:solidFill>
                  <a:srgbClr val="0070C0"/>
                </a:solidFill>
                <a:cs typeface="Kalimati" panose="00000400000000000000" pitchFamily="2"/>
              </a:rPr>
              <a:t>खाने र बस्ने सेवा</a:t>
            </a:r>
            <a:endParaRPr lang="ne-NP" sz="1800" dirty="0">
              <a:solidFill>
                <a:schemeClr val="tx1"/>
              </a:solidFill>
              <a:cs typeface="Kalimati" panose="00000400000000000000" pitchFamily="2"/>
            </a:endParaRPr>
          </a:p>
        </p:txBody>
      </p:sp>
      <p:sp>
        <p:nvSpPr>
          <p:cNvPr id="13" name="TextBox 12">
            <a:extLst>
              <a:ext uri="{FF2B5EF4-FFF2-40B4-BE49-F238E27FC236}">
                <a16:creationId xmlns:a16="http://schemas.microsoft.com/office/drawing/2014/main" id="{967EA682-A818-4B82-B256-28081E5DC643}"/>
              </a:ext>
            </a:extLst>
          </p:cNvPr>
          <p:cNvSpPr txBox="1"/>
          <p:nvPr/>
        </p:nvSpPr>
        <p:spPr>
          <a:xfrm>
            <a:off x="11250386" y="5900457"/>
            <a:ext cx="718457" cy="369332"/>
          </a:xfrm>
          <a:prstGeom prst="rect">
            <a:avLst/>
          </a:prstGeom>
          <a:noFill/>
        </p:spPr>
        <p:txBody>
          <a:bodyPr wrap="square">
            <a:spAutoFit/>
          </a:bodyPr>
          <a:lstStyle/>
          <a:p>
            <a:pPr algn="ctr"/>
            <a:r>
              <a:rPr lang="en-US" sz="1800" dirty="0">
                <a:solidFill>
                  <a:srgbClr val="0070C0"/>
                </a:solidFill>
                <a:cs typeface="Kalimati" panose="00000400000000000000" pitchFamily="2"/>
              </a:rPr>
              <a:t>9</a:t>
            </a:r>
            <a:endParaRPr lang="en-US" b="1" dirty="0">
              <a:solidFill>
                <a:srgbClr val="0070C0"/>
              </a:solidFill>
              <a:cs typeface="Kalimati" panose="00000400000000000000" pitchFamily="2"/>
            </a:endParaRPr>
          </a:p>
        </p:txBody>
      </p:sp>
    </p:spTree>
    <p:extLst>
      <p:ext uri="{BB962C8B-B14F-4D97-AF65-F5344CB8AC3E}">
        <p14:creationId xmlns:p14="http://schemas.microsoft.com/office/powerpoint/2010/main" val="3932116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473200" y="730426"/>
            <a:ext cx="969010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सूचना तथा सञ्चार (कोड </a:t>
            </a:r>
            <a:r>
              <a:rPr lang="en-US" b="1" dirty="0">
                <a:solidFill>
                  <a:srgbClr val="142DAC"/>
                </a:solidFill>
                <a:latin typeface="Calibri" panose="020F0502020204030204" pitchFamily="34" charset="0"/>
                <a:cs typeface="Kalimati" panose="00000400000000000000" pitchFamily="2"/>
              </a:rPr>
              <a:t>10</a:t>
            </a:r>
            <a:r>
              <a:rPr lang="ne-NP" b="1" dirty="0">
                <a:solidFill>
                  <a:srgbClr val="142DAC"/>
                </a:solidFill>
                <a:latin typeface="Calibri" panose="020F0502020204030204" pitchFamily="34" charset="0"/>
                <a:cs typeface="Kalimati" panose="00000400000000000000" pitchFamily="2"/>
              </a:rPr>
              <a:t>) </a:t>
            </a:r>
            <a:endParaRPr lang="en-US" b="1" dirty="0">
              <a:solidFill>
                <a:srgbClr val="142DAC"/>
              </a:solidFill>
              <a:latin typeface="Calibri" panose="020F0502020204030204" pitchFamily="34" charset="0"/>
              <a:ea typeface="Calibri" panose="020F0502020204030204" pitchFamily="34" charset="0"/>
              <a:cs typeface="Kalimati" panose="00000400000000000000" pitchFamily="2"/>
            </a:endParaRPr>
          </a:p>
          <a:p>
            <a:pPr marL="0" indent="0" algn="ctr">
              <a:buNone/>
            </a:pP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71253" y="1302597"/>
            <a:ext cx="8407729" cy="5484153"/>
          </a:xfrm>
          <a:prstGeom prst="rect">
            <a:avLst/>
          </a:prstGeom>
        </p:spPr>
        <p:txBody>
          <a:bodyPr/>
          <a:lstStyle/>
          <a:p>
            <a:pPr algn="just">
              <a:lnSpc>
                <a:spcPct val="150000"/>
              </a:lnSpc>
            </a:pPr>
            <a:r>
              <a:rPr lang="ne-NP" sz="2300" dirty="0">
                <a:cs typeface="Kalimati" panose="00000400000000000000" pitchFamily="2"/>
              </a:rPr>
              <a:t>यस अन्तर्गत सूचना उत्पादन तथा वितरण गर्ने</a:t>
            </a:r>
            <a:r>
              <a:rPr lang="en-US" sz="2300" dirty="0">
                <a:cs typeface="Kalimati" panose="00000400000000000000" pitchFamily="2"/>
              </a:rPr>
              <a:t>, </a:t>
            </a:r>
            <a:r>
              <a:rPr lang="ne-NP" sz="2300" dirty="0">
                <a:cs typeface="Kalimati" panose="00000400000000000000" pitchFamily="2"/>
              </a:rPr>
              <a:t>प्रसारण तथा वितरण गर्ने उद्देश्यले बनाइएका साँस्कृतिक उत्पादन</a:t>
            </a:r>
            <a:r>
              <a:rPr lang="en-US" sz="2300" dirty="0">
                <a:cs typeface="Kalimati" panose="00000400000000000000" pitchFamily="2"/>
              </a:rPr>
              <a:t>, </a:t>
            </a:r>
            <a:r>
              <a:rPr lang="ne-NP" sz="2300" dirty="0">
                <a:cs typeface="Kalimati" panose="00000400000000000000" pitchFamily="2"/>
              </a:rPr>
              <a:t>तथ्याङ्क वा सूचना उत्पादन</a:t>
            </a:r>
            <a:r>
              <a:rPr lang="en-US" sz="2300" dirty="0">
                <a:cs typeface="Kalimati" panose="00000400000000000000" pitchFamily="2"/>
              </a:rPr>
              <a:t>, </a:t>
            </a:r>
            <a:r>
              <a:rPr lang="ne-NP" sz="2300" dirty="0">
                <a:cs typeface="Kalimati" panose="00000400000000000000" pitchFamily="2"/>
              </a:rPr>
              <a:t>प्रविधि सम्बन्धी क्रियाकलापहरू</a:t>
            </a:r>
            <a:r>
              <a:rPr lang="en-US" sz="2300" dirty="0">
                <a:cs typeface="Kalimati" panose="00000400000000000000" pitchFamily="2"/>
              </a:rPr>
              <a:t>, </a:t>
            </a:r>
          </a:p>
          <a:p>
            <a:pPr algn="just">
              <a:lnSpc>
                <a:spcPct val="150000"/>
              </a:lnSpc>
            </a:pPr>
            <a:r>
              <a:rPr lang="ne-NP" sz="2300" dirty="0">
                <a:cs typeface="Kalimati" panose="00000400000000000000" pitchFamily="2"/>
              </a:rPr>
              <a:t>लगत प्रशोधन र अन्य सूचनामूलक सेवा क्रियाकलापहरू</a:t>
            </a:r>
            <a:r>
              <a:rPr lang="en-US" sz="2300" dirty="0">
                <a:cs typeface="Kalimati" panose="00000400000000000000" pitchFamily="2"/>
              </a:rPr>
              <a:t>; </a:t>
            </a:r>
            <a:r>
              <a:rPr lang="ne-NP" sz="2300" dirty="0">
                <a:cs typeface="Kalimati" panose="00000400000000000000" pitchFamily="2"/>
              </a:rPr>
              <a:t>पुस्तक</a:t>
            </a:r>
            <a:r>
              <a:rPr lang="en-US" sz="2300" dirty="0">
                <a:cs typeface="Kalimati" panose="00000400000000000000" pitchFamily="2"/>
              </a:rPr>
              <a:t>, </a:t>
            </a:r>
            <a:r>
              <a:rPr lang="ne-NP" sz="2300" dirty="0">
                <a:cs typeface="Kalimati" panose="00000400000000000000" pitchFamily="2"/>
              </a:rPr>
              <a:t>पत्रिका</a:t>
            </a:r>
            <a:r>
              <a:rPr lang="en-US" sz="2300" dirty="0">
                <a:cs typeface="Kalimati" panose="00000400000000000000" pitchFamily="2"/>
              </a:rPr>
              <a:t>, </a:t>
            </a:r>
            <a:r>
              <a:rPr lang="ne-NP" sz="2300" dirty="0">
                <a:cs typeface="Kalimati" panose="00000400000000000000" pitchFamily="2"/>
              </a:rPr>
              <a:t>जर्नल प्रकाशन</a:t>
            </a:r>
            <a:r>
              <a:rPr lang="en-US" sz="2300" dirty="0">
                <a:cs typeface="Kalimati" panose="00000400000000000000" pitchFamily="2"/>
              </a:rPr>
              <a:t>, </a:t>
            </a:r>
            <a:r>
              <a:rPr lang="ne-NP" sz="2300" dirty="0">
                <a:cs typeface="Kalimati" panose="00000400000000000000" pitchFamily="2"/>
              </a:rPr>
              <a:t>सफ्टवेयर प्रकाशन</a:t>
            </a:r>
            <a:r>
              <a:rPr lang="en-US" sz="2300" dirty="0">
                <a:cs typeface="Kalimati" panose="00000400000000000000" pitchFamily="2"/>
              </a:rPr>
              <a:t>, </a:t>
            </a:r>
            <a:r>
              <a:rPr lang="ne-NP" sz="2300" dirty="0">
                <a:cs typeface="Kalimati" panose="00000400000000000000" pitchFamily="2"/>
              </a:rPr>
              <a:t>चलचित्र</a:t>
            </a:r>
            <a:r>
              <a:rPr lang="en-US" sz="2300" dirty="0">
                <a:cs typeface="Kalimati" panose="00000400000000000000" pitchFamily="2"/>
              </a:rPr>
              <a:t>, </a:t>
            </a:r>
            <a:r>
              <a:rPr lang="ne-NP" sz="2300" dirty="0">
                <a:cs typeface="Kalimati" panose="00000400000000000000" pitchFamily="2"/>
              </a:rPr>
              <a:t>भिडियो</a:t>
            </a:r>
            <a:r>
              <a:rPr lang="en-US" sz="2300" dirty="0">
                <a:cs typeface="Kalimati" panose="00000400000000000000" pitchFamily="2"/>
              </a:rPr>
              <a:t>, </a:t>
            </a:r>
            <a:r>
              <a:rPr lang="ne-NP" sz="2300" dirty="0">
                <a:cs typeface="Kalimati" panose="00000400000000000000" pitchFamily="2"/>
              </a:rPr>
              <a:t>रेडियो</a:t>
            </a:r>
            <a:r>
              <a:rPr lang="en-US" sz="2300" dirty="0">
                <a:cs typeface="Kalimati" panose="00000400000000000000" pitchFamily="2"/>
              </a:rPr>
              <a:t>, </a:t>
            </a:r>
            <a:r>
              <a:rPr lang="ne-NP" sz="2300" dirty="0">
                <a:cs typeface="Kalimati" panose="00000400000000000000" pitchFamily="2"/>
              </a:rPr>
              <a:t>टि.भी.</a:t>
            </a:r>
            <a:r>
              <a:rPr lang="en-US" sz="2300" dirty="0">
                <a:cs typeface="Kalimati" panose="00000400000000000000" pitchFamily="2"/>
              </a:rPr>
              <a:t>, </a:t>
            </a:r>
            <a:r>
              <a:rPr lang="ne-NP" sz="2300" dirty="0">
                <a:cs typeface="Kalimati" panose="00000400000000000000" pitchFamily="2"/>
              </a:rPr>
              <a:t>संगीत सम्बन्धी क्रियाकलापहरू</a:t>
            </a:r>
            <a:r>
              <a:rPr lang="en-US" sz="2300" dirty="0">
                <a:cs typeface="Kalimati" panose="00000400000000000000" pitchFamily="2"/>
              </a:rPr>
              <a:t>, </a:t>
            </a:r>
            <a:r>
              <a:rPr lang="ne-NP" sz="2300" dirty="0">
                <a:cs typeface="Kalimati" panose="00000400000000000000" pitchFamily="2"/>
              </a:rPr>
              <a:t>दूरसञ्चार</a:t>
            </a:r>
            <a:r>
              <a:rPr lang="en-US" sz="2300" dirty="0">
                <a:cs typeface="Kalimati" panose="00000400000000000000" pitchFamily="2"/>
              </a:rPr>
              <a:t>, </a:t>
            </a:r>
            <a:r>
              <a:rPr lang="ne-NP" sz="2300" dirty="0">
                <a:cs typeface="Kalimati" panose="00000400000000000000" pitchFamily="2"/>
              </a:rPr>
              <a:t>हुलाक, कम्प्यूटर प्रोग्रामिङ</a:t>
            </a:r>
            <a:r>
              <a:rPr lang="en-US" sz="2300" dirty="0">
                <a:cs typeface="Kalimati" panose="00000400000000000000" pitchFamily="2"/>
              </a:rPr>
              <a:t>, </a:t>
            </a:r>
            <a:r>
              <a:rPr lang="ne-NP" sz="2300" dirty="0">
                <a:cs typeface="Kalimati" panose="00000400000000000000" pitchFamily="2"/>
              </a:rPr>
              <a:t>समाचार एजेन्सी लगायतका कार्यहरू पर्दछन् । </a:t>
            </a:r>
            <a:endParaRPr lang="en-US" sz="2300" dirty="0">
              <a:cs typeface="Kalimati" panose="00000400000000000000" pitchFamily="2"/>
            </a:endParaRPr>
          </a:p>
          <a:p>
            <a:pPr algn="just">
              <a:lnSpc>
                <a:spcPct val="150000"/>
              </a:lnSpc>
            </a:pPr>
            <a:r>
              <a:rPr lang="ne-NP" sz="2300" dirty="0">
                <a:cs typeface="Kalimati" panose="00000400000000000000" pitchFamily="2"/>
              </a:rPr>
              <a:t>उदाहरणः गोरखापत्र प्रकाशनमा काम गर्ने व्यक्तिका लागि </a:t>
            </a:r>
            <a:r>
              <a:rPr lang="ne-NP" sz="2300" dirty="0">
                <a:solidFill>
                  <a:srgbClr val="0070C0"/>
                </a:solidFill>
                <a:cs typeface="Kalimati" panose="00000400000000000000" pitchFamily="2"/>
              </a:rPr>
              <a:t>गोरखापत्र संस्थान </a:t>
            </a:r>
            <a:r>
              <a:rPr lang="en-US" sz="2300" dirty="0">
                <a:solidFill>
                  <a:srgbClr val="0070C0"/>
                </a:solidFill>
                <a:cs typeface="Kalimati" panose="00000400000000000000" pitchFamily="2"/>
              </a:rPr>
              <a:t>— </a:t>
            </a:r>
            <a:r>
              <a:rPr lang="ne-NP" sz="2300" dirty="0">
                <a:solidFill>
                  <a:srgbClr val="0070C0"/>
                </a:solidFill>
                <a:cs typeface="Kalimati" panose="00000400000000000000" pitchFamily="2"/>
              </a:rPr>
              <a:t>पत्रिका प्रकाशन </a:t>
            </a:r>
            <a:r>
              <a:rPr lang="ne-NP" sz="2300" dirty="0">
                <a:cs typeface="Kalimati" panose="00000400000000000000" pitchFamily="2"/>
              </a:rPr>
              <a:t>लेखी</a:t>
            </a:r>
            <a:r>
              <a:rPr lang="ne-NP" sz="2300" dirty="0">
                <a:solidFill>
                  <a:srgbClr val="0070C0"/>
                </a:solidFill>
                <a:cs typeface="Kalimati" panose="00000400000000000000" pitchFamily="2"/>
              </a:rPr>
              <a:t> </a:t>
            </a:r>
            <a:r>
              <a:rPr lang="ne-NP" sz="2300" dirty="0">
                <a:cs typeface="Kalimati" panose="00000400000000000000" pitchFamily="2"/>
              </a:rPr>
              <a:t>सम्बन्धित कोठामा कोड </a:t>
            </a:r>
            <a:r>
              <a:rPr lang="en-US" sz="2300" dirty="0">
                <a:solidFill>
                  <a:srgbClr val="0070C0"/>
                </a:solidFill>
                <a:cs typeface="Kalimati" panose="00000400000000000000" pitchFamily="2"/>
              </a:rPr>
              <a:t>10</a:t>
            </a:r>
            <a:r>
              <a:rPr lang="ne-NP" sz="2300" dirty="0">
                <a:cs typeface="Kalimati" panose="00000400000000000000" pitchFamily="2"/>
              </a:rPr>
              <a:t> लेख्नुपर्दछ । </a:t>
            </a:r>
            <a:endParaRPr lang="en-US" sz="2300" dirty="0">
              <a:cs typeface="Kalimati" panose="00000400000000000000" pitchFamily="2"/>
            </a:endParaRPr>
          </a:p>
          <a:p>
            <a:pPr algn="just"/>
            <a:endParaRPr lang="ne-NP" sz="2300"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24</a:t>
            </a:fld>
            <a:endParaRPr lang="en-US" dirty="0"/>
          </a:p>
        </p:txBody>
      </p:sp>
      <p:pic>
        <p:nvPicPr>
          <p:cNvPr id="11" name="Picture 10">
            <a:extLst>
              <a:ext uri="{FF2B5EF4-FFF2-40B4-BE49-F238E27FC236}">
                <a16:creationId xmlns:a16="http://schemas.microsoft.com/office/drawing/2014/main" id="{07D2138C-B9E8-4B31-AF7E-2164FA41FCEB}"/>
              </a:ext>
            </a:extLst>
          </p:cNvPr>
          <p:cNvPicPr>
            <a:picLocks noChangeAspect="1"/>
          </p:cNvPicPr>
          <p:nvPr/>
        </p:nvPicPr>
        <p:blipFill>
          <a:blip r:embed="rId2"/>
          <a:stretch>
            <a:fillRect/>
          </a:stretch>
        </p:blipFill>
        <p:spPr>
          <a:xfrm>
            <a:off x="8811490" y="1819147"/>
            <a:ext cx="3347649" cy="4608614"/>
          </a:xfrm>
          <a:prstGeom prst="rect">
            <a:avLst/>
          </a:prstGeom>
        </p:spPr>
      </p:pic>
      <p:sp>
        <p:nvSpPr>
          <p:cNvPr id="12" name="TextBox 11">
            <a:extLst>
              <a:ext uri="{FF2B5EF4-FFF2-40B4-BE49-F238E27FC236}">
                <a16:creationId xmlns:a16="http://schemas.microsoft.com/office/drawing/2014/main" id="{F932C25A-BAA7-4F32-93C9-4BC29A929D8F}"/>
              </a:ext>
            </a:extLst>
          </p:cNvPr>
          <p:cNvSpPr txBox="1"/>
          <p:nvPr/>
        </p:nvSpPr>
        <p:spPr>
          <a:xfrm>
            <a:off x="8728400" y="5761556"/>
            <a:ext cx="2434899" cy="646331"/>
          </a:xfrm>
          <a:prstGeom prst="rect">
            <a:avLst/>
          </a:prstGeom>
          <a:noFill/>
        </p:spPr>
        <p:txBody>
          <a:bodyPr wrap="square" rtlCol="0">
            <a:spAutoFit/>
          </a:bodyPr>
          <a:lstStyle/>
          <a:p>
            <a:pPr algn="ctr"/>
            <a:r>
              <a:rPr lang="ne-NP" sz="1800" dirty="0">
                <a:solidFill>
                  <a:srgbClr val="0070C0"/>
                </a:solidFill>
                <a:cs typeface="Kalimati" panose="00000400000000000000" pitchFamily="2"/>
              </a:rPr>
              <a:t>गोरखापत्र संस्थान</a:t>
            </a:r>
            <a:endParaRPr lang="en-US" sz="1800" dirty="0">
              <a:solidFill>
                <a:srgbClr val="0070C0"/>
              </a:solidFill>
              <a:cs typeface="Kalimati" panose="00000400000000000000" pitchFamily="2"/>
            </a:endParaRPr>
          </a:p>
          <a:p>
            <a:pPr algn="ctr"/>
            <a:r>
              <a:rPr lang="ne-NP" sz="1800" dirty="0">
                <a:solidFill>
                  <a:srgbClr val="0070C0"/>
                </a:solidFill>
                <a:cs typeface="Kalimati" panose="00000400000000000000" pitchFamily="2"/>
              </a:rPr>
              <a:t>पत्रिका प्रकाशन</a:t>
            </a:r>
            <a:endParaRPr lang="ne-NP" sz="1800" dirty="0">
              <a:solidFill>
                <a:schemeClr val="tx1"/>
              </a:solidFill>
              <a:cs typeface="Kalimati" panose="00000400000000000000" pitchFamily="2"/>
            </a:endParaRPr>
          </a:p>
        </p:txBody>
      </p:sp>
      <p:sp>
        <p:nvSpPr>
          <p:cNvPr id="13" name="TextBox 12">
            <a:extLst>
              <a:ext uri="{FF2B5EF4-FFF2-40B4-BE49-F238E27FC236}">
                <a16:creationId xmlns:a16="http://schemas.microsoft.com/office/drawing/2014/main" id="{4BF7F83C-A1E5-4805-9805-0C9908AF644B}"/>
              </a:ext>
            </a:extLst>
          </p:cNvPr>
          <p:cNvSpPr txBox="1"/>
          <p:nvPr/>
        </p:nvSpPr>
        <p:spPr>
          <a:xfrm>
            <a:off x="11347386" y="5900457"/>
            <a:ext cx="621457" cy="369332"/>
          </a:xfrm>
          <a:prstGeom prst="rect">
            <a:avLst/>
          </a:prstGeom>
          <a:noFill/>
        </p:spPr>
        <p:txBody>
          <a:bodyPr wrap="square">
            <a:spAutoFit/>
          </a:bodyPr>
          <a:lstStyle/>
          <a:p>
            <a:pPr algn="ctr"/>
            <a:r>
              <a:rPr lang="en-US" sz="1800" dirty="0">
                <a:solidFill>
                  <a:srgbClr val="0070C0"/>
                </a:solidFill>
                <a:cs typeface="Kalimati" panose="00000400000000000000" pitchFamily="2"/>
              </a:rPr>
              <a:t>10</a:t>
            </a:r>
            <a:endParaRPr lang="en-US" b="1" dirty="0">
              <a:solidFill>
                <a:srgbClr val="0070C0"/>
              </a:solidFill>
              <a:cs typeface="Kalimati" panose="00000400000000000000" pitchFamily="2"/>
            </a:endParaRPr>
          </a:p>
        </p:txBody>
      </p:sp>
    </p:spTree>
    <p:extLst>
      <p:ext uri="{BB962C8B-B14F-4D97-AF65-F5344CB8AC3E}">
        <p14:creationId xmlns:p14="http://schemas.microsoft.com/office/powerpoint/2010/main" val="3108395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473200" y="789802"/>
            <a:ext cx="969010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वित्तीय तथा बिमासम्बन्धी क्रियाकलापहरू (कोड </a:t>
            </a:r>
            <a:r>
              <a:rPr lang="en-US" b="1" dirty="0">
                <a:solidFill>
                  <a:srgbClr val="142DAC"/>
                </a:solidFill>
                <a:latin typeface="Calibri" panose="020F0502020204030204" pitchFamily="34" charset="0"/>
                <a:cs typeface="Kalimati" panose="00000400000000000000" pitchFamily="2"/>
              </a:rPr>
              <a:t>11</a:t>
            </a:r>
            <a:r>
              <a:rPr lang="ne-NP" b="1" dirty="0">
                <a:solidFill>
                  <a:srgbClr val="142DAC"/>
                </a:solidFill>
                <a:latin typeface="Calibri" panose="020F0502020204030204" pitchFamily="34" charset="0"/>
                <a:cs typeface="Kalimati" panose="00000400000000000000" pitchFamily="2"/>
              </a:rPr>
              <a:t>)</a:t>
            </a:r>
            <a:r>
              <a:rPr lang="en-US" b="1" dirty="0">
                <a:solidFill>
                  <a:srgbClr val="142DAC"/>
                </a:solidFill>
                <a:latin typeface="Calibri" panose="020F0502020204030204" pitchFamily="34" charset="0"/>
                <a:cs typeface="Kalimati" panose="00000400000000000000" pitchFamily="2"/>
              </a:rPr>
              <a:t> </a:t>
            </a:r>
            <a:endParaRPr lang="en-US" b="1" dirty="0">
              <a:solidFill>
                <a:srgbClr val="142DAC"/>
              </a:solidFill>
              <a:latin typeface="Calibri" panose="020F0502020204030204" pitchFamily="34" charset="0"/>
              <a:ea typeface="Calibri" panose="020F0502020204030204" pitchFamily="34" charset="0"/>
              <a:cs typeface="Kalimati" panose="00000400000000000000" pitchFamily="2"/>
            </a:endParaRPr>
          </a:p>
          <a:p>
            <a:pPr marL="0" indent="0" algn="ctr">
              <a:buNone/>
            </a:pP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166255" y="1563854"/>
            <a:ext cx="7566305" cy="5121948"/>
          </a:xfrm>
          <a:prstGeom prst="rect">
            <a:avLst/>
          </a:prstGeom>
        </p:spPr>
        <p:txBody>
          <a:bodyPr/>
          <a:lstStyle/>
          <a:p>
            <a:pPr algn="just">
              <a:lnSpc>
                <a:spcPct val="150000"/>
              </a:lnSpc>
            </a:pPr>
            <a:r>
              <a:rPr lang="ne-NP" sz="2400" dirty="0">
                <a:cs typeface="Kalimati" panose="00000400000000000000" pitchFamily="2"/>
              </a:rPr>
              <a:t>यस अन्तर्गत बैंक तथा वित्तीय संस्थाहरू</a:t>
            </a:r>
            <a:r>
              <a:rPr lang="en-US" sz="2400" dirty="0">
                <a:cs typeface="Kalimati" panose="00000400000000000000" pitchFamily="2"/>
              </a:rPr>
              <a:t>, </a:t>
            </a:r>
            <a:r>
              <a:rPr lang="ne-NP" sz="2400" dirty="0">
                <a:cs typeface="Kalimati" panose="00000400000000000000" pitchFamily="2"/>
              </a:rPr>
              <a:t>जीवन तथा निर्जीवन बिमा</a:t>
            </a:r>
            <a:r>
              <a:rPr lang="en-US" sz="2400" dirty="0">
                <a:cs typeface="Kalimati" panose="00000400000000000000" pitchFamily="2"/>
              </a:rPr>
              <a:t>, </a:t>
            </a:r>
            <a:r>
              <a:rPr lang="ne-NP" sz="2400" dirty="0">
                <a:cs typeface="Kalimati" panose="00000400000000000000" pitchFamily="2"/>
              </a:rPr>
              <a:t>वित्तीय मध्यस्थता</a:t>
            </a:r>
            <a:r>
              <a:rPr lang="en-US" sz="2400" dirty="0">
                <a:cs typeface="Kalimati" panose="00000400000000000000" pitchFamily="2"/>
              </a:rPr>
              <a:t>, </a:t>
            </a:r>
            <a:r>
              <a:rPr lang="ne-NP" sz="2400" dirty="0">
                <a:cs typeface="Kalimati" panose="00000400000000000000" pitchFamily="2"/>
              </a:rPr>
              <a:t>ट्रष्ट व्यवस्थापन तथा अन्य कोष व्यवस्थापनका क्रियाकलापहरू</a:t>
            </a:r>
            <a:r>
              <a:rPr lang="en-US" sz="2400" dirty="0">
                <a:cs typeface="Kalimati" panose="00000400000000000000" pitchFamily="2"/>
              </a:rPr>
              <a:t>;</a:t>
            </a:r>
            <a:r>
              <a:rPr lang="ne-NP" sz="2400" dirty="0">
                <a:cs typeface="Kalimati" panose="00000400000000000000" pitchFamily="2"/>
              </a:rPr>
              <a:t> बिमा</a:t>
            </a:r>
            <a:r>
              <a:rPr lang="en-US" sz="2400" dirty="0">
                <a:cs typeface="Kalimati" panose="00000400000000000000" pitchFamily="2"/>
              </a:rPr>
              <a:t>, </a:t>
            </a:r>
            <a:r>
              <a:rPr lang="ne-NP" sz="2400" dirty="0">
                <a:cs typeface="Kalimati" panose="00000400000000000000" pitchFamily="2"/>
              </a:rPr>
              <a:t>पुनर्बिमा तथा पेन्सन कोष</a:t>
            </a:r>
            <a:r>
              <a:rPr lang="en-US" sz="2400" dirty="0">
                <a:cs typeface="Kalimati" panose="00000400000000000000" pitchFamily="2"/>
              </a:rPr>
              <a:t>, </a:t>
            </a:r>
            <a:r>
              <a:rPr lang="ne-NP" sz="2400" dirty="0">
                <a:cs typeface="Kalimati" panose="00000400000000000000" pitchFamily="2"/>
              </a:rPr>
              <a:t>सामाजिक सुरक्षा कोष</a:t>
            </a:r>
            <a:r>
              <a:rPr lang="en-US" sz="2400" dirty="0">
                <a:cs typeface="Kalimati" panose="00000400000000000000" pitchFamily="2"/>
              </a:rPr>
              <a:t>, </a:t>
            </a:r>
            <a:r>
              <a:rPr lang="ne-NP" sz="2400" dirty="0">
                <a:cs typeface="Kalimati" panose="00000400000000000000" pitchFamily="2"/>
              </a:rPr>
              <a:t>सञ्चय कोष</a:t>
            </a:r>
            <a:r>
              <a:rPr lang="en-US" sz="2400" dirty="0">
                <a:cs typeface="Kalimati" panose="00000400000000000000" pitchFamily="2"/>
              </a:rPr>
              <a:t>, </a:t>
            </a:r>
            <a:r>
              <a:rPr lang="ne-NP" sz="2400" dirty="0">
                <a:cs typeface="Kalimati" panose="00000400000000000000" pitchFamily="2"/>
              </a:rPr>
              <a:t>नागरिक लगानी कोष लगायतका वित्तीय सेवा र ती सेवाहरूलाई सहयोग गर्ने क्रियाकलापहरू</a:t>
            </a:r>
            <a:r>
              <a:rPr lang="en-US" sz="2400" dirty="0">
                <a:cs typeface="Kalimati" panose="00000400000000000000" pitchFamily="2"/>
              </a:rPr>
              <a:t> </a:t>
            </a:r>
            <a:r>
              <a:rPr lang="ne-NP" sz="2400" dirty="0">
                <a:cs typeface="Kalimati" panose="00000400000000000000" pitchFamily="2"/>
              </a:rPr>
              <a:t>पर्दछन् । </a:t>
            </a:r>
            <a:endParaRPr lang="en-US" sz="2400" dirty="0">
              <a:cs typeface="Kalimati" panose="00000400000000000000" pitchFamily="2"/>
            </a:endParaRPr>
          </a:p>
          <a:p>
            <a:pPr algn="just">
              <a:lnSpc>
                <a:spcPct val="150000"/>
              </a:lnSpc>
            </a:pPr>
            <a:r>
              <a:rPr lang="ne-NP" sz="2400" dirty="0">
                <a:cs typeface="Kalimati" panose="00000400000000000000" pitchFamily="2"/>
              </a:rPr>
              <a:t>उदाहरणः नेपाल बैंक लिमिटेडमा काम गर्ने कर्मचारीका लागि </a:t>
            </a:r>
            <a:r>
              <a:rPr lang="ne-NP" sz="2400" dirty="0">
                <a:solidFill>
                  <a:srgbClr val="0070C0"/>
                </a:solidFill>
                <a:cs typeface="Kalimati" panose="00000400000000000000" pitchFamily="2"/>
              </a:rPr>
              <a:t>नेपाल बैंक लिमिटेड</a:t>
            </a:r>
            <a:r>
              <a:rPr lang="en-US" sz="2400" dirty="0">
                <a:solidFill>
                  <a:srgbClr val="0070C0"/>
                </a:solidFill>
                <a:cs typeface="Kalimati" panose="00000400000000000000" pitchFamily="2"/>
              </a:rPr>
              <a:t>— </a:t>
            </a:r>
            <a:r>
              <a:rPr lang="ne-NP" sz="2400" dirty="0">
                <a:solidFill>
                  <a:srgbClr val="0070C0"/>
                </a:solidFill>
                <a:cs typeface="Kalimati" panose="00000400000000000000" pitchFamily="2"/>
              </a:rPr>
              <a:t>वित्तीय कारोबार </a:t>
            </a:r>
            <a:r>
              <a:rPr lang="ne-NP" sz="2400" dirty="0">
                <a:cs typeface="Kalimati" panose="00000400000000000000" pitchFamily="2"/>
              </a:rPr>
              <a:t>लेखी सम्बन्धित कोठामा कोड </a:t>
            </a:r>
            <a:r>
              <a:rPr lang="en-US" sz="2400" dirty="0">
                <a:solidFill>
                  <a:srgbClr val="0070C0"/>
                </a:solidFill>
                <a:cs typeface="Kalimati" panose="00000400000000000000" pitchFamily="2"/>
              </a:rPr>
              <a:t>11</a:t>
            </a:r>
            <a:r>
              <a:rPr lang="ne-NP" sz="2400" dirty="0">
                <a:cs typeface="Kalimati" panose="00000400000000000000" pitchFamily="2"/>
              </a:rPr>
              <a:t> लेख्नुपर्दछ ।</a:t>
            </a:r>
            <a:endParaRPr lang="en-US" sz="2400" dirty="0">
              <a:cs typeface="Kalimati" panose="00000400000000000000" pitchFamily="2"/>
            </a:endParaRPr>
          </a:p>
          <a:p>
            <a:pPr algn="just"/>
            <a:endParaRPr lang="ne-NP" sz="2400"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25</a:t>
            </a:fld>
            <a:endParaRPr lang="en-US" dirty="0"/>
          </a:p>
        </p:txBody>
      </p:sp>
      <p:pic>
        <p:nvPicPr>
          <p:cNvPr id="11" name="Picture 10">
            <a:extLst>
              <a:ext uri="{FF2B5EF4-FFF2-40B4-BE49-F238E27FC236}">
                <a16:creationId xmlns:a16="http://schemas.microsoft.com/office/drawing/2014/main" id="{DD40C504-E7EA-4756-B8D4-D0814234CE50}"/>
              </a:ext>
            </a:extLst>
          </p:cNvPr>
          <p:cNvPicPr>
            <a:picLocks noChangeAspect="1"/>
          </p:cNvPicPr>
          <p:nvPr/>
        </p:nvPicPr>
        <p:blipFill>
          <a:blip r:embed="rId2"/>
          <a:stretch>
            <a:fillRect/>
          </a:stretch>
        </p:blipFill>
        <p:spPr>
          <a:xfrm>
            <a:off x="8811490" y="1819147"/>
            <a:ext cx="3347649" cy="4608614"/>
          </a:xfrm>
          <a:prstGeom prst="rect">
            <a:avLst/>
          </a:prstGeom>
        </p:spPr>
      </p:pic>
      <p:sp>
        <p:nvSpPr>
          <p:cNvPr id="12" name="TextBox 11">
            <a:extLst>
              <a:ext uri="{FF2B5EF4-FFF2-40B4-BE49-F238E27FC236}">
                <a16:creationId xmlns:a16="http://schemas.microsoft.com/office/drawing/2014/main" id="{EE9DA18C-31C4-4217-8E48-F0465CABC9D4}"/>
              </a:ext>
            </a:extLst>
          </p:cNvPr>
          <p:cNvSpPr txBox="1"/>
          <p:nvPr/>
        </p:nvSpPr>
        <p:spPr>
          <a:xfrm>
            <a:off x="8728400" y="5761556"/>
            <a:ext cx="2434899" cy="646331"/>
          </a:xfrm>
          <a:prstGeom prst="rect">
            <a:avLst/>
          </a:prstGeom>
          <a:noFill/>
        </p:spPr>
        <p:txBody>
          <a:bodyPr wrap="square" rtlCol="0">
            <a:spAutoFit/>
          </a:bodyPr>
          <a:lstStyle/>
          <a:p>
            <a:pPr algn="ctr"/>
            <a:r>
              <a:rPr lang="ne-NP" sz="1800" dirty="0">
                <a:solidFill>
                  <a:srgbClr val="0070C0"/>
                </a:solidFill>
                <a:cs typeface="Kalimati" panose="00000400000000000000" pitchFamily="2"/>
              </a:rPr>
              <a:t>नेपाल बैंक लिमिटेड</a:t>
            </a:r>
            <a:r>
              <a:rPr lang="en-US" sz="1800" dirty="0">
                <a:solidFill>
                  <a:srgbClr val="0070C0"/>
                </a:solidFill>
                <a:cs typeface="Kalimati" panose="00000400000000000000" pitchFamily="2"/>
              </a:rPr>
              <a:t> </a:t>
            </a:r>
            <a:r>
              <a:rPr lang="ne-NP" sz="1800" dirty="0">
                <a:solidFill>
                  <a:srgbClr val="0070C0"/>
                </a:solidFill>
                <a:cs typeface="Kalimati" panose="00000400000000000000" pitchFamily="2"/>
              </a:rPr>
              <a:t>वित्तीय कारोबार</a:t>
            </a:r>
            <a:endParaRPr lang="ne-NP" sz="1800" dirty="0">
              <a:solidFill>
                <a:schemeClr val="tx1"/>
              </a:solidFill>
              <a:cs typeface="Kalimati" panose="00000400000000000000" pitchFamily="2"/>
            </a:endParaRPr>
          </a:p>
        </p:txBody>
      </p:sp>
      <p:sp>
        <p:nvSpPr>
          <p:cNvPr id="13" name="TextBox 12">
            <a:extLst>
              <a:ext uri="{FF2B5EF4-FFF2-40B4-BE49-F238E27FC236}">
                <a16:creationId xmlns:a16="http://schemas.microsoft.com/office/drawing/2014/main" id="{E7506AC7-42FF-42E4-9410-EC63A664AB9A}"/>
              </a:ext>
            </a:extLst>
          </p:cNvPr>
          <p:cNvSpPr txBox="1"/>
          <p:nvPr/>
        </p:nvSpPr>
        <p:spPr>
          <a:xfrm>
            <a:off x="11347386" y="5900457"/>
            <a:ext cx="621457" cy="369332"/>
          </a:xfrm>
          <a:prstGeom prst="rect">
            <a:avLst/>
          </a:prstGeom>
          <a:noFill/>
        </p:spPr>
        <p:txBody>
          <a:bodyPr wrap="square">
            <a:spAutoFit/>
          </a:bodyPr>
          <a:lstStyle/>
          <a:p>
            <a:pPr algn="ctr"/>
            <a:r>
              <a:rPr lang="en-US" sz="1800" dirty="0">
                <a:solidFill>
                  <a:srgbClr val="0070C0"/>
                </a:solidFill>
                <a:cs typeface="Kalimati" panose="00000400000000000000" pitchFamily="2"/>
              </a:rPr>
              <a:t>11</a:t>
            </a:r>
            <a:endParaRPr lang="en-US" b="1" dirty="0">
              <a:solidFill>
                <a:srgbClr val="0070C0"/>
              </a:solidFill>
              <a:cs typeface="Kalimati" panose="00000400000000000000" pitchFamily="2"/>
            </a:endParaRPr>
          </a:p>
        </p:txBody>
      </p:sp>
    </p:spTree>
    <p:extLst>
      <p:ext uri="{BB962C8B-B14F-4D97-AF65-F5344CB8AC3E}">
        <p14:creationId xmlns:p14="http://schemas.microsoft.com/office/powerpoint/2010/main" val="1887911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473200" y="789797"/>
            <a:ext cx="969010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घरजग्गा कारोवारका व्यवसायिक क्रियाकलापहरू (कोड </a:t>
            </a:r>
            <a:r>
              <a:rPr lang="en-US" b="1" dirty="0">
                <a:solidFill>
                  <a:srgbClr val="142DAC"/>
                </a:solidFill>
                <a:latin typeface="Calibri" panose="020F0502020204030204" pitchFamily="34" charset="0"/>
                <a:cs typeface="Kalimati" panose="00000400000000000000" pitchFamily="2"/>
              </a:rPr>
              <a:t>12</a:t>
            </a:r>
            <a:r>
              <a:rPr lang="ne-NP" b="1" dirty="0">
                <a:solidFill>
                  <a:srgbClr val="142DAC"/>
                </a:solidFill>
                <a:latin typeface="Calibri" panose="020F0502020204030204" pitchFamily="34" charset="0"/>
                <a:cs typeface="Kalimati" panose="00000400000000000000" pitchFamily="2"/>
              </a:rPr>
              <a:t>)</a:t>
            </a:r>
            <a:r>
              <a:rPr lang="en-US" b="1" dirty="0">
                <a:solidFill>
                  <a:srgbClr val="142DAC"/>
                </a:solidFill>
                <a:latin typeface="Calibri" panose="020F0502020204030204" pitchFamily="34" charset="0"/>
                <a:cs typeface="Kalimati" panose="00000400000000000000" pitchFamily="2"/>
              </a:rPr>
              <a:t> </a:t>
            </a:r>
            <a:endParaRPr lang="en-US" b="1" dirty="0">
              <a:solidFill>
                <a:srgbClr val="142DAC"/>
              </a:solidFill>
              <a:latin typeface="Calibri" panose="020F0502020204030204" pitchFamily="34" charset="0"/>
              <a:ea typeface="Calibri" panose="020F0502020204030204" pitchFamily="34" charset="0"/>
              <a:cs typeface="Kalimati" panose="00000400000000000000" pitchFamily="2"/>
            </a:endParaRPr>
          </a:p>
          <a:p>
            <a:pPr marL="0" indent="0" algn="ctr">
              <a:buNone/>
            </a:pP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101337" y="1646981"/>
            <a:ext cx="7023859" cy="4561833"/>
          </a:xfrm>
          <a:prstGeom prst="rect">
            <a:avLst/>
          </a:prstGeom>
        </p:spPr>
        <p:txBody>
          <a:bodyPr/>
          <a:lstStyle/>
          <a:p>
            <a:pPr algn="just">
              <a:lnSpc>
                <a:spcPct val="150000"/>
              </a:lnSpc>
            </a:pPr>
            <a:r>
              <a:rPr lang="ne-NP" sz="2400" dirty="0">
                <a:cs typeface="Kalimati" panose="00000400000000000000" pitchFamily="2"/>
              </a:rPr>
              <a:t>यस अन्तर्गत जग्गा जमिनको खरिद बिक्री</a:t>
            </a:r>
            <a:r>
              <a:rPr lang="en-US" sz="2400" dirty="0">
                <a:cs typeface="Kalimati" panose="00000400000000000000" pitchFamily="2"/>
              </a:rPr>
              <a:t>, </a:t>
            </a:r>
            <a:r>
              <a:rPr lang="ne-NP" sz="2400" dirty="0">
                <a:cs typeface="Kalimati" panose="00000400000000000000" pitchFamily="2"/>
              </a:rPr>
              <a:t>जग्गा जमिन भाडामा लगाउने</a:t>
            </a:r>
            <a:r>
              <a:rPr lang="en-US" sz="2400" dirty="0">
                <a:cs typeface="Kalimati" panose="00000400000000000000" pitchFamily="2"/>
              </a:rPr>
              <a:t>, </a:t>
            </a:r>
            <a:r>
              <a:rPr lang="ne-NP" sz="2400" dirty="0">
                <a:cs typeface="Kalimati" panose="00000400000000000000" pitchFamily="2"/>
              </a:rPr>
              <a:t>अन्य घर जग्गा कारोबारका सेवा दिने कार्यहरूः घर जग्गा कारोबारको लागि मूल्यांकन सेवा प्रदान गर्ने वा घर जग्गा खरिद बिक्रीको लागि एजेन्टको काम गर्ने क्रियाकलापहरू पर्दछन् । </a:t>
            </a:r>
            <a:endParaRPr lang="en-US" sz="2400" dirty="0">
              <a:cs typeface="Kalimati" panose="00000400000000000000" pitchFamily="2"/>
            </a:endParaRPr>
          </a:p>
          <a:p>
            <a:pPr algn="just">
              <a:lnSpc>
                <a:spcPct val="150000"/>
              </a:lnSpc>
            </a:pPr>
            <a:r>
              <a:rPr lang="ne-NP" sz="2400" dirty="0">
                <a:cs typeface="Kalimati" panose="00000400000000000000" pitchFamily="2"/>
              </a:rPr>
              <a:t>उदाहरणः थापा रियल स्टेट कम्पनीमा काम गर्ने व्यक्तिका लागि </a:t>
            </a:r>
            <a:r>
              <a:rPr lang="ne-NP" sz="2400" dirty="0">
                <a:solidFill>
                  <a:srgbClr val="0070C0"/>
                </a:solidFill>
                <a:cs typeface="Kalimati" panose="00000400000000000000" pitchFamily="2"/>
              </a:rPr>
              <a:t>थापा रियल स्टेट कम्पनी </a:t>
            </a:r>
            <a:r>
              <a:rPr lang="en-US" sz="2400" dirty="0">
                <a:solidFill>
                  <a:srgbClr val="0070C0"/>
                </a:solidFill>
                <a:cs typeface="Kalimati" panose="00000400000000000000" pitchFamily="2"/>
              </a:rPr>
              <a:t>— </a:t>
            </a:r>
            <a:r>
              <a:rPr lang="ne-NP" sz="2400" dirty="0">
                <a:solidFill>
                  <a:srgbClr val="0070C0"/>
                </a:solidFill>
                <a:cs typeface="Kalimati" panose="00000400000000000000" pitchFamily="2"/>
              </a:rPr>
              <a:t>घर जग्गाको कारोबार </a:t>
            </a:r>
            <a:r>
              <a:rPr lang="ne-NP" sz="2400" dirty="0">
                <a:cs typeface="Kalimati" panose="00000400000000000000" pitchFamily="2"/>
              </a:rPr>
              <a:t>लेखी सम्बन्धित कोठामा कोड </a:t>
            </a:r>
            <a:r>
              <a:rPr lang="en-US" sz="2400" dirty="0">
                <a:solidFill>
                  <a:srgbClr val="0070C0"/>
                </a:solidFill>
                <a:cs typeface="Kalimati" panose="00000400000000000000" pitchFamily="2"/>
              </a:rPr>
              <a:t>12</a:t>
            </a:r>
            <a:r>
              <a:rPr lang="ne-NP" sz="2400" dirty="0">
                <a:cs typeface="Kalimati" panose="00000400000000000000" pitchFamily="2"/>
              </a:rPr>
              <a:t> लेख्नुपर्दछ ।</a:t>
            </a:r>
            <a:endParaRPr lang="en-US" sz="2400" dirty="0">
              <a:cs typeface="Kalimati" panose="00000400000000000000" pitchFamily="2"/>
            </a:endParaRPr>
          </a:p>
          <a:p>
            <a:pPr algn="just"/>
            <a:endParaRPr lang="ne-NP" sz="2400"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26</a:t>
            </a:fld>
            <a:endParaRPr lang="en-US" dirty="0"/>
          </a:p>
        </p:txBody>
      </p:sp>
      <p:pic>
        <p:nvPicPr>
          <p:cNvPr id="11" name="Picture 10">
            <a:extLst>
              <a:ext uri="{FF2B5EF4-FFF2-40B4-BE49-F238E27FC236}">
                <a16:creationId xmlns:a16="http://schemas.microsoft.com/office/drawing/2014/main" id="{B6056E21-5736-4290-B032-AF44F44C66A7}"/>
              </a:ext>
            </a:extLst>
          </p:cNvPr>
          <p:cNvPicPr>
            <a:picLocks noChangeAspect="1"/>
          </p:cNvPicPr>
          <p:nvPr/>
        </p:nvPicPr>
        <p:blipFill>
          <a:blip r:embed="rId2"/>
          <a:stretch>
            <a:fillRect/>
          </a:stretch>
        </p:blipFill>
        <p:spPr>
          <a:xfrm>
            <a:off x="8182100" y="1819147"/>
            <a:ext cx="3977040" cy="4608614"/>
          </a:xfrm>
          <a:prstGeom prst="rect">
            <a:avLst/>
          </a:prstGeom>
        </p:spPr>
      </p:pic>
      <p:sp>
        <p:nvSpPr>
          <p:cNvPr id="12" name="TextBox 11">
            <a:extLst>
              <a:ext uri="{FF2B5EF4-FFF2-40B4-BE49-F238E27FC236}">
                <a16:creationId xmlns:a16="http://schemas.microsoft.com/office/drawing/2014/main" id="{427432C0-3A43-454B-BE8F-5B5B348081CB}"/>
              </a:ext>
            </a:extLst>
          </p:cNvPr>
          <p:cNvSpPr txBox="1"/>
          <p:nvPr/>
        </p:nvSpPr>
        <p:spPr>
          <a:xfrm>
            <a:off x="8270616" y="5761556"/>
            <a:ext cx="2892684" cy="646331"/>
          </a:xfrm>
          <a:prstGeom prst="rect">
            <a:avLst/>
          </a:prstGeom>
          <a:noFill/>
        </p:spPr>
        <p:txBody>
          <a:bodyPr wrap="square" rtlCol="0">
            <a:spAutoFit/>
          </a:bodyPr>
          <a:lstStyle/>
          <a:p>
            <a:pPr algn="ctr"/>
            <a:r>
              <a:rPr lang="ne-NP" sz="1800" dirty="0">
                <a:solidFill>
                  <a:srgbClr val="0070C0"/>
                </a:solidFill>
                <a:cs typeface="Kalimati" panose="00000400000000000000" pitchFamily="2"/>
              </a:rPr>
              <a:t>थापा रियल स्टेट कम्पनी</a:t>
            </a:r>
            <a:endParaRPr lang="en-US" sz="1800" dirty="0">
              <a:solidFill>
                <a:srgbClr val="0070C0"/>
              </a:solidFill>
              <a:cs typeface="Kalimati" panose="00000400000000000000" pitchFamily="2"/>
            </a:endParaRPr>
          </a:p>
          <a:p>
            <a:pPr algn="ctr"/>
            <a:r>
              <a:rPr lang="en-US" sz="1800" dirty="0">
                <a:solidFill>
                  <a:srgbClr val="0070C0"/>
                </a:solidFill>
                <a:cs typeface="Kalimati" panose="00000400000000000000" pitchFamily="2"/>
              </a:rPr>
              <a:t> </a:t>
            </a:r>
            <a:r>
              <a:rPr lang="ne-NP" sz="1800" dirty="0">
                <a:solidFill>
                  <a:srgbClr val="0070C0"/>
                </a:solidFill>
                <a:cs typeface="Kalimati" panose="00000400000000000000" pitchFamily="2"/>
              </a:rPr>
              <a:t>घर जग्गाको कारोबार</a:t>
            </a:r>
            <a:endParaRPr lang="ne-NP" sz="1800" dirty="0">
              <a:solidFill>
                <a:schemeClr val="tx1"/>
              </a:solidFill>
              <a:cs typeface="Kalimati" panose="00000400000000000000" pitchFamily="2"/>
            </a:endParaRPr>
          </a:p>
        </p:txBody>
      </p:sp>
      <p:sp>
        <p:nvSpPr>
          <p:cNvPr id="13" name="TextBox 12">
            <a:extLst>
              <a:ext uri="{FF2B5EF4-FFF2-40B4-BE49-F238E27FC236}">
                <a16:creationId xmlns:a16="http://schemas.microsoft.com/office/drawing/2014/main" id="{59FF5FDC-71B8-48F2-8C96-D7F3504A1107}"/>
              </a:ext>
            </a:extLst>
          </p:cNvPr>
          <p:cNvSpPr txBox="1"/>
          <p:nvPr/>
        </p:nvSpPr>
        <p:spPr>
          <a:xfrm>
            <a:off x="11230546" y="5900457"/>
            <a:ext cx="738297" cy="369332"/>
          </a:xfrm>
          <a:prstGeom prst="rect">
            <a:avLst/>
          </a:prstGeom>
          <a:noFill/>
        </p:spPr>
        <p:txBody>
          <a:bodyPr wrap="square">
            <a:spAutoFit/>
          </a:bodyPr>
          <a:lstStyle/>
          <a:p>
            <a:pPr algn="ctr"/>
            <a:r>
              <a:rPr lang="en-US" sz="1800" dirty="0">
                <a:solidFill>
                  <a:srgbClr val="0070C0"/>
                </a:solidFill>
                <a:cs typeface="Kalimati" panose="00000400000000000000" pitchFamily="2"/>
              </a:rPr>
              <a:t>12</a:t>
            </a:r>
            <a:endParaRPr lang="en-US" b="1" dirty="0">
              <a:solidFill>
                <a:srgbClr val="0070C0"/>
              </a:solidFill>
              <a:cs typeface="Kalimati" panose="00000400000000000000" pitchFamily="2"/>
            </a:endParaRPr>
          </a:p>
        </p:txBody>
      </p:sp>
    </p:spTree>
    <p:extLst>
      <p:ext uri="{BB962C8B-B14F-4D97-AF65-F5344CB8AC3E}">
        <p14:creationId xmlns:p14="http://schemas.microsoft.com/office/powerpoint/2010/main" val="196818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473200" y="884802"/>
            <a:ext cx="969010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पेशागत</a:t>
            </a:r>
            <a:r>
              <a:rPr lang="en-US" b="1" dirty="0">
                <a:solidFill>
                  <a:srgbClr val="142DAC"/>
                </a:solidFill>
                <a:latin typeface="Calibri" panose="020F0502020204030204" pitchFamily="34" charset="0"/>
                <a:cs typeface="Kalimati" panose="00000400000000000000" pitchFamily="2"/>
              </a:rPr>
              <a:t>, </a:t>
            </a:r>
            <a:r>
              <a:rPr lang="ne-NP" b="1" dirty="0">
                <a:solidFill>
                  <a:srgbClr val="142DAC"/>
                </a:solidFill>
                <a:latin typeface="Calibri" panose="020F0502020204030204" pitchFamily="34" charset="0"/>
                <a:cs typeface="Kalimati" panose="00000400000000000000" pitchFamily="2"/>
              </a:rPr>
              <a:t>वैज्ञानिक तथा प्राविधिक क्रियाकलापहरू (कोड </a:t>
            </a:r>
            <a:r>
              <a:rPr lang="en-US" b="1" dirty="0">
                <a:solidFill>
                  <a:srgbClr val="142DAC"/>
                </a:solidFill>
                <a:latin typeface="Calibri" panose="020F0502020204030204" pitchFamily="34" charset="0"/>
                <a:cs typeface="Kalimati" panose="00000400000000000000" pitchFamily="2"/>
              </a:rPr>
              <a:t>13</a:t>
            </a:r>
            <a:r>
              <a:rPr lang="ne-NP" b="1" dirty="0">
                <a:solidFill>
                  <a:srgbClr val="142DAC"/>
                </a:solidFill>
                <a:latin typeface="Calibri" panose="020F0502020204030204" pitchFamily="34" charset="0"/>
                <a:cs typeface="Kalimati" panose="00000400000000000000" pitchFamily="2"/>
              </a:rPr>
              <a:t>)</a:t>
            </a:r>
            <a:r>
              <a:rPr lang="ne-NP" b="1" dirty="0">
                <a:solidFill>
                  <a:srgbClr val="142DAC"/>
                </a:solidFill>
                <a:latin typeface="Calibri" panose="020F0502020204030204" pitchFamily="34" charset="0"/>
                <a:ea typeface="Calibri" panose="020F0502020204030204" pitchFamily="34" charset="0"/>
                <a:cs typeface="Kalimati" panose="00000400000000000000" pitchFamily="2"/>
              </a:rPr>
              <a:t> </a:t>
            </a:r>
            <a:endParaRPr lang="en-US" b="1" dirty="0">
              <a:solidFill>
                <a:srgbClr val="142DAC"/>
              </a:solidFill>
              <a:latin typeface="Calibri" panose="020F0502020204030204" pitchFamily="34" charset="0"/>
              <a:ea typeface="Calibri" panose="020F0502020204030204" pitchFamily="34" charset="0"/>
              <a:cs typeface="Kalimati" panose="00000400000000000000" pitchFamily="2"/>
            </a:endParaRPr>
          </a:p>
          <a:p>
            <a:pPr marL="0" indent="0" algn="ctr">
              <a:buNone/>
            </a:pP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427775" y="1896362"/>
            <a:ext cx="7018054" cy="4446261"/>
          </a:xfrm>
          <a:prstGeom prst="rect">
            <a:avLst/>
          </a:prstGeom>
        </p:spPr>
        <p:txBody>
          <a:bodyPr/>
          <a:lstStyle/>
          <a:p>
            <a:pPr algn="just">
              <a:lnSpc>
                <a:spcPct val="150000"/>
              </a:lnSpc>
            </a:pPr>
            <a:r>
              <a:rPr lang="ne-NP" sz="2400" dirty="0">
                <a:cs typeface="Kalimati" panose="00000400000000000000" pitchFamily="2"/>
              </a:rPr>
              <a:t>यस अन्तर्गत विशिष्टिकृत पेशागत क्रियाकलापः कानूनी</a:t>
            </a:r>
            <a:r>
              <a:rPr lang="en-US" sz="2400" dirty="0">
                <a:cs typeface="Kalimati" panose="00000400000000000000" pitchFamily="2"/>
              </a:rPr>
              <a:t>, </a:t>
            </a:r>
            <a:r>
              <a:rPr lang="ne-NP" sz="2400" dirty="0">
                <a:cs typeface="Kalimati" panose="00000400000000000000" pitchFamily="2"/>
              </a:rPr>
              <a:t>लेखापरीक्षण</a:t>
            </a:r>
            <a:r>
              <a:rPr lang="en-US" sz="2400" dirty="0">
                <a:cs typeface="Kalimati" panose="00000400000000000000" pitchFamily="2"/>
              </a:rPr>
              <a:t>, </a:t>
            </a:r>
            <a:r>
              <a:rPr lang="ne-NP" sz="2400" dirty="0">
                <a:cs typeface="Kalimati" panose="00000400000000000000" pitchFamily="2"/>
              </a:rPr>
              <a:t>व्यवस्थापन</a:t>
            </a:r>
            <a:r>
              <a:rPr lang="en-US" sz="2400" dirty="0">
                <a:cs typeface="Kalimati" panose="00000400000000000000" pitchFamily="2"/>
              </a:rPr>
              <a:t>, </a:t>
            </a:r>
            <a:r>
              <a:rPr lang="ne-NP" sz="2400" dirty="0">
                <a:cs typeface="Kalimati" panose="00000400000000000000" pitchFamily="2"/>
              </a:rPr>
              <a:t>बजार अनुसन्धान</a:t>
            </a:r>
            <a:r>
              <a:rPr lang="en-US" sz="2400" dirty="0">
                <a:cs typeface="Kalimati" panose="00000400000000000000" pitchFamily="2"/>
              </a:rPr>
              <a:t>, </a:t>
            </a:r>
            <a:r>
              <a:rPr lang="ne-NP" sz="2400" dirty="0">
                <a:cs typeface="Kalimati" panose="00000400000000000000" pitchFamily="2"/>
              </a:rPr>
              <a:t>विशिष्टिकृत डिजाइन</a:t>
            </a:r>
            <a:r>
              <a:rPr lang="en-US" sz="2400" dirty="0">
                <a:cs typeface="Kalimati" panose="00000400000000000000" pitchFamily="2"/>
              </a:rPr>
              <a:t>, </a:t>
            </a:r>
            <a:r>
              <a:rPr lang="ne-NP" sz="2400" dirty="0">
                <a:cs typeface="Kalimati" panose="00000400000000000000" pitchFamily="2"/>
              </a:rPr>
              <a:t>फोटोग्राफीक</a:t>
            </a:r>
            <a:r>
              <a:rPr lang="en-US" sz="2400" dirty="0">
                <a:cs typeface="Kalimati" panose="00000400000000000000" pitchFamily="2"/>
              </a:rPr>
              <a:t>, </a:t>
            </a:r>
            <a:r>
              <a:rPr lang="ne-NP" sz="2400" dirty="0">
                <a:cs typeface="Kalimati" panose="00000400000000000000" pitchFamily="2"/>
              </a:rPr>
              <a:t>पशु चिकित्सा</a:t>
            </a:r>
            <a:r>
              <a:rPr lang="en-US" sz="2400" dirty="0">
                <a:cs typeface="Kalimati" panose="00000400000000000000" pitchFamily="2"/>
              </a:rPr>
              <a:t>, </a:t>
            </a:r>
            <a:r>
              <a:rPr lang="ne-NP" sz="2400" dirty="0">
                <a:cs typeface="Kalimati" panose="00000400000000000000" pitchFamily="2"/>
              </a:rPr>
              <a:t>अन्य वैज्ञानिक तथा प्राविधिक परामर्श प्रदान गर्ने कार्यहरू पर्दछन् । </a:t>
            </a:r>
            <a:endParaRPr lang="en-US" sz="2400" dirty="0">
              <a:cs typeface="Kalimati" panose="00000400000000000000" pitchFamily="2"/>
            </a:endParaRPr>
          </a:p>
          <a:p>
            <a:pPr algn="just">
              <a:lnSpc>
                <a:spcPct val="150000"/>
              </a:lnSpc>
            </a:pPr>
            <a:r>
              <a:rPr lang="ne-NP" sz="2400" dirty="0">
                <a:cs typeface="Kalimati" panose="00000400000000000000" pitchFamily="2"/>
              </a:rPr>
              <a:t>उदाहरणः श्रेष्ठ ल फर्ममा काम गर्ने व्यक्तिका लागि </a:t>
            </a:r>
            <a:r>
              <a:rPr lang="ne-NP" sz="2400" dirty="0">
                <a:solidFill>
                  <a:srgbClr val="0070C0"/>
                </a:solidFill>
                <a:cs typeface="Kalimati" panose="00000400000000000000" pitchFamily="2"/>
              </a:rPr>
              <a:t>श्रेष्ठ ल फर्म </a:t>
            </a:r>
            <a:r>
              <a:rPr lang="en-US" sz="2400" dirty="0">
                <a:solidFill>
                  <a:srgbClr val="0070C0"/>
                </a:solidFill>
                <a:cs typeface="Kalimati" panose="00000400000000000000" pitchFamily="2"/>
              </a:rPr>
              <a:t>— </a:t>
            </a:r>
            <a:r>
              <a:rPr lang="ne-NP" sz="2400" dirty="0">
                <a:solidFill>
                  <a:srgbClr val="0070C0"/>
                </a:solidFill>
                <a:cs typeface="Kalimati" panose="00000400000000000000" pitchFamily="2"/>
              </a:rPr>
              <a:t>कानूनी सेवा</a:t>
            </a:r>
            <a:r>
              <a:rPr lang="ne-NP" sz="2400" dirty="0">
                <a:cs typeface="Kalimati" panose="00000400000000000000" pitchFamily="2"/>
              </a:rPr>
              <a:t> लेखी सम्बन्धित कोठामा कोड </a:t>
            </a:r>
            <a:r>
              <a:rPr lang="en-US" sz="2400" dirty="0">
                <a:solidFill>
                  <a:srgbClr val="0070C0"/>
                </a:solidFill>
                <a:cs typeface="Kalimati" panose="00000400000000000000" pitchFamily="2"/>
              </a:rPr>
              <a:t>13</a:t>
            </a:r>
            <a:r>
              <a:rPr lang="ne-NP" sz="2400" dirty="0">
                <a:cs typeface="Kalimati" panose="00000400000000000000" pitchFamily="2"/>
              </a:rPr>
              <a:t> लेख्नुपर्दछ ।</a:t>
            </a:r>
            <a:endParaRPr lang="en-US" sz="2400" dirty="0">
              <a:cs typeface="Kalimati" panose="00000400000000000000" pitchFamily="2"/>
            </a:endParaRPr>
          </a:p>
          <a:p>
            <a:pPr algn="just"/>
            <a:endParaRPr lang="ne-NP" sz="2400"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27</a:t>
            </a:fld>
            <a:endParaRPr lang="en-US" dirty="0"/>
          </a:p>
        </p:txBody>
      </p:sp>
      <p:sp>
        <p:nvSpPr>
          <p:cNvPr id="6" name="TextBox 5">
            <a:extLst>
              <a:ext uri="{FF2B5EF4-FFF2-40B4-BE49-F238E27FC236}">
                <a16:creationId xmlns:a16="http://schemas.microsoft.com/office/drawing/2014/main" id="{5B8EE41D-145F-4D54-94E5-949E6A317173}"/>
              </a:ext>
            </a:extLst>
          </p:cNvPr>
          <p:cNvSpPr txBox="1"/>
          <p:nvPr/>
        </p:nvSpPr>
        <p:spPr>
          <a:xfrm>
            <a:off x="9915896" y="6437631"/>
            <a:ext cx="1696984" cy="369332"/>
          </a:xfrm>
          <a:prstGeom prst="rect">
            <a:avLst/>
          </a:prstGeom>
          <a:noFill/>
        </p:spPr>
        <p:txBody>
          <a:bodyPr wrap="square" rtlCol="0">
            <a:spAutoFit/>
          </a:bodyPr>
          <a:lstStyle/>
          <a:p>
            <a:pPr algn="r"/>
            <a:r>
              <a:rPr lang="ne-NP" b="1" dirty="0">
                <a:solidFill>
                  <a:srgbClr val="002060"/>
                </a:solidFill>
                <a:cs typeface="Kalimati" panose="00000400000000000000" pitchFamily="2"/>
              </a:rPr>
              <a:t>क्रमशः</a:t>
            </a:r>
            <a:endParaRPr lang="en-US" b="1" dirty="0">
              <a:solidFill>
                <a:srgbClr val="002060"/>
              </a:solidFill>
              <a:cs typeface="Kalimati" panose="00000400000000000000" pitchFamily="2"/>
            </a:endParaRPr>
          </a:p>
        </p:txBody>
      </p:sp>
      <p:pic>
        <p:nvPicPr>
          <p:cNvPr id="11" name="Picture 10">
            <a:extLst>
              <a:ext uri="{FF2B5EF4-FFF2-40B4-BE49-F238E27FC236}">
                <a16:creationId xmlns:a16="http://schemas.microsoft.com/office/drawing/2014/main" id="{0603884A-4357-4BFC-8F22-EA79F84B6905}"/>
              </a:ext>
            </a:extLst>
          </p:cNvPr>
          <p:cNvPicPr>
            <a:picLocks noChangeAspect="1"/>
          </p:cNvPicPr>
          <p:nvPr/>
        </p:nvPicPr>
        <p:blipFill>
          <a:blip r:embed="rId2"/>
          <a:stretch>
            <a:fillRect/>
          </a:stretch>
        </p:blipFill>
        <p:spPr>
          <a:xfrm>
            <a:off x="8182100" y="1819147"/>
            <a:ext cx="3977040" cy="4608614"/>
          </a:xfrm>
          <a:prstGeom prst="rect">
            <a:avLst/>
          </a:prstGeom>
        </p:spPr>
      </p:pic>
      <p:sp>
        <p:nvSpPr>
          <p:cNvPr id="12" name="TextBox 11">
            <a:extLst>
              <a:ext uri="{FF2B5EF4-FFF2-40B4-BE49-F238E27FC236}">
                <a16:creationId xmlns:a16="http://schemas.microsoft.com/office/drawing/2014/main" id="{23B5C493-D702-4742-9BEA-0225D4409153}"/>
              </a:ext>
            </a:extLst>
          </p:cNvPr>
          <p:cNvSpPr txBox="1"/>
          <p:nvPr/>
        </p:nvSpPr>
        <p:spPr>
          <a:xfrm>
            <a:off x="8270616" y="5761556"/>
            <a:ext cx="2892684" cy="646331"/>
          </a:xfrm>
          <a:prstGeom prst="rect">
            <a:avLst/>
          </a:prstGeom>
          <a:noFill/>
        </p:spPr>
        <p:txBody>
          <a:bodyPr wrap="square" rtlCol="0">
            <a:spAutoFit/>
          </a:bodyPr>
          <a:lstStyle/>
          <a:p>
            <a:pPr algn="ctr"/>
            <a:r>
              <a:rPr lang="ne-NP" sz="1800" dirty="0">
                <a:solidFill>
                  <a:srgbClr val="0070C0"/>
                </a:solidFill>
                <a:cs typeface="Kalimati" panose="00000400000000000000" pitchFamily="2"/>
              </a:rPr>
              <a:t>श्रेष्ठ ल फर्म </a:t>
            </a:r>
            <a:endParaRPr lang="en-US" dirty="0">
              <a:solidFill>
                <a:srgbClr val="0070C0"/>
              </a:solidFill>
              <a:cs typeface="Kalimati" panose="00000400000000000000" pitchFamily="2"/>
            </a:endParaRPr>
          </a:p>
          <a:p>
            <a:pPr algn="ctr"/>
            <a:r>
              <a:rPr lang="ne-NP" sz="1800" dirty="0">
                <a:solidFill>
                  <a:srgbClr val="0070C0"/>
                </a:solidFill>
                <a:cs typeface="Kalimati" panose="00000400000000000000" pitchFamily="2"/>
              </a:rPr>
              <a:t>कानूनी सेवा</a:t>
            </a:r>
            <a:endParaRPr lang="ne-NP" sz="1800" dirty="0">
              <a:solidFill>
                <a:schemeClr val="tx1"/>
              </a:solidFill>
              <a:cs typeface="Kalimati" panose="00000400000000000000" pitchFamily="2"/>
            </a:endParaRPr>
          </a:p>
        </p:txBody>
      </p:sp>
      <p:sp>
        <p:nvSpPr>
          <p:cNvPr id="13" name="TextBox 12">
            <a:extLst>
              <a:ext uri="{FF2B5EF4-FFF2-40B4-BE49-F238E27FC236}">
                <a16:creationId xmlns:a16="http://schemas.microsoft.com/office/drawing/2014/main" id="{9939413C-06D7-47CF-BC32-2D04C9D1028D}"/>
              </a:ext>
            </a:extLst>
          </p:cNvPr>
          <p:cNvSpPr txBox="1"/>
          <p:nvPr/>
        </p:nvSpPr>
        <p:spPr>
          <a:xfrm>
            <a:off x="11230546" y="5900457"/>
            <a:ext cx="738297" cy="369332"/>
          </a:xfrm>
          <a:prstGeom prst="rect">
            <a:avLst/>
          </a:prstGeom>
          <a:noFill/>
        </p:spPr>
        <p:txBody>
          <a:bodyPr wrap="square">
            <a:spAutoFit/>
          </a:bodyPr>
          <a:lstStyle/>
          <a:p>
            <a:pPr algn="ctr"/>
            <a:r>
              <a:rPr lang="en-US" sz="1800" dirty="0">
                <a:solidFill>
                  <a:srgbClr val="0070C0"/>
                </a:solidFill>
                <a:cs typeface="Kalimati" panose="00000400000000000000" pitchFamily="2"/>
              </a:rPr>
              <a:t>13</a:t>
            </a:r>
            <a:endParaRPr lang="en-US" b="1" dirty="0">
              <a:solidFill>
                <a:srgbClr val="0070C0"/>
              </a:solidFill>
              <a:cs typeface="Kalimati" panose="00000400000000000000" pitchFamily="2"/>
            </a:endParaRPr>
          </a:p>
        </p:txBody>
      </p:sp>
    </p:spTree>
    <p:extLst>
      <p:ext uri="{BB962C8B-B14F-4D97-AF65-F5344CB8AC3E}">
        <p14:creationId xmlns:p14="http://schemas.microsoft.com/office/powerpoint/2010/main" val="3830265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250950" y="754502"/>
            <a:ext cx="969010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प्रशासनिक तथा सहयोगी सेवाका क्रियाकलापहरू (कोड </a:t>
            </a:r>
            <a:r>
              <a:rPr lang="en-US" b="1" dirty="0">
                <a:solidFill>
                  <a:srgbClr val="142DAC"/>
                </a:solidFill>
                <a:latin typeface="Calibri" panose="020F0502020204030204" pitchFamily="34" charset="0"/>
                <a:cs typeface="Kalimati" panose="00000400000000000000" pitchFamily="2"/>
              </a:rPr>
              <a:t>14</a:t>
            </a:r>
            <a:r>
              <a:rPr lang="ne-NP" b="1" dirty="0">
                <a:solidFill>
                  <a:srgbClr val="142DAC"/>
                </a:solidFill>
                <a:latin typeface="Calibri" panose="020F0502020204030204" pitchFamily="34" charset="0"/>
                <a:cs typeface="Kalimati" panose="00000400000000000000" pitchFamily="2"/>
              </a:rPr>
              <a:t>)</a:t>
            </a:r>
            <a:r>
              <a:rPr lang="en-US" b="1" dirty="0">
                <a:solidFill>
                  <a:srgbClr val="142DAC"/>
                </a:solidFill>
                <a:latin typeface="Calibri" panose="020F0502020204030204" pitchFamily="34" charset="0"/>
                <a:cs typeface="Kalimati" panose="00000400000000000000" pitchFamily="2"/>
              </a:rPr>
              <a:t> </a:t>
            </a:r>
            <a:endParaRPr lang="en-US" b="1" dirty="0">
              <a:solidFill>
                <a:srgbClr val="142DAC"/>
              </a:solidFill>
              <a:latin typeface="Calibri" panose="020F0502020204030204" pitchFamily="34" charset="0"/>
              <a:ea typeface="Calibri" panose="020F0502020204030204" pitchFamily="34" charset="0"/>
              <a:cs typeface="Kalimati" panose="00000400000000000000" pitchFamily="2"/>
            </a:endParaRPr>
          </a:p>
          <a:p>
            <a:pPr marL="0" indent="0" algn="ctr">
              <a:buNone/>
            </a:pP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142504" y="1334931"/>
            <a:ext cx="8300852" cy="5523069"/>
          </a:xfrm>
          <a:prstGeom prst="rect">
            <a:avLst/>
          </a:prstGeom>
        </p:spPr>
        <p:txBody>
          <a:bodyPr/>
          <a:lstStyle/>
          <a:p>
            <a:pPr algn="just">
              <a:lnSpc>
                <a:spcPct val="150000"/>
              </a:lnSpc>
            </a:pPr>
            <a:r>
              <a:rPr lang="ne-NP" sz="2300" dirty="0">
                <a:cs typeface="Kalimati" panose="00000400000000000000" pitchFamily="2"/>
              </a:rPr>
              <a:t>यस अन्तर्गत सामान्य व्यवसाय सञ्चालनको सहयोग गर्ने विविध प्रकारका क्रियाकलापः मेशिन तथा अन्य (मोटरगाडी</a:t>
            </a:r>
            <a:r>
              <a:rPr lang="en-US" sz="2300" dirty="0">
                <a:cs typeface="Kalimati" panose="00000400000000000000" pitchFamily="2"/>
              </a:rPr>
              <a:t>, </a:t>
            </a:r>
            <a:r>
              <a:rPr lang="ne-NP" sz="2300" dirty="0">
                <a:cs typeface="Kalimati" panose="00000400000000000000" pitchFamily="2"/>
              </a:rPr>
              <a:t>मनोरञ्जन</a:t>
            </a:r>
            <a:r>
              <a:rPr lang="en-US" sz="2300" dirty="0">
                <a:cs typeface="Kalimati" panose="00000400000000000000" pitchFamily="2"/>
              </a:rPr>
              <a:t>, </a:t>
            </a:r>
            <a:r>
              <a:rPr lang="ne-NP" sz="2300" dirty="0">
                <a:cs typeface="Kalimati" panose="00000400000000000000" pitchFamily="2"/>
              </a:rPr>
              <a:t>खेलकुदका सामान</a:t>
            </a:r>
            <a:r>
              <a:rPr lang="en-US" sz="2300" dirty="0">
                <a:cs typeface="Kalimati" panose="00000400000000000000" pitchFamily="2"/>
              </a:rPr>
              <a:t>, </a:t>
            </a:r>
            <a:r>
              <a:rPr lang="ne-NP" sz="2300" dirty="0">
                <a:cs typeface="Kalimati" panose="00000400000000000000" pitchFamily="2"/>
              </a:rPr>
              <a:t>अन्य घरायसी वस्तु</a:t>
            </a:r>
            <a:r>
              <a:rPr lang="en-US" sz="2300" dirty="0">
                <a:cs typeface="Kalimati" panose="00000400000000000000" pitchFamily="2"/>
              </a:rPr>
              <a:t>, </a:t>
            </a:r>
            <a:r>
              <a:rPr lang="ne-NP" sz="2300" dirty="0">
                <a:cs typeface="Kalimati" panose="00000400000000000000" pitchFamily="2"/>
              </a:rPr>
              <a:t>मेशिन तथा यान्त्रिक) उपकरण भाडा तथा ठेक्कासम्बन्धी क्रियाकलापहरू पर्दछन् । </a:t>
            </a:r>
            <a:endParaRPr lang="en-US" sz="2300" dirty="0">
              <a:cs typeface="Kalimati" panose="00000400000000000000" pitchFamily="2"/>
            </a:endParaRPr>
          </a:p>
          <a:p>
            <a:pPr algn="just">
              <a:lnSpc>
                <a:spcPct val="150000"/>
              </a:lnSpc>
            </a:pPr>
            <a:r>
              <a:rPr lang="ne-NP" sz="2300" dirty="0">
                <a:cs typeface="Kalimati" panose="00000400000000000000" pitchFamily="2"/>
              </a:rPr>
              <a:t>रोजगारी</a:t>
            </a:r>
            <a:r>
              <a:rPr lang="en-US" sz="2300" dirty="0">
                <a:cs typeface="Kalimati" panose="00000400000000000000" pitchFamily="2"/>
              </a:rPr>
              <a:t>, </a:t>
            </a:r>
            <a:r>
              <a:rPr lang="ne-NP" sz="2300" dirty="0">
                <a:cs typeface="Kalimati" panose="00000400000000000000" pitchFamily="2"/>
              </a:rPr>
              <a:t>ट्राभल एण्ड टुर एजेन्सी</a:t>
            </a:r>
            <a:r>
              <a:rPr lang="en-US" sz="2300" dirty="0">
                <a:cs typeface="Kalimati" panose="00000400000000000000" pitchFamily="2"/>
              </a:rPr>
              <a:t>, </a:t>
            </a:r>
            <a:r>
              <a:rPr lang="ne-NP" sz="2300" dirty="0">
                <a:cs typeface="Kalimati" panose="00000400000000000000" pitchFamily="2"/>
              </a:rPr>
              <a:t>निजी सुरक्षा</a:t>
            </a:r>
            <a:r>
              <a:rPr lang="en-US" sz="2300" dirty="0">
                <a:cs typeface="Kalimati" panose="00000400000000000000" pitchFamily="2"/>
              </a:rPr>
              <a:t>, </a:t>
            </a:r>
            <a:r>
              <a:rPr lang="ne-NP" sz="2300" dirty="0">
                <a:cs typeface="Kalimati" panose="00000400000000000000" pitchFamily="2"/>
              </a:rPr>
              <a:t>भवन सरसफाई</a:t>
            </a:r>
            <a:r>
              <a:rPr lang="en-US" sz="2300" dirty="0">
                <a:cs typeface="Kalimati" panose="00000400000000000000" pitchFamily="2"/>
              </a:rPr>
              <a:t>, </a:t>
            </a:r>
            <a:r>
              <a:rPr lang="ne-NP" sz="2300" dirty="0">
                <a:cs typeface="Kalimati" panose="00000400000000000000" pitchFamily="2"/>
              </a:rPr>
              <a:t>कल सेन्टर</a:t>
            </a:r>
            <a:r>
              <a:rPr lang="en-US" sz="2300" dirty="0">
                <a:cs typeface="Kalimati" panose="00000400000000000000" pitchFamily="2"/>
              </a:rPr>
              <a:t>, </a:t>
            </a:r>
            <a:r>
              <a:rPr lang="ne-NP" sz="2300" dirty="0">
                <a:cs typeface="Kalimati" panose="00000400000000000000" pitchFamily="2"/>
              </a:rPr>
              <a:t>सभा सम्मेलन तथा प्रदर्शनी आयोजना लगायतका प्रशासनिक तथा सहयोगी सेवाका क्रियाकलापहरू आदि पर्दछन् । </a:t>
            </a:r>
            <a:endParaRPr lang="en-US" sz="2300" dirty="0">
              <a:cs typeface="Kalimati" panose="00000400000000000000" pitchFamily="2"/>
            </a:endParaRPr>
          </a:p>
          <a:p>
            <a:pPr algn="just">
              <a:lnSpc>
                <a:spcPct val="150000"/>
              </a:lnSpc>
            </a:pPr>
            <a:r>
              <a:rPr lang="ne-NP" sz="2300" dirty="0">
                <a:cs typeface="Kalimati" panose="00000400000000000000" pitchFamily="2"/>
              </a:rPr>
              <a:t>उदाहरणः मध्यपूर्व मेनपावर प्रा.लि.मा काम गर्ने व्यक्तिका लागि </a:t>
            </a:r>
            <a:r>
              <a:rPr lang="ne-NP" sz="2300" dirty="0">
                <a:solidFill>
                  <a:srgbClr val="0070C0"/>
                </a:solidFill>
                <a:cs typeface="Kalimati" panose="00000400000000000000" pitchFamily="2"/>
              </a:rPr>
              <a:t>मध्यपूर्व मेनपावर प्रा.लि.</a:t>
            </a:r>
            <a:r>
              <a:rPr lang="en-US" sz="2300" dirty="0">
                <a:solidFill>
                  <a:srgbClr val="0070C0"/>
                </a:solidFill>
                <a:cs typeface="Kalimati" panose="00000400000000000000" pitchFamily="2"/>
              </a:rPr>
              <a:t>— </a:t>
            </a:r>
            <a:r>
              <a:rPr lang="ne-NP" sz="2300" dirty="0">
                <a:solidFill>
                  <a:srgbClr val="0070C0"/>
                </a:solidFill>
                <a:cs typeface="Kalimati" panose="00000400000000000000" pitchFamily="2"/>
              </a:rPr>
              <a:t>विदेशमा कामदार पठाउने </a:t>
            </a:r>
            <a:r>
              <a:rPr lang="ne-NP" sz="2300" dirty="0">
                <a:cs typeface="Kalimati" panose="00000400000000000000" pitchFamily="2"/>
              </a:rPr>
              <a:t>लेखी सम्बन्धित कोठामा कोड </a:t>
            </a:r>
            <a:r>
              <a:rPr lang="en-US" sz="2300" dirty="0">
                <a:solidFill>
                  <a:srgbClr val="0070C0"/>
                </a:solidFill>
                <a:cs typeface="Kalimati" panose="00000400000000000000" pitchFamily="2"/>
              </a:rPr>
              <a:t>14</a:t>
            </a:r>
            <a:r>
              <a:rPr lang="ne-NP" sz="2300" dirty="0">
                <a:cs typeface="Kalimati" panose="00000400000000000000" pitchFamily="2"/>
              </a:rPr>
              <a:t> लेख्नुपर्दछ ।</a:t>
            </a:r>
            <a:endParaRPr lang="en-US" sz="2300" dirty="0">
              <a:cs typeface="Kalimati" panose="00000400000000000000" pitchFamily="2"/>
            </a:endParaRPr>
          </a:p>
          <a:p>
            <a:pPr algn="just"/>
            <a:endParaRPr lang="ne-NP" sz="2300"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28</a:t>
            </a:fld>
            <a:endParaRPr lang="en-US" dirty="0"/>
          </a:p>
        </p:txBody>
      </p:sp>
      <p:pic>
        <p:nvPicPr>
          <p:cNvPr id="11" name="Picture 10">
            <a:extLst>
              <a:ext uri="{FF2B5EF4-FFF2-40B4-BE49-F238E27FC236}">
                <a16:creationId xmlns:a16="http://schemas.microsoft.com/office/drawing/2014/main" id="{1A5E3B1C-B066-4D68-B068-896B3220FC42}"/>
              </a:ext>
            </a:extLst>
          </p:cNvPr>
          <p:cNvPicPr>
            <a:picLocks noChangeAspect="1"/>
          </p:cNvPicPr>
          <p:nvPr/>
        </p:nvPicPr>
        <p:blipFill>
          <a:blip r:embed="rId2"/>
          <a:stretch>
            <a:fillRect/>
          </a:stretch>
        </p:blipFill>
        <p:spPr>
          <a:xfrm>
            <a:off x="8680825" y="1819147"/>
            <a:ext cx="3478314" cy="4608614"/>
          </a:xfrm>
          <a:prstGeom prst="rect">
            <a:avLst/>
          </a:prstGeom>
        </p:spPr>
      </p:pic>
      <p:sp>
        <p:nvSpPr>
          <p:cNvPr id="12" name="TextBox 11">
            <a:extLst>
              <a:ext uri="{FF2B5EF4-FFF2-40B4-BE49-F238E27FC236}">
                <a16:creationId xmlns:a16="http://schemas.microsoft.com/office/drawing/2014/main" id="{B34B0F92-B569-4CA6-8530-8E502B3C7D25}"/>
              </a:ext>
            </a:extLst>
          </p:cNvPr>
          <p:cNvSpPr txBox="1"/>
          <p:nvPr/>
        </p:nvSpPr>
        <p:spPr>
          <a:xfrm>
            <a:off x="8633361" y="5761556"/>
            <a:ext cx="2529938" cy="646331"/>
          </a:xfrm>
          <a:prstGeom prst="rect">
            <a:avLst/>
          </a:prstGeom>
          <a:noFill/>
        </p:spPr>
        <p:txBody>
          <a:bodyPr wrap="square" rtlCol="0">
            <a:spAutoFit/>
          </a:bodyPr>
          <a:lstStyle/>
          <a:p>
            <a:pPr algn="ctr"/>
            <a:r>
              <a:rPr lang="ne-NP" sz="1800" dirty="0">
                <a:solidFill>
                  <a:srgbClr val="0070C0"/>
                </a:solidFill>
                <a:cs typeface="Kalimati" panose="00000400000000000000" pitchFamily="2"/>
              </a:rPr>
              <a:t>मध्यपूर्व मेनपावर प्रा.लि.</a:t>
            </a:r>
            <a:r>
              <a:rPr lang="en-US" sz="1800" dirty="0">
                <a:solidFill>
                  <a:srgbClr val="0070C0"/>
                </a:solidFill>
                <a:cs typeface="Kalimati" panose="00000400000000000000" pitchFamily="2"/>
              </a:rPr>
              <a:t> </a:t>
            </a:r>
            <a:r>
              <a:rPr lang="ne-NP" sz="1800" dirty="0">
                <a:solidFill>
                  <a:srgbClr val="0070C0"/>
                </a:solidFill>
                <a:cs typeface="Kalimati" panose="00000400000000000000" pitchFamily="2"/>
              </a:rPr>
              <a:t>विदेशमा कामदार पठाउने</a:t>
            </a:r>
            <a:endParaRPr lang="ne-NP" sz="1800" dirty="0">
              <a:solidFill>
                <a:schemeClr val="tx1"/>
              </a:solidFill>
              <a:cs typeface="Kalimati" panose="00000400000000000000" pitchFamily="2"/>
            </a:endParaRPr>
          </a:p>
        </p:txBody>
      </p:sp>
      <p:sp>
        <p:nvSpPr>
          <p:cNvPr id="13" name="TextBox 12">
            <a:extLst>
              <a:ext uri="{FF2B5EF4-FFF2-40B4-BE49-F238E27FC236}">
                <a16:creationId xmlns:a16="http://schemas.microsoft.com/office/drawing/2014/main" id="{BF605291-4989-4E31-A456-065527F808DB}"/>
              </a:ext>
            </a:extLst>
          </p:cNvPr>
          <p:cNvSpPr txBox="1"/>
          <p:nvPr/>
        </p:nvSpPr>
        <p:spPr>
          <a:xfrm>
            <a:off x="11323130" y="5900457"/>
            <a:ext cx="645713" cy="369332"/>
          </a:xfrm>
          <a:prstGeom prst="rect">
            <a:avLst/>
          </a:prstGeom>
          <a:noFill/>
        </p:spPr>
        <p:txBody>
          <a:bodyPr wrap="square">
            <a:spAutoFit/>
          </a:bodyPr>
          <a:lstStyle/>
          <a:p>
            <a:pPr algn="ctr"/>
            <a:r>
              <a:rPr lang="en-US" sz="1800" dirty="0">
                <a:solidFill>
                  <a:srgbClr val="0070C0"/>
                </a:solidFill>
                <a:cs typeface="Kalimati" panose="00000400000000000000" pitchFamily="2"/>
              </a:rPr>
              <a:t>14</a:t>
            </a:r>
            <a:endParaRPr lang="en-US" b="1" dirty="0">
              <a:solidFill>
                <a:srgbClr val="0070C0"/>
              </a:solidFill>
              <a:cs typeface="Kalimati" panose="00000400000000000000" pitchFamily="2"/>
            </a:endParaRPr>
          </a:p>
        </p:txBody>
      </p:sp>
    </p:spTree>
    <p:extLst>
      <p:ext uri="{BB962C8B-B14F-4D97-AF65-F5344CB8AC3E}">
        <p14:creationId xmlns:p14="http://schemas.microsoft.com/office/powerpoint/2010/main" val="4126917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0" y="789797"/>
            <a:ext cx="12192000" cy="576064"/>
          </a:xfrm>
          <a:prstGeom prst="rect">
            <a:avLst/>
          </a:prstGeom>
        </p:spPr>
        <p:txBody>
          <a:bodyPr/>
          <a:lstStyle/>
          <a:p>
            <a:pPr marL="0" indent="0" algn="ctr">
              <a:buNone/>
            </a:pPr>
            <a:r>
              <a:rPr lang="ne-NP" sz="2600" b="1" dirty="0">
                <a:solidFill>
                  <a:srgbClr val="142DAC"/>
                </a:solidFill>
                <a:latin typeface="Calibri" panose="020F0502020204030204" pitchFamily="34" charset="0"/>
                <a:cs typeface="Kalimati" panose="00000400000000000000" pitchFamily="2"/>
              </a:rPr>
              <a:t>सार्वजनिक प्रशासन तथा सुरक्षा</a:t>
            </a:r>
            <a:r>
              <a:rPr lang="en-US" sz="2600" b="1" dirty="0">
                <a:solidFill>
                  <a:srgbClr val="142DAC"/>
                </a:solidFill>
                <a:latin typeface="Calibri" panose="020F0502020204030204" pitchFamily="34" charset="0"/>
                <a:cs typeface="Kalimati" panose="00000400000000000000" pitchFamily="2"/>
              </a:rPr>
              <a:t>; </a:t>
            </a:r>
            <a:r>
              <a:rPr lang="ne-NP" sz="2600" b="1" dirty="0">
                <a:solidFill>
                  <a:srgbClr val="142DAC"/>
                </a:solidFill>
                <a:latin typeface="Calibri" panose="020F0502020204030204" pitchFamily="34" charset="0"/>
                <a:cs typeface="Kalimati" panose="00000400000000000000" pitchFamily="2"/>
              </a:rPr>
              <a:t>अनिवार्य सामाजिक सुरक्षासम्बन्धी क्रियाकलापहरू</a:t>
            </a:r>
            <a:r>
              <a:rPr lang="en-US" sz="2600" b="1" dirty="0">
                <a:solidFill>
                  <a:srgbClr val="142DAC"/>
                </a:solidFill>
                <a:latin typeface="Calibri" panose="020F0502020204030204" pitchFamily="34" charset="0"/>
                <a:cs typeface="Kalimati" panose="00000400000000000000" pitchFamily="2"/>
              </a:rPr>
              <a:t> </a:t>
            </a:r>
            <a:r>
              <a:rPr lang="ne-NP" sz="2600" b="1" dirty="0">
                <a:solidFill>
                  <a:srgbClr val="142DAC"/>
                </a:solidFill>
                <a:latin typeface="Calibri" panose="020F0502020204030204" pitchFamily="34" charset="0"/>
                <a:cs typeface="Kalimati" panose="00000400000000000000" pitchFamily="2"/>
              </a:rPr>
              <a:t>(कोड </a:t>
            </a:r>
            <a:r>
              <a:rPr lang="en-US" sz="2600" b="1" dirty="0">
                <a:solidFill>
                  <a:srgbClr val="142DAC"/>
                </a:solidFill>
                <a:latin typeface="Calibri" panose="020F0502020204030204" pitchFamily="34" charset="0"/>
                <a:cs typeface="Kalimati" panose="00000400000000000000" pitchFamily="2"/>
              </a:rPr>
              <a:t>15</a:t>
            </a:r>
            <a:r>
              <a:rPr lang="ne-NP" sz="2600" b="1" dirty="0">
                <a:solidFill>
                  <a:srgbClr val="142DAC"/>
                </a:solidFill>
                <a:latin typeface="Calibri" panose="020F0502020204030204" pitchFamily="34" charset="0"/>
                <a:cs typeface="Kalimati" panose="00000400000000000000" pitchFamily="2"/>
              </a:rPr>
              <a:t>)</a:t>
            </a:r>
            <a:endParaRPr lang="en-US" sz="2600" b="1" dirty="0">
              <a:solidFill>
                <a:srgbClr val="142DAC"/>
              </a:solidFill>
              <a:latin typeface="Calibri" panose="020F0502020204030204" pitchFamily="34" charset="0"/>
              <a:ea typeface="Calibri" panose="020F0502020204030204" pitchFamily="34" charset="0"/>
              <a:cs typeface="Kalimati" panose="00000400000000000000" pitchFamily="2"/>
            </a:endParaRPr>
          </a:p>
          <a:p>
            <a:pPr marL="0" indent="0" algn="ctr">
              <a:buNone/>
            </a:pPr>
            <a:endParaRPr lang="ne-NP" sz="26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118753" y="1637815"/>
            <a:ext cx="11910951" cy="4169129"/>
          </a:xfrm>
          <a:prstGeom prst="rect">
            <a:avLst/>
          </a:prstGeom>
        </p:spPr>
        <p:txBody>
          <a:bodyPr/>
          <a:lstStyle/>
          <a:p>
            <a:pPr algn="just">
              <a:lnSpc>
                <a:spcPct val="150000"/>
              </a:lnSpc>
            </a:pPr>
            <a:r>
              <a:rPr lang="ne-NP" sz="2400" dirty="0">
                <a:cs typeface="Kalimati" panose="00000400000000000000" pitchFamily="2"/>
              </a:rPr>
              <a:t>यस अन्तर्गत सार्वजनिक प्रशासनिक निकायद्वारा सञ्चालन गरिने सरकारी प्रकृतिका क्रियाकलापहरूः सार्वजनिक प्रशासन</a:t>
            </a:r>
            <a:r>
              <a:rPr lang="en-US" sz="2400" dirty="0">
                <a:cs typeface="Kalimati" panose="00000400000000000000" pitchFamily="2"/>
              </a:rPr>
              <a:t>, </a:t>
            </a:r>
            <a:r>
              <a:rPr lang="ne-NP" sz="2400" dirty="0">
                <a:cs typeface="Kalimati" panose="00000400000000000000" pitchFamily="2"/>
              </a:rPr>
              <a:t>न्यायिक निकायहरू</a:t>
            </a:r>
            <a:r>
              <a:rPr lang="en-US" sz="2400" dirty="0">
                <a:cs typeface="Kalimati" panose="00000400000000000000" pitchFamily="2"/>
              </a:rPr>
              <a:t>, </a:t>
            </a:r>
            <a:r>
              <a:rPr lang="ne-NP" sz="2400" dirty="0">
                <a:cs typeface="Kalimati" panose="00000400000000000000" pitchFamily="2"/>
              </a:rPr>
              <a:t>परराष्ट्र मामला</a:t>
            </a:r>
            <a:r>
              <a:rPr lang="en-US" sz="2400" dirty="0">
                <a:cs typeface="Kalimati" panose="00000400000000000000" pitchFamily="2"/>
              </a:rPr>
              <a:t>, </a:t>
            </a:r>
            <a:r>
              <a:rPr lang="ne-NP" sz="2400" dirty="0">
                <a:cs typeface="Kalimati" panose="00000400000000000000" pitchFamily="2"/>
              </a:rPr>
              <a:t>सुरक्षा</a:t>
            </a:r>
            <a:r>
              <a:rPr lang="en-US" sz="2400" dirty="0">
                <a:cs typeface="Kalimati" panose="00000400000000000000" pitchFamily="2"/>
              </a:rPr>
              <a:t>, </a:t>
            </a:r>
            <a:r>
              <a:rPr lang="ne-NP" sz="2400" dirty="0">
                <a:cs typeface="Kalimati" panose="00000400000000000000" pitchFamily="2"/>
              </a:rPr>
              <a:t>अनिवार्य सामाजिक सुरक्षा सम्बन्धी क्रियाकलापहरू</a:t>
            </a:r>
            <a:r>
              <a:rPr lang="en-US" sz="2400" dirty="0">
                <a:cs typeface="Kalimati" panose="00000400000000000000" pitchFamily="2"/>
              </a:rPr>
              <a:t>, </a:t>
            </a:r>
            <a:r>
              <a:rPr lang="ne-NP" sz="2400" dirty="0">
                <a:cs typeface="Kalimati" panose="00000400000000000000" pitchFamily="2"/>
              </a:rPr>
              <a:t>सार्वजनिक नियमन सम्बन्धी क्रियाकलापहरू आदि पर्दछन् ।</a:t>
            </a:r>
            <a:endParaRPr lang="en-US" sz="2400" dirty="0">
              <a:cs typeface="Kalimati" panose="00000400000000000000" pitchFamily="2"/>
            </a:endParaRPr>
          </a:p>
          <a:p>
            <a:pPr algn="just">
              <a:lnSpc>
                <a:spcPct val="150000"/>
              </a:lnSpc>
            </a:pPr>
            <a:r>
              <a:rPr lang="ne-NP" sz="2400" dirty="0">
                <a:cs typeface="Kalimati" panose="00000400000000000000" pitchFamily="2"/>
              </a:rPr>
              <a:t>नेपाल सरकारका विभिन्न मन्त्रालय</a:t>
            </a:r>
            <a:r>
              <a:rPr lang="en-US" sz="2400" dirty="0">
                <a:cs typeface="Kalimati" panose="00000400000000000000" pitchFamily="2"/>
              </a:rPr>
              <a:t>, </a:t>
            </a:r>
            <a:r>
              <a:rPr lang="ne-NP" sz="2400" dirty="0">
                <a:cs typeface="Kalimati" panose="00000400000000000000" pitchFamily="2"/>
              </a:rPr>
              <a:t>विभाग</a:t>
            </a:r>
            <a:r>
              <a:rPr lang="en-US" sz="2400" dirty="0">
                <a:cs typeface="Kalimati" panose="00000400000000000000" pitchFamily="2"/>
              </a:rPr>
              <a:t>, </a:t>
            </a:r>
            <a:r>
              <a:rPr lang="ne-NP" sz="2400" dirty="0">
                <a:cs typeface="Kalimati" panose="00000400000000000000" pitchFamily="2"/>
              </a:rPr>
              <a:t>प्रदेश सरकार तथा स्थानीय सरकार अन्तर्गतका सम्पूर्ण प्रशासनिक क्रियाकलापहरू । खानेपानी</a:t>
            </a:r>
            <a:r>
              <a:rPr lang="en-US" sz="2400" dirty="0">
                <a:cs typeface="Kalimati" panose="00000400000000000000" pitchFamily="2"/>
              </a:rPr>
              <a:t>, </a:t>
            </a:r>
            <a:r>
              <a:rPr lang="ne-NP" sz="2400" dirty="0">
                <a:cs typeface="Kalimati" panose="00000400000000000000" pitchFamily="2"/>
              </a:rPr>
              <a:t>स्वास्थ्य</a:t>
            </a:r>
            <a:r>
              <a:rPr lang="en-US" sz="2400" dirty="0">
                <a:cs typeface="Kalimati" panose="00000400000000000000" pitchFamily="2"/>
              </a:rPr>
              <a:t>, </a:t>
            </a:r>
            <a:r>
              <a:rPr lang="ne-NP" sz="2400" dirty="0">
                <a:cs typeface="Kalimati" panose="00000400000000000000" pitchFamily="2"/>
              </a:rPr>
              <a:t>शिक्षा भौतिक पूर्वाधार</a:t>
            </a:r>
            <a:r>
              <a:rPr lang="en-US" sz="2400" dirty="0">
                <a:cs typeface="Kalimati" panose="00000400000000000000" pitchFamily="2"/>
              </a:rPr>
              <a:t>, </a:t>
            </a:r>
            <a:r>
              <a:rPr lang="ne-NP" sz="2400" dirty="0">
                <a:cs typeface="Kalimati" panose="00000400000000000000" pitchFamily="2"/>
              </a:rPr>
              <a:t>लगायतका सबै मन्त्रालयहरू</a:t>
            </a:r>
            <a:r>
              <a:rPr lang="en-US" sz="2400" dirty="0">
                <a:cs typeface="Kalimati" panose="00000400000000000000" pitchFamily="2"/>
              </a:rPr>
              <a:t>, </a:t>
            </a:r>
            <a:r>
              <a:rPr lang="ne-NP" sz="2400" dirty="0">
                <a:cs typeface="Kalimati" panose="00000400000000000000" pitchFamily="2"/>
              </a:rPr>
              <a:t>सडक विभाग</a:t>
            </a:r>
            <a:r>
              <a:rPr lang="en-US" sz="2400" dirty="0">
                <a:cs typeface="Kalimati" panose="00000400000000000000" pitchFamily="2"/>
              </a:rPr>
              <a:t>, </a:t>
            </a:r>
            <a:r>
              <a:rPr lang="ne-NP" sz="2400" dirty="0">
                <a:cs typeface="Kalimati" panose="00000400000000000000" pitchFamily="2"/>
              </a:rPr>
              <a:t>सिँचाइ विभाग तथा कार्यालयहरू सबै यस अन्तर्गत पर्दछन् ।</a:t>
            </a:r>
            <a:endParaRPr lang="en-US" sz="2400" dirty="0">
              <a:cs typeface="Kalimati" panose="00000400000000000000" pitchFamily="2"/>
            </a:endParaRPr>
          </a:p>
          <a:p>
            <a:pPr algn="just">
              <a:lnSpc>
                <a:spcPct val="150000"/>
              </a:lnSpc>
            </a:pPr>
            <a:r>
              <a:rPr lang="ne-NP" sz="2400" b="1" dirty="0">
                <a:cs typeface="Kalimati" panose="00000400000000000000" pitchFamily="2"/>
              </a:rPr>
              <a:t>तर अस्पताल</a:t>
            </a:r>
            <a:r>
              <a:rPr lang="en-US" sz="2400" b="1" dirty="0">
                <a:cs typeface="Kalimati" panose="00000400000000000000" pitchFamily="2"/>
              </a:rPr>
              <a:t>, </a:t>
            </a:r>
            <a:r>
              <a:rPr lang="ne-NP" sz="2400" b="1" dirty="0">
                <a:cs typeface="Kalimati" panose="00000400000000000000" pitchFamily="2"/>
              </a:rPr>
              <a:t>विद्यालय</a:t>
            </a:r>
            <a:r>
              <a:rPr lang="en-US" sz="2400" b="1" dirty="0">
                <a:cs typeface="Kalimati" panose="00000400000000000000" pitchFamily="2"/>
              </a:rPr>
              <a:t>, </a:t>
            </a:r>
            <a:r>
              <a:rPr lang="ne-NP" sz="2400" b="1" dirty="0">
                <a:cs typeface="Kalimati" panose="00000400000000000000" pitchFamily="2"/>
              </a:rPr>
              <a:t>कलेज</a:t>
            </a:r>
            <a:r>
              <a:rPr lang="en-US" sz="2400" b="1" dirty="0">
                <a:cs typeface="Kalimati" panose="00000400000000000000" pitchFamily="2"/>
              </a:rPr>
              <a:t>, </a:t>
            </a:r>
            <a:r>
              <a:rPr lang="ne-NP" sz="2400" b="1" dirty="0">
                <a:cs typeface="Kalimati" panose="00000400000000000000" pitchFamily="2"/>
              </a:rPr>
              <a:t>हुलाक जस्ता सेवा प्रदान गर्ने निकायहरू यस अन्तर्गत पर्दैनन् </a:t>
            </a:r>
            <a:r>
              <a:rPr lang="ne-NP" sz="2400" dirty="0">
                <a:cs typeface="Kalimati" panose="00000400000000000000" pitchFamily="2"/>
              </a:rPr>
              <a:t>।</a:t>
            </a:r>
            <a:endParaRPr lang="en-US" sz="2400" dirty="0">
              <a:cs typeface="Kalimati" panose="00000400000000000000" pitchFamily="2"/>
            </a:endParaRPr>
          </a:p>
          <a:p>
            <a:pPr marL="0" indent="0" algn="just">
              <a:lnSpc>
                <a:spcPct val="150000"/>
              </a:lnSpc>
              <a:buNone/>
            </a:pPr>
            <a:endParaRPr lang="en-US" sz="2400" dirty="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29</a:t>
            </a:fld>
            <a:endParaRPr lang="en-US" dirty="0"/>
          </a:p>
        </p:txBody>
      </p:sp>
      <p:sp>
        <p:nvSpPr>
          <p:cNvPr id="6" name="TextBox 5">
            <a:extLst>
              <a:ext uri="{FF2B5EF4-FFF2-40B4-BE49-F238E27FC236}">
                <a16:creationId xmlns:a16="http://schemas.microsoft.com/office/drawing/2014/main" id="{1965A6C2-B538-4C41-A702-57898DA09003}"/>
              </a:ext>
            </a:extLst>
          </p:cNvPr>
          <p:cNvSpPr txBox="1"/>
          <p:nvPr/>
        </p:nvSpPr>
        <p:spPr>
          <a:xfrm>
            <a:off x="9915896" y="6437631"/>
            <a:ext cx="1696984" cy="369332"/>
          </a:xfrm>
          <a:prstGeom prst="rect">
            <a:avLst/>
          </a:prstGeom>
          <a:noFill/>
        </p:spPr>
        <p:txBody>
          <a:bodyPr wrap="square" rtlCol="0">
            <a:spAutoFit/>
          </a:bodyPr>
          <a:lstStyle/>
          <a:p>
            <a:pPr algn="r"/>
            <a:r>
              <a:rPr lang="ne-NP" b="1" dirty="0">
                <a:solidFill>
                  <a:srgbClr val="002060"/>
                </a:solidFill>
                <a:cs typeface="Kalimati" panose="00000400000000000000" pitchFamily="2"/>
              </a:rPr>
              <a:t>क्रमशः</a:t>
            </a:r>
            <a:endParaRPr lang="en-US" b="1" dirty="0">
              <a:solidFill>
                <a:srgbClr val="002060"/>
              </a:solidFill>
              <a:cs typeface="Kalimati" panose="00000400000000000000" pitchFamily="2"/>
            </a:endParaRPr>
          </a:p>
        </p:txBody>
      </p:sp>
    </p:spTree>
    <p:extLst>
      <p:ext uri="{BB962C8B-B14F-4D97-AF65-F5344CB8AC3E}">
        <p14:creationId xmlns:p14="http://schemas.microsoft.com/office/powerpoint/2010/main" val="851572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704320" y="6451600"/>
            <a:ext cx="462280" cy="381635"/>
          </a:xfrm>
        </p:spPr>
        <p:txBody>
          <a:bodyPr/>
          <a:lstStyle/>
          <a:p>
            <a:pPr algn="ctr"/>
            <a:fld id="{2840B2E4-A264-431E-ABDE-38E3BCDA5876}" type="slidenum">
              <a:rPr lang="en-US">
                <a:latin typeface="Fontasy Himali" panose="04020500000000000000" pitchFamily="82" charset="0"/>
              </a:rPr>
              <a:pPr algn="ctr"/>
              <a:t>3</a:t>
            </a:fld>
            <a:endParaRPr lang="en-US" dirty="0">
              <a:latin typeface="Fontasy Himali" panose="04020500000000000000" pitchFamily="82" charset="0"/>
            </a:endParaRPr>
          </a:p>
        </p:txBody>
      </p:sp>
      <p:sp>
        <p:nvSpPr>
          <p:cNvPr id="8" name="Rectangle 7">
            <a:extLst>
              <a:ext uri="{FF2B5EF4-FFF2-40B4-BE49-F238E27FC236}">
                <a16:creationId xmlns:a16="http://schemas.microsoft.com/office/drawing/2014/main" id="{D7FD0C32-7750-4116-8DA0-A23E3B6013F3}"/>
              </a:ext>
            </a:extLst>
          </p:cNvPr>
          <p:cNvSpPr/>
          <p:nvPr/>
        </p:nvSpPr>
        <p:spPr>
          <a:xfrm>
            <a:off x="0" y="899865"/>
            <a:ext cx="12192000" cy="523220"/>
          </a:xfrm>
          <a:prstGeom prst="rect">
            <a:avLst/>
          </a:prstGeom>
        </p:spPr>
        <p:txBody>
          <a:bodyPr wrap="square">
            <a:spAutoFit/>
          </a:bodyPr>
          <a:lstStyle/>
          <a:p>
            <a:pPr algn="ctr">
              <a:spcAft>
                <a:spcPts val="600"/>
              </a:spcAft>
            </a:pPr>
            <a:r>
              <a:rPr lang="ne-NP" sz="2800" b="1" dirty="0">
                <a:solidFill>
                  <a:srgbClr val="002060"/>
                </a:solidFill>
                <a:cs typeface="Kalimati" pitchFamily="2"/>
              </a:rPr>
              <a:t>सन्दर्भ सामाग्री</a:t>
            </a:r>
            <a:endParaRPr lang="hi-IN" sz="2800" b="1" dirty="0">
              <a:solidFill>
                <a:srgbClr val="002060"/>
              </a:solidFill>
              <a:cs typeface="Kalimati" pitchFamily="2"/>
            </a:endParaRPr>
          </a:p>
        </p:txBody>
      </p:sp>
      <p:sp>
        <p:nvSpPr>
          <p:cNvPr id="6" name="Rectangle 5">
            <a:extLst>
              <a:ext uri="{FF2B5EF4-FFF2-40B4-BE49-F238E27FC236}">
                <a16:creationId xmlns:a16="http://schemas.microsoft.com/office/drawing/2014/main" id="{1B44C860-C6C8-4B13-9FE9-805C3230E513}"/>
              </a:ext>
            </a:extLst>
          </p:cNvPr>
          <p:cNvSpPr/>
          <p:nvPr/>
        </p:nvSpPr>
        <p:spPr>
          <a:xfrm>
            <a:off x="329609" y="1854423"/>
            <a:ext cx="11830499" cy="461665"/>
          </a:xfrm>
          <a:prstGeom prst="rect">
            <a:avLst/>
          </a:prstGeom>
        </p:spPr>
        <p:txBody>
          <a:bodyPr wrap="square">
            <a:spAutoFit/>
          </a:bodyPr>
          <a:lstStyle/>
          <a:p>
            <a:pPr algn="ctr"/>
            <a:r>
              <a:rPr lang="ne-NP" sz="2400" dirty="0">
                <a:cs typeface="Kalimati" pitchFamily="2"/>
              </a:rPr>
              <a:t>गणना पुस्तिकाको अनुच्छेद १२.३३ देखि १२.६८ सम्म </a:t>
            </a:r>
          </a:p>
        </p:txBody>
      </p:sp>
      <p:pic>
        <p:nvPicPr>
          <p:cNvPr id="4" name="Picture 3">
            <a:extLst>
              <a:ext uri="{FF2B5EF4-FFF2-40B4-BE49-F238E27FC236}">
                <a16:creationId xmlns:a16="http://schemas.microsoft.com/office/drawing/2014/main" id="{560FC5B3-01C8-4BDB-975A-2D4B25DFCDE9}"/>
              </a:ext>
            </a:extLst>
          </p:cNvPr>
          <p:cNvPicPr>
            <a:picLocks noChangeAspect="1"/>
          </p:cNvPicPr>
          <p:nvPr/>
        </p:nvPicPr>
        <p:blipFill rotWithShape="1">
          <a:blip r:embed="rId2"/>
          <a:srcRect l="44128" t="14264" r="30145" b="26666"/>
          <a:stretch/>
        </p:blipFill>
        <p:spPr>
          <a:xfrm>
            <a:off x="4981191" y="3125535"/>
            <a:ext cx="2680441" cy="3461859"/>
          </a:xfrm>
          <a:prstGeom prst="rect">
            <a:avLst/>
          </a:prstGeom>
        </p:spPr>
      </p:pic>
      <p:cxnSp>
        <p:nvCxnSpPr>
          <p:cNvPr id="3" name="Straight Connector 2">
            <a:extLst>
              <a:ext uri="{FF2B5EF4-FFF2-40B4-BE49-F238E27FC236}">
                <a16:creationId xmlns:a16="http://schemas.microsoft.com/office/drawing/2014/main" id="{CF4E8661-592F-4534-81EA-5E307FAA8C53}"/>
              </a:ext>
            </a:extLst>
          </p:cNvPr>
          <p:cNvCxnSpPr/>
          <p:nvPr/>
        </p:nvCxnSpPr>
        <p:spPr>
          <a:xfrm>
            <a:off x="0" y="665018"/>
            <a:ext cx="12160108"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15A623D-FCA1-4058-9ACC-67E7DAF594CC}"/>
              </a:ext>
            </a:extLst>
          </p:cNvPr>
          <p:cNvPicPr>
            <a:picLocks noChangeAspect="1"/>
          </p:cNvPicPr>
          <p:nvPr/>
        </p:nvPicPr>
        <p:blipFill rotWithShape="1">
          <a:blip r:embed="rId3"/>
          <a:srcRect l="28442" t="22511" r="28604" b="9697"/>
          <a:stretch/>
        </p:blipFill>
        <p:spPr>
          <a:xfrm>
            <a:off x="917944" y="3125535"/>
            <a:ext cx="3746602" cy="3326065"/>
          </a:xfrm>
          <a:prstGeom prst="rect">
            <a:avLst/>
          </a:prstGeom>
        </p:spPr>
      </p:pic>
      <p:pic>
        <p:nvPicPr>
          <p:cNvPr id="13" name="Picture 12">
            <a:extLst>
              <a:ext uri="{FF2B5EF4-FFF2-40B4-BE49-F238E27FC236}">
                <a16:creationId xmlns:a16="http://schemas.microsoft.com/office/drawing/2014/main" id="{8A882E43-8236-40D0-8903-491AF3FD8220}"/>
              </a:ext>
            </a:extLst>
          </p:cNvPr>
          <p:cNvPicPr>
            <a:picLocks noChangeAspect="1"/>
          </p:cNvPicPr>
          <p:nvPr/>
        </p:nvPicPr>
        <p:blipFill rotWithShape="1">
          <a:blip r:embed="rId4"/>
          <a:srcRect l="28539" t="24175" r="28583" b="25346"/>
          <a:stretch/>
        </p:blipFill>
        <p:spPr>
          <a:xfrm>
            <a:off x="8091191" y="3125535"/>
            <a:ext cx="3613129" cy="3326065"/>
          </a:xfrm>
          <a:prstGeom prst="rect">
            <a:avLst/>
          </a:prstGeom>
        </p:spPr>
      </p:pic>
    </p:spTree>
    <p:extLst>
      <p:ext uri="{BB962C8B-B14F-4D97-AF65-F5344CB8AC3E}">
        <p14:creationId xmlns:p14="http://schemas.microsoft.com/office/powerpoint/2010/main" val="2994900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30</a:t>
            </a:fld>
            <a:endParaRPr lang="en-US" dirty="0"/>
          </a:p>
        </p:txBody>
      </p:sp>
      <p:pic>
        <p:nvPicPr>
          <p:cNvPr id="11" name="Picture 10">
            <a:extLst>
              <a:ext uri="{FF2B5EF4-FFF2-40B4-BE49-F238E27FC236}">
                <a16:creationId xmlns:a16="http://schemas.microsoft.com/office/drawing/2014/main" id="{FD56E829-09D7-457B-87CA-4CEDA5BCFFA5}"/>
              </a:ext>
            </a:extLst>
          </p:cNvPr>
          <p:cNvPicPr>
            <a:picLocks noChangeAspect="1"/>
          </p:cNvPicPr>
          <p:nvPr/>
        </p:nvPicPr>
        <p:blipFill>
          <a:blip r:embed="rId2"/>
          <a:stretch>
            <a:fillRect/>
          </a:stretch>
        </p:blipFill>
        <p:spPr>
          <a:xfrm>
            <a:off x="8182100" y="1819147"/>
            <a:ext cx="3977040" cy="4608614"/>
          </a:xfrm>
          <a:prstGeom prst="rect">
            <a:avLst/>
          </a:prstGeom>
        </p:spPr>
      </p:pic>
      <p:sp>
        <p:nvSpPr>
          <p:cNvPr id="12" name="TextBox 11">
            <a:extLst>
              <a:ext uri="{FF2B5EF4-FFF2-40B4-BE49-F238E27FC236}">
                <a16:creationId xmlns:a16="http://schemas.microsoft.com/office/drawing/2014/main" id="{DF2A80D8-FF62-46C2-8A9A-9C8A7D16FA3D}"/>
              </a:ext>
            </a:extLst>
          </p:cNvPr>
          <p:cNvSpPr txBox="1"/>
          <p:nvPr/>
        </p:nvSpPr>
        <p:spPr>
          <a:xfrm>
            <a:off x="8270616" y="5761556"/>
            <a:ext cx="2892684" cy="646331"/>
          </a:xfrm>
          <a:prstGeom prst="rect">
            <a:avLst/>
          </a:prstGeom>
          <a:noFill/>
        </p:spPr>
        <p:txBody>
          <a:bodyPr wrap="square" rtlCol="0">
            <a:spAutoFit/>
          </a:bodyPr>
          <a:lstStyle/>
          <a:p>
            <a:pPr algn="ctr"/>
            <a:r>
              <a:rPr lang="ne-NP" sz="1800" dirty="0">
                <a:solidFill>
                  <a:srgbClr val="0070C0"/>
                </a:solidFill>
                <a:cs typeface="Kalimati" panose="00000400000000000000" pitchFamily="2"/>
              </a:rPr>
              <a:t>जिल्ला प्रशासन कार्यालय </a:t>
            </a:r>
            <a:endParaRPr lang="en-US" sz="1800" dirty="0">
              <a:solidFill>
                <a:srgbClr val="0070C0"/>
              </a:solidFill>
              <a:cs typeface="Kalimati" panose="00000400000000000000" pitchFamily="2"/>
            </a:endParaRPr>
          </a:p>
          <a:p>
            <a:pPr algn="ctr"/>
            <a:r>
              <a:rPr lang="en-US" sz="1800" dirty="0">
                <a:solidFill>
                  <a:srgbClr val="0070C0"/>
                </a:solidFill>
                <a:cs typeface="Kalimati" panose="00000400000000000000" pitchFamily="2"/>
              </a:rPr>
              <a:t> </a:t>
            </a:r>
            <a:r>
              <a:rPr lang="ne-NP" sz="1800" dirty="0">
                <a:solidFill>
                  <a:srgbClr val="0070C0"/>
                </a:solidFill>
                <a:cs typeface="Kalimati" panose="00000400000000000000" pitchFamily="2"/>
              </a:rPr>
              <a:t>प्रशासनिक कार्य </a:t>
            </a:r>
            <a:endParaRPr lang="en-US" sz="1800" dirty="0">
              <a:solidFill>
                <a:srgbClr val="0070C0"/>
              </a:solidFill>
              <a:cs typeface="Kalimati" panose="00000400000000000000" pitchFamily="2"/>
            </a:endParaRPr>
          </a:p>
        </p:txBody>
      </p:sp>
      <p:sp>
        <p:nvSpPr>
          <p:cNvPr id="13" name="TextBox 12">
            <a:extLst>
              <a:ext uri="{FF2B5EF4-FFF2-40B4-BE49-F238E27FC236}">
                <a16:creationId xmlns:a16="http://schemas.microsoft.com/office/drawing/2014/main" id="{583866DA-B14B-4765-B1D1-F2D7DF7AB5EE}"/>
              </a:ext>
            </a:extLst>
          </p:cNvPr>
          <p:cNvSpPr txBox="1"/>
          <p:nvPr/>
        </p:nvSpPr>
        <p:spPr>
          <a:xfrm>
            <a:off x="11230546" y="5900457"/>
            <a:ext cx="738297" cy="369332"/>
          </a:xfrm>
          <a:prstGeom prst="rect">
            <a:avLst/>
          </a:prstGeom>
          <a:noFill/>
        </p:spPr>
        <p:txBody>
          <a:bodyPr wrap="square">
            <a:spAutoFit/>
          </a:bodyPr>
          <a:lstStyle/>
          <a:p>
            <a:pPr algn="ctr"/>
            <a:r>
              <a:rPr lang="en-US" sz="1800" dirty="0">
                <a:solidFill>
                  <a:srgbClr val="0070C0"/>
                </a:solidFill>
                <a:cs typeface="Kalimati" panose="00000400000000000000" pitchFamily="2"/>
              </a:rPr>
              <a:t>15</a:t>
            </a:r>
            <a:endParaRPr lang="en-US" b="1" dirty="0">
              <a:solidFill>
                <a:srgbClr val="0070C0"/>
              </a:solidFill>
              <a:cs typeface="Kalimati" panose="00000400000000000000" pitchFamily="2"/>
            </a:endParaRPr>
          </a:p>
        </p:txBody>
      </p:sp>
      <p:sp>
        <p:nvSpPr>
          <p:cNvPr id="14" name="Text Placeholder 1">
            <a:extLst>
              <a:ext uri="{FF2B5EF4-FFF2-40B4-BE49-F238E27FC236}">
                <a16:creationId xmlns:a16="http://schemas.microsoft.com/office/drawing/2014/main" id="{43869181-8CB4-4B41-BB66-C1430103406B}"/>
              </a:ext>
            </a:extLst>
          </p:cNvPr>
          <p:cNvSpPr txBox="1">
            <a:spLocks/>
          </p:cNvSpPr>
          <p:nvPr/>
        </p:nvSpPr>
        <p:spPr>
          <a:xfrm>
            <a:off x="0" y="789797"/>
            <a:ext cx="1219200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e-NP" sz="2600" b="1">
                <a:solidFill>
                  <a:srgbClr val="142DAC"/>
                </a:solidFill>
                <a:latin typeface="Calibri" panose="020F0502020204030204" pitchFamily="34" charset="0"/>
                <a:cs typeface="Kalimati" panose="00000400000000000000" pitchFamily="2"/>
              </a:rPr>
              <a:t>सार्वजनिक प्रशासन तथा सुरक्षा</a:t>
            </a:r>
            <a:r>
              <a:rPr lang="en-US" sz="2600" b="1">
                <a:solidFill>
                  <a:srgbClr val="142DAC"/>
                </a:solidFill>
                <a:latin typeface="Calibri" panose="020F0502020204030204" pitchFamily="34" charset="0"/>
                <a:cs typeface="Kalimati" panose="00000400000000000000" pitchFamily="2"/>
              </a:rPr>
              <a:t>; </a:t>
            </a:r>
            <a:r>
              <a:rPr lang="ne-NP" sz="2600" b="1">
                <a:solidFill>
                  <a:srgbClr val="142DAC"/>
                </a:solidFill>
                <a:latin typeface="Calibri" panose="020F0502020204030204" pitchFamily="34" charset="0"/>
                <a:cs typeface="Kalimati" panose="00000400000000000000" pitchFamily="2"/>
              </a:rPr>
              <a:t>अनिवार्य सामाजिक सुरक्षासम्बन्धी क्रियाकलापहरू</a:t>
            </a:r>
            <a:r>
              <a:rPr lang="en-US" sz="2600" b="1">
                <a:solidFill>
                  <a:srgbClr val="142DAC"/>
                </a:solidFill>
                <a:latin typeface="Calibri" panose="020F0502020204030204" pitchFamily="34" charset="0"/>
                <a:cs typeface="Kalimati" panose="00000400000000000000" pitchFamily="2"/>
              </a:rPr>
              <a:t> </a:t>
            </a:r>
            <a:r>
              <a:rPr lang="ne-NP" sz="2600" b="1">
                <a:solidFill>
                  <a:srgbClr val="142DAC"/>
                </a:solidFill>
                <a:latin typeface="Calibri" panose="020F0502020204030204" pitchFamily="34" charset="0"/>
                <a:cs typeface="Kalimati" panose="00000400000000000000" pitchFamily="2"/>
              </a:rPr>
              <a:t>(कोड </a:t>
            </a:r>
            <a:r>
              <a:rPr lang="en-US" sz="2600" b="1">
                <a:solidFill>
                  <a:srgbClr val="142DAC"/>
                </a:solidFill>
                <a:latin typeface="Calibri" panose="020F0502020204030204" pitchFamily="34" charset="0"/>
                <a:cs typeface="Kalimati" panose="00000400000000000000" pitchFamily="2"/>
              </a:rPr>
              <a:t>15</a:t>
            </a:r>
            <a:r>
              <a:rPr lang="ne-NP" sz="2600" b="1">
                <a:solidFill>
                  <a:srgbClr val="142DAC"/>
                </a:solidFill>
                <a:latin typeface="Calibri" panose="020F0502020204030204" pitchFamily="34" charset="0"/>
                <a:cs typeface="Kalimati" panose="00000400000000000000" pitchFamily="2"/>
              </a:rPr>
              <a:t>)</a:t>
            </a:r>
            <a:endParaRPr lang="en-US" sz="2600" b="1">
              <a:solidFill>
                <a:srgbClr val="142DAC"/>
              </a:solidFill>
              <a:latin typeface="Calibri" panose="020F0502020204030204" pitchFamily="34" charset="0"/>
              <a:ea typeface="Calibri" panose="020F0502020204030204" pitchFamily="34" charset="0"/>
              <a:cs typeface="Kalimati" panose="00000400000000000000" pitchFamily="2"/>
            </a:endParaRPr>
          </a:p>
          <a:p>
            <a:pPr marL="0" indent="0" algn="ctr">
              <a:buFont typeface="Arial" panose="020B0604020202020204" pitchFamily="34" charset="0"/>
              <a:buNone/>
            </a:pPr>
            <a:endParaRPr lang="ne-NP" sz="2600" b="1" dirty="0">
              <a:solidFill>
                <a:srgbClr val="002060"/>
              </a:solidFill>
              <a:latin typeface="Ganesh" pitchFamily="2" charset="0"/>
              <a:cs typeface="Kalimati" panose="00000400000000000000" pitchFamily="2"/>
            </a:endParaRPr>
          </a:p>
        </p:txBody>
      </p:sp>
      <p:sp>
        <p:nvSpPr>
          <p:cNvPr id="15" name="Scroll: Horizontal 14">
            <a:extLst>
              <a:ext uri="{FF2B5EF4-FFF2-40B4-BE49-F238E27FC236}">
                <a16:creationId xmlns:a16="http://schemas.microsoft.com/office/drawing/2014/main" id="{85C9316F-0539-4452-9E06-2E1FC0F427E1}"/>
              </a:ext>
            </a:extLst>
          </p:cNvPr>
          <p:cNvSpPr/>
          <p:nvPr/>
        </p:nvSpPr>
        <p:spPr>
          <a:xfrm>
            <a:off x="439387" y="1889383"/>
            <a:ext cx="6829999" cy="4500748"/>
          </a:xfrm>
          <a:prstGeom prst="horizontalScroll">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e-NP" sz="2400" b="1" dirty="0">
                <a:solidFill>
                  <a:schemeClr val="tx1"/>
                </a:solidFill>
                <a:cs typeface="Kalimati" panose="00000400000000000000" pitchFamily="2"/>
              </a:rPr>
              <a:t>उदाहरणः </a:t>
            </a:r>
          </a:p>
          <a:p>
            <a:pPr algn="ctr">
              <a:lnSpc>
                <a:spcPct val="150000"/>
              </a:lnSpc>
            </a:pPr>
            <a:r>
              <a:rPr lang="ne-NP" sz="2400" dirty="0">
                <a:solidFill>
                  <a:schemeClr val="tx1"/>
                </a:solidFill>
                <a:cs typeface="Kalimati" panose="00000400000000000000" pitchFamily="2"/>
              </a:rPr>
              <a:t>जिल्ला प्रशासन कार्यालयमा काम गर्ने कर्मचारीका लागि </a:t>
            </a:r>
            <a:endParaRPr lang="en-US" sz="2400" dirty="0">
              <a:solidFill>
                <a:schemeClr val="tx1"/>
              </a:solidFill>
              <a:cs typeface="Kalimati" panose="00000400000000000000" pitchFamily="2"/>
            </a:endParaRPr>
          </a:p>
          <a:p>
            <a:pPr algn="ctr">
              <a:lnSpc>
                <a:spcPct val="150000"/>
              </a:lnSpc>
            </a:pPr>
            <a:r>
              <a:rPr lang="ne-NP" sz="2400" dirty="0">
                <a:solidFill>
                  <a:srgbClr val="0070C0"/>
                </a:solidFill>
                <a:cs typeface="Kalimati" panose="00000400000000000000" pitchFamily="2"/>
              </a:rPr>
              <a:t>जिल्ला प्रशासन कार्यालय </a:t>
            </a:r>
            <a:endParaRPr lang="en-US" sz="2400" dirty="0">
              <a:solidFill>
                <a:srgbClr val="0070C0"/>
              </a:solidFill>
              <a:cs typeface="Kalimati" panose="00000400000000000000" pitchFamily="2"/>
            </a:endParaRPr>
          </a:p>
          <a:p>
            <a:pPr algn="ctr">
              <a:lnSpc>
                <a:spcPct val="150000"/>
              </a:lnSpc>
            </a:pPr>
            <a:r>
              <a:rPr lang="en-US" sz="2400" dirty="0">
                <a:solidFill>
                  <a:srgbClr val="0070C0"/>
                </a:solidFill>
                <a:cs typeface="Kalimati" panose="00000400000000000000" pitchFamily="2"/>
              </a:rPr>
              <a:t> </a:t>
            </a:r>
            <a:r>
              <a:rPr lang="ne-NP" sz="2400" dirty="0">
                <a:solidFill>
                  <a:srgbClr val="0070C0"/>
                </a:solidFill>
                <a:cs typeface="Kalimati" panose="00000400000000000000" pitchFamily="2"/>
              </a:rPr>
              <a:t>प्रशासनिक कार्य</a:t>
            </a:r>
            <a:endParaRPr lang="en-US" sz="2400" dirty="0">
              <a:solidFill>
                <a:srgbClr val="0070C0"/>
              </a:solidFill>
              <a:cs typeface="Kalimati" panose="00000400000000000000" pitchFamily="2"/>
            </a:endParaRPr>
          </a:p>
          <a:p>
            <a:pPr algn="ctr">
              <a:lnSpc>
                <a:spcPct val="150000"/>
              </a:lnSpc>
            </a:pPr>
            <a:r>
              <a:rPr lang="ne-NP" sz="2400" dirty="0">
                <a:solidFill>
                  <a:schemeClr val="tx1"/>
                </a:solidFill>
                <a:cs typeface="Kalimati" panose="00000400000000000000" pitchFamily="2"/>
              </a:rPr>
              <a:t>लेखी सम्बन्धित कोठामा कोड </a:t>
            </a:r>
            <a:r>
              <a:rPr lang="en-US" sz="2400" dirty="0">
                <a:solidFill>
                  <a:schemeClr val="tx1"/>
                </a:solidFill>
                <a:cs typeface="Kalimati" panose="00000400000000000000" pitchFamily="2"/>
              </a:rPr>
              <a:t>15</a:t>
            </a:r>
            <a:r>
              <a:rPr lang="ne-NP" sz="2400" dirty="0">
                <a:solidFill>
                  <a:schemeClr val="tx1"/>
                </a:solidFill>
                <a:cs typeface="Kalimati" panose="00000400000000000000" pitchFamily="2"/>
              </a:rPr>
              <a:t> लेख्नुपर्दछ । </a:t>
            </a:r>
            <a:endParaRPr lang="en-US" sz="2400" dirty="0">
              <a:solidFill>
                <a:schemeClr val="tx1"/>
              </a:solidFill>
              <a:cs typeface="Kalimati" panose="00000400000000000000" pitchFamily="2"/>
            </a:endParaRPr>
          </a:p>
          <a:p>
            <a:pPr algn="ctr"/>
            <a:endParaRPr lang="en-US" dirty="0"/>
          </a:p>
        </p:txBody>
      </p:sp>
    </p:spTree>
    <p:extLst>
      <p:ext uri="{BB962C8B-B14F-4D97-AF65-F5344CB8AC3E}">
        <p14:creationId xmlns:p14="http://schemas.microsoft.com/office/powerpoint/2010/main" val="2364748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473200" y="872927"/>
            <a:ext cx="969010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शिक्षा (कोड </a:t>
            </a:r>
            <a:r>
              <a:rPr lang="en-US" b="1" dirty="0">
                <a:solidFill>
                  <a:srgbClr val="142DAC"/>
                </a:solidFill>
                <a:latin typeface="Calibri" panose="020F0502020204030204" pitchFamily="34" charset="0"/>
                <a:cs typeface="Kalimati" panose="00000400000000000000" pitchFamily="2"/>
              </a:rPr>
              <a:t>16</a:t>
            </a:r>
            <a:r>
              <a:rPr lang="ne-NP" b="1" dirty="0">
                <a:solidFill>
                  <a:srgbClr val="142DAC"/>
                </a:solidFill>
                <a:latin typeface="Calibri" panose="020F0502020204030204" pitchFamily="34" charset="0"/>
                <a:cs typeface="Kalimati" panose="00000400000000000000" pitchFamily="2"/>
              </a:rPr>
              <a:t>) </a:t>
            </a: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84121" y="1421356"/>
            <a:ext cx="8252359" cy="3993708"/>
          </a:xfrm>
          <a:prstGeom prst="rect">
            <a:avLst/>
          </a:prstGeom>
        </p:spPr>
        <p:txBody>
          <a:bodyPr/>
          <a:lstStyle/>
          <a:p>
            <a:pPr algn="just">
              <a:lnSpc>
                <a:spcPct val="150000"/>
              </a:lnSpc>
            </a:pPr>
            <a:r>
              <a:rPr lang="ne-NP" sz="2300" dirty="0">
                <a:cs typeface="Kalimati" panose="00000400000000000000" pitchFamily="2"/>
              </a:rPr>
              <a:t>यस अन्तर्गत कुनै पनि तहका वा कुनै पेशा वा व्यवसायको लागि मौखिक वा लिखित साथसाथै रेडियो र टेलिभिजन वा सञ्चारका अन्य माध्यमद्वारा प्रदान गरिने शिक्षाः पूर्वप्राथमिक</a:t>
            </a:r>
            <a:r>
              <a:rPr lang="en-US" sz="2300" dirty="0">
                <a:cs typeface="Kalimati" panose="00000400000000000000" pitchFamily="2"/>
              </a:rPr>
              <a:t>, </a:t>
            </a:r>
            <a:r>
              <a:rPr lang="ne-NP" sz="2300" dirty="0">
                <a:cs typeface="Kalimati" panose="00000400000000000000" pitchFamily="2"/>
              </a:rPr>
              <a:t>प्राथमिक</a:t>
            </a:r>
            <a:r>
              <a:rPr lang="en-US" sz="2300" dirty="0">
                <a:cs typeface="Kalimati" panose="00000400000000000000" pitchFamily="2"/>
              </a:rPr>
              <a:t>, </a:t>
            </a:r>
            <a:r>
              <a:rPr lang="ne-NP" sz="2300" dirty="0">
                <a:cs typeface="Kalimati" panose="00000400000000000000" pitchFamily="2"/>
              </a:rPr>
              <a:t>माध्यमिक</a:t>
            </a:r>
            <a:r>
              <a:rPr lang="en-US" sz="2300" dirty="0">
                <a:cs typeface="Kalimati" panose="00000400000000000000" pitchFamily="2"/>
              </a:rPr>
              <a:t>, </a:t>
            </a:r>
            <a:r>
              <a:rPr lang="ne-NP" sz="2300" dirty="0">
                <a:cs typeface="Kalimati" panose="00000400000000000000" pitchFamily="2"/>
              </a:rPr>
              <a:t>प्राविधिक तथा व्यवसायिक शिक्षा</a:t>
            </a:r>
            <a:r>
              <a:rPr lang="en-US" sz="2300" dirty="0">
                <a:cs typeface="Kalimati" panose="00000400000000000000" pitchFamily="2"/>
              </a:rPr>
              <a:t>, </a:t>
            </a:r>
            <a:r>
              <a:rPr lang="ne-NP" sz="2300" dirty="0">
                <a:cs typeface="Kalimati" panose="00000400000000000000" pitchFamily="2"/>
              </a:rPr>
              <a:t>उच्च शिक्षा</a:t>
            </a:r>
            <a:r>
              <a:rPr lang="en-US" sz="2300" dirty="0">
                <a:cs typeface="Kalimati" panose="00000400000000000000" pitchFamily="2"/>
              </a:rPr>
              <a:t>, </a:t>
            </a:r>
            <a:r>
              <a:rPr lang="ne-NP" sz="2300" dirty="0">
                <a:cs typeface="Kalimati" panose="00000400000000000000" pitchFamily="2"/>
              </a:rPr>
              <a:t>संस्कृति</a:t>
            </a:r>
            <a:r>
              <a:rPr lang="en-US" sz="2300" dirty="0">
                <a:cs typeface="Kalimati" panose="00000400000000000000" pitchFamily="2"/>
              </a:rPr>
              <a:t>, </a:t>
            </a:r>
            <a:r>
              <a:rPr lang="ne-NP" sz="2300" dirty="0">
                <a:cs typeface="Kalimati" panose="00000400000000000000" pitchFamily="2"/>
              </a:rPr>
              <a:t>तालिम केन्द्रहरू</a:t>
            </a:r>
            <a:r>
              <a:rPr lang="en-US" sz="2300" dirty="0">
                <a:cs typeface="Kalimati" panose="00000400000000000000" pitchFamily="2"/>
              </a:rPr>
              <a:t>, </a:t>
            </a:r>
            <a:r>
              <a:rPr lang="ne-NP" sz="2300" dirty="0">
                <a:cs typeface="Kalimati" panose="00000400000000000000" pitchFamily="2"/>
              </a:rPr>
              <a:t>खेलकुद तथा मनोरञ्जन प्रशिक्षण केन्द्र</a:t>
            </a:r>
            <a:r>
              <a:rPr lang="en-US" sz="2300" dirty="0">
                <a:cs typeface="Kalimati" panose="00000400000000000000" pitchFamily="2"/>
              </a:rPr>
              <a:t>, </a:t>
            </a:r>
            <a:r>
              <a:rPr lang="ne-NP" sz="2300" dirty="0">
                <a:cs typeface="Kalimati" panose="00000400000000000000" pitchFamily="2"/>
              </a:rPr>
              <a:t>अन्य शैक्षिक कार्यक्रमहरू</a:t>
            </a:r>
            <a:r>
              <a:rPr lang="en-US" sz="2300" dirty="0">
                <a:cs typeface="Kalimati" panose="00000400000000000000" pitchFamily="2"/>
              </a:rPr>
              <a:t>, </a:t>
            </a:r>
            <a:r>
              <a:rPr lang="ne-NP" sz="2300" dirty="0">
                <a:cs typeface="Kalimati" panose="00000400000000000000" pitchFamily="2"/>
              </a:rPr>
              <a:t>शैक्षिक परामर्श तथा शैक्षिक सहयोगी क्रियाकलापहरू पर्दछन् । </a:t>
            </a:r>
            <a:endParaRPr lang="en-US" sz="2300" dirty="0">
              <a:cs typeface="Kalimati" panose="00000400000000000000" pitchFamily="2"/>
            </a:endParaRPr>
          </a:p>
          <a:p>
            <a:pPr algn="just">
              <a:lnSpc>
                <a:spcPct val="150000"/>
              </a:lnSpc>
            </a:pPr>
            <a:r>
              <a:rPr lang="ne-NP" sz="2300" dirty="0">
                <a:cs typeface="Kalimati" panose="00000400000000000000" pitchFamily="2"/>
              </a:rPr>
              <a:t>उदाहरणः जनता माध्यामिक विद्यालयमा पढाउने शिक्षकका लागि </a:t>
            </a:r>
            <a:r>
              <a:rPr lang="ne-NP" sz="2300" dirty="0">
                <a:solidFill>
                  <a:srgbClr val="0070C0"/>
                </a:solidFill>
                <a:cs typeface="Kalimati" panose="00000400000000000000" pitchFamily="2"/>
              </a:rPr>
              <a:t>जनता मा.वि. </a:t>
            </a:r>
            <a:r>
              <a:rPr lang="en-US" sz="2300" dirty="0">
                <a:solidFill>
                  <a:srgbClr val="0070C0"/>
                </a:solidFill>
                <a:cs typeface="Kalimati" panose="00000400000000000000" pitchFamily="2"/>
              </a:rPr>
              <a:t>— </a:t>
            </a:r>
            <a:r>
              <a:rPr lang="ne-NP" sz="2300" dirty="0">
                <a:solidFill>
                  <a:srgbClr val="0070C0"/>
                </a:solidFill>
                <a:cs typeface="Kalimati" panose="00000400000000000000" pitchFamily="2"/>
              </a:rPr>
              <a:t>शिक्षा प्रदान गर्ने </a:t>
            </a:r>
            <a:r>
              <a:rPr lang="ne-NP" sz="2300" dirty="0">
                <a:cs typeface="Kalimati" panose="00000400000000000000" pitchFamily="2"/>
              </a:rPr>
              <a:t>लेखी लेखी सम्बन्धित कोठामा कोड </a:t>
            </a:r>
            <a:r>
              <a:rPr lang="en-US" sz="2300" dirty="0">
                <a:solidFill>
                  <a:srgbClr val="0070C0"/>
                </a:solidFill>
                <a:cs typeface="Kalimati" panose="00000400000000000000" pitchFamily="2"/>
              </a:rPr>
              <a:t>16</a:t>
            </a:r>
            <a:r>
              <a:rPr lang="en-US" sz="2300" dirty="0">
                <a:cs typeface="Kalimati" panose="00000400000000000000" pitchFamily="2"/>
              </a:rPr>
              <a:t>  </a:t>
            </a:r>
            <a:r>
              <a:rPr lang="ne-NP" sz="2300" dirty="0">
                <a:cs typeface="Kalimati" panose="00000400000000000000" pitchFamily="2"/>
              </a:rPr>
              <a:t>लेख्नुपर्दछ ।</a:t>
            </a:r>
            <a:endParaRPr lang="ne-NP" sz="2300"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31</a:t>
            </a:fld>
            <a:endParaRPr lang="en-US" dirty="0"/>
          </a:p>
        </p:txBody>
      </p:sp>
      <p:pic>
        <p:nvPicPr>
          <p:cNvPr id="11" name="Picture 10">
            <a:extLst>
              <a:ext uri="{FF2B5EF4-FFF2-40B4-BE49-F238E27FC236}">
                <a16:creationId xmlns:a16="http://schemas.microsoft.com/office/drawing/2014/main" id="{512C055F-2A7E-4689-9C03-C510DBEFEA12}"/>
              </a:ext>
            </a:extLst>
          </p:cNvPr>
          <p:cNvPicPr>
            <a:picLocks noChangeAspect="1"/>
          </p:cNvPicPr>
          <p:nvPr/>
        </p:nvPicPr>
        <p:blipFill>
          <a:blip r:embed="rId2"/>
          <a:stretch>
            <a:fillRect/>
          </a:stretch>
        </p:blipFill>
        <p:spPr>
          <a:xfrm>
            <a:off x="8668986" y="1819147"/>
            <a:ext cx="3490153" cy="4608614"/>
          </a:xfrm>
          <a:prstGeom prst="rect">
            <a:avLst/>
          </a:prstGeom>
        </p:spPr>
      </p:pic>
      <p:sp>
        <p:nvSpPr>
          <p:cNvPr id="12" name="TextBox 11">
            <a:extLst>
              <a:ext uri="{FF2B5EF4-FFF2-40B4-BE49-F238E27FC236}">
                <a16:creationId xmlns:a16="http://schemas.microsoft.com/office/drawing/2014/main" id="{888B8A36-3920-471C-A19C-5C655C623DA8}"/>
              </a:ext>
            </a:extLst>
          </p:cNvPr>
          <p:cNvSpPr txBox="1"/>
          <p:nvPr/>
        </p:nvSpPr>
        <p:spPr>
          <a:xfrm>
            <a:off x="8624750" y="5761556"/>
            <a:ext cx="2538549" cy="646331"/>
          </a:xfrm>
          <a:prstGeom prst="rect">
            <a:avLst/>
          </a:prstGeom>
          <a:noFill/>
        </p:spPr>
        <p:txBody>
          <a:bodyPr wrap="square" rtlCol="0">
            <a:spAutoFit/>
          </a:bodyPr>
          <a:lstStyle/>
          <a:p>
            <a:pPr algn="ctr"/>
            <a:r>
              <a:rPr lang="ne-NP" sz="1800" dirty="0">
                <a:solidFill>
                  <a:srgbClr val="0070C0"/>
                </a:solidFill>
                <a:cs typeface="Kalimati" panose="00000400000000000000" pitchFamily="2"/>
              </a:rPr>
              <a:t>जनता मा.वि. </a:t>
            </a:r>
            <a:endParaRPr lang="en-US" sz="1800" dirty="0">
              <a:solidFill>
                <a:srgbClr val="0070C0"/>
              </a:solidFill>
              <a:cs typeface="Kalimati" panose="00000400000000000000" pitchFamily="2"/>
            </a:endParaRPr>
          </a:p>
          <a:p>
            <a:pPr algn="ctr"/>
            <a:r>
              <a:rPr lang="en-US" sz="1800" dirty="0">
                <a:solidFill>
                  <a:srgbClr val="0070C0"/>
                </a:solidFill>
                <a:cs typeface="Kalimati" panose="00000400000000000000" pitchFamily="2"/>
              </a:rPr>
              <a:t> </a:t>
            </a:r>
            <a:r>
              <a:rPr lang="ne-NP" sz="1800" dirty="0">
                <a:solidFill>
                  <a:srgbClr val="0070C0"/>
                </a:solidFill>
                <a:cs typeface="Kalimati" panose="00000400000000000000" pitchFamily="2"/>
              </a:rPr>
              <a:t>शिक्षा प्रदान गर्ने</a:t>
            </a:r>
            <a:endParaRPr lang="en-US" sz="1800" dirty="0">
              <a:solidFill>
                <a:srgbClr val="0070C0"/>
              </a:solidFill>
              <a:cs typeface="Kalimati" panose="00000400000000000000" pitchFamily="2"/>
            </a:endParaRPr>
          </a:p>
        </p:txBody>
      </p:sp>
      <p:sp>
        <p:nvSpPr>
          <p:cNvPr id="13" name="TextBox 12">
            <a:extLst>
              <a:ext uri="{FF2B5EF4-FFF2-40B4-BE49-F238E27FC236}">
                <a16:creationId xmlns:a16="http://schemas.microsoft.com/office/drawing/2014/main" id="{BC71E116-EAF5-4740-8F54-C883ADB1E61D}"/>
              </a:ext>
            </a:extLst>
          </p:cNvPr>
          <p:cNvSpPr txBox="1"/>
          <p:nvPr/>
        </p:nvSpPr>
        <p:spPr>
          <a:xfrm>
            <a:off x="11320932" y="5900457"/>
            <a:ext cx="647911" cy="369332"/>
          </a:xfrm>
          <a:prstGeom prst="rect">
            <a:avLst/>
          </a:prstGeom>
          <a:noFill/>
        </p:spPr>
        <p:txBody>
          <a:bodyPr wrap="square">
            <a:spAutoFit/>
          </a:bodyPr>
          <a:lstStyle/>
          <a:p>
            <a:pPr algn="ctr"/>
            <a:r>
              <a:rPr lang="en-US" sz="1800" dirty="0">
                <a:solidFill>
                  <a:srgbClr val="0070C0"/>
                </a:solidFill>
                <a:cs typeface="Kalimati" panose="00000400000000000000" pitchFamily="2"/>
              </a:rPr>
              <a:t>16</a:t>
            </a:r>
            <a:endParaRPr lang="en-US" b="1" dirty="0">
              <a:solidFill>
                <a:srgbClr val="0070C0"/>
              </a:solidFill>
              <a:cs typeface="Kalimati" panose="00000400000000000000" pitchFamily="2"/>
            </a:endParaRPr>
          </a:p>
        </p:txBody>
      </p:sp>
    </p:spTree>
    <p:extLst>
      <p:ext uri="{BB962C8B-B14F-4D97-AF65-F5344CB8AC3E}">
        <p14:creationId xmlns:p14="http://schemas.microsoft.com/office/powerpoint/2010/main" val="1286584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32861" y="825424"/>
            <a:ext cx="12113419"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मानव स्वास्थ्य तथा सामाजिक कार्यका क्रियाकलापहरू (कोड </a:t>
            </a:r>
            <a:r>
              <a:rPr lang="en-US" b="1" dirty="0">
                <a:solidFill>
                  <a:srgbClr val="142DAC"/>
                </a:solidFill>
                <a:latin typeface="Calibri" panose="020F0502020204030204" pitchFamily="34" charset="0"/>
                <a:cs typeface="Kalimati" panose="00000400000000000000" pitchFamily="2"/>
              </a:rPr>
              <a:t>17</a:t>
            </a:r>
            <a:r>
              <a:rPr lang="ne-NP" b="1" dirty="0">
                <a:solidFill>
                  <a:srgbClr val="142DAC"/>
                </a:solidFill>
                <a:latin typeface="Calibri" panose="020F0502020204030204" pitchFamily="34" charset="0"/>
                <a:cs typeface="Kalimati" panose="00000400000000000000" pitchFamily="2"/>
              </a:rPr>
              <a:t>)</a:t>
            </a:r>
            <a:r>
              <a:rPr lang="en-US" b="1" dirty="0">
                <a:solidFill>
                  <a:srgbClr val="142DAC"/>
                </a:solidFill>
                <a:latin typeface="Calibri" panose="020F0502020204030204" pitchFamily="34" charset="0"/>
                <a:cs typeface="Kalimati" panose="00000400000000000000" pitchFamily="2"/>
              </a:rPr>
              <a:t> </a:t>
            </a:r>
            <a:endParaRPr lang="en-US" b="1" dirty="0">
              <a:solidFill>
                <a:srgbClr val="142DAC"/>
              </a:solidFill>
              <a:latin typeface="Calibri" panose="020F0502020204030204" pitchFamily="34" charset="0"/>
              <a:ea typeface="Calibri" panose="020F0502020204030204" pitchFamily="34" charset="0"/>
              <a:cs typeface="Kalimati" panose="00000400000000000000" pitchFamily="2"/>
            </a:endParaRPr>
          </a:p>
          <a:p>
            <a:pPr marL="0" indent="0" algn="ctr">
              <a:buNone/>
            </a:pP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223158" y="1572394"/>
            <a:ext cx="7175170" cy="4631079"/>
          </a:xfrm>
          <a:prstGeom prst="rect">
            <a:avLst/>
          </a:prstGeom>
        </p:spPr>
        <p:txBody>
          <a:bodyPr/>
          <a:lstStyle/>
          <a:p>
            <a:pPr algn="just">
              <a:lnSpc>
                <a:spcPct val="150000"/>
              </a:lnSpc>
            </a:pPr>
            <a:r>
              <a:rPr lang="ne-NP" sz="2400" dirty="0">
                <a:cs typeface="Kalimati" panose="00000400000000000000" pitchFamily="2"/>
              </a:rPr>
              <a:t>यस अन्तर्गत स्वास्थ्य तथा सामाजिक कार्य सम्बन्धी क्रियाकलापहरूः अस्पताल</a:t>
            </a:r>
            <a:r>
              <a:rPr lang="en-US" sz="2400" dirty="0">
                <a:cs typeface="Kalimati" panose="00000400000000000000" pitchFamily="2"/>
              </a:rPr>
              <a:t>, </a:t>
            </a:r>
            <a:r>
              <a:rPr lang="ne-NP" sz="2400" dirty="0">
                <a:cs typeface="Kalimati" panose="00000400000000000000" pitchFamily="2"/>
              </a:rPr>
              <a:t>स्वास्थ्य चौकी</a:t>
            </a:r>
            <a:r>
              <a:rPr lang="en-US" sz="2400" dirty="0">
                <a:cs typeface="Kalimati" panose="00000400000000000000" pitchFamily="2"/>
              </a:rPr>
              <a:t>, </a:t>
            </a:r>
            <a:r>
              <a:rPr lang="ne-NP" sz="2400" dirty="0">
                <a:cs typeface="Kalimati" panose="00000400000000000000" pitchFamily="2"/>
              </a:rPr>
              <a:t>चिकित्सा सेवा</a:t>
            </a:r>
            <a:r>
              <a:rPr lang="en-US" sz="2400" dirty="0">
                <a:cs typeface="Kalimati" panose="00000400000000000000" pitchFamily="2"/>
              </a:rPr>
              <a:t>, </a:t>
            </a:r>
            <a:r>
              <a:rPr lang="ne-NP" sz="2400" dirty="0">
                <a:cs typeface="Kalimati" panose="00000400000000000000" pitchFamily="2"/>
              </a:rPr>
              <a:t>उपचार केन्द्र</a:t>
            </a:r>
            <a:r>
              <a:rPr lang="en-US" sz="2400" dirty="0">
                <a:cs typeface="Kalimati" panose="00000400000000000000" pitchFamily="2"/>
              </a:rPr>
              <a:t>, </a:t>
            </a:r>
            <a:r>
              <a:rPr lang="ne-NP" sz="2400" dirty="0">
                <a:cs typeface="Kalimati" panose="00000400000000000000" pitchFamily="2"/>
              </a:rPr>
              <a:t>मानव स्वास्थ्य</a:t>
            </a:r>
            <a:r>
              <a:rPr lang="en-US" sz="2400">
                <a:cs typeface="Kalimati" panose="00000400000000000000" pitchFamily="2"/>
              </a:rPr>
              <a:t>, </a:t>
            </a:r>
            <a:r>
              <a:rPr lang="ne-NP" sz="2400">
                <a:cs typeface="Kalimati" panose="00000400000000000000" pitchFamily="2"/>
              </a:rPr>
              <a:t>आवासीय </a:t>
            </a:r>
            <a:r>
              <a:rPr lang="ne-NP" sz="2400" dirty="0">
                <a:cs typeface="Kalimati" panose="00000400000000000000" pitchFamily="2"/>
              </a:rPr>
              <a:t>नर्सिङ</a:t>
            </a:r>
            <a:r>
              <a:rPr lang="en-US" sz="2400" dirty="0">
                <a:cs typeface="Kalimati" panose="00000400000000000000" pitchFamily="2"/>
              </a:rPr>
              <a:t>, </a:t>
            </a:r>
            <a:r>
              <a:rPr lang="ne-NP" sz="2400" dirty="0">
                <a:cs typeface="Kalimati" panose="00000400000000000000" pitchFamily="2"/>
              </a:rPr>
              <a:t>मानिसक रोगी</a:t>
            </a:r>
            <a:r>
              <a:rPr lang="en-US" sz="2400" dirty="0">
                <a:cs typeface="Kalimati" panose="00000400000000000000" pitchFamily="2"/>
              </a:rPr>
              <a:t>, </a:t>
            </a:r>
            <a:r>
              <a:rPr lang="ne-NP" sz="2400" dirty="0">
                <a:cs typeface="Kalimati" panose="00000400000000000000" pitchFamily="2"/>
              </a:rPr>
              <a:t>दुर्ब्यसनी तथा वृद्धवद्धा</a:t>
            </a:r>
            <a:r>
              <a:rPr lang="en-US" sz="2400" dirty="0">
                <a:cs typeface="Kalimati" panose="00000400000000000000" pitchFamily="2"/>
              </a:rPr>
              <a:t>, </a:t>
            </a:r>
            <a:r>
              <a:rPr lang="ne-NP" sz="2400" dirty="0">
                <a:cs typeface="Kalimati" panose="00000400000000000000" pitchFamily="2"/>
              </a:rPr>
              <a:t>अपाङ्गता भएका व्यक्तिका लागि आवासीय हेरचाह क्रियाकलापहरू</a:t>
            </a:r>
            <a:r>
              <a:rPr lang="en-US" sz="2400" dirty="0">
                <a:cs typeface="Kalimati" panose="00000400000000000000" pitchFamily="2"/>
              </a:rPr>
              <a:t>, </a:t>
            </a:r>
            <a:r>
              <a:rPr lang="ne-NP" sz="2400" dirty="0">
                <a:cs typeface="Kalimati" panose="00000400000000000000" pitchFamily="2"/>
              </a:rPr>
              <a:t>अनाथालय तथा अन्य सामाजिक क्रियाकलापहरू पर्दछन् । </a:t>
            </a:r>
            <a:endParaRPr lang="en-US" sz="2400" dirty="0">
              <a:cs typeface="Kalimati" panose="00000400000000000000" pitchFamily="2"/>
            </a:endParaRPr>
          </a:p>
          <a:p>
            <a:pPr algn="just">
              <a:lnSpc>
                <a:spcPct val="150000"/>
              </a:lnSpc>
            </a:pPr>
            <a:r>
              <a:rPr lang="ne-NP" sz="2400" dirty="0">
                <a:cs typeface="Kalimati" panose="00000400000000000000" pitchFamily="2"/>
              </a:rPr>
              <a:t>उदाहरणः वीर अस्पतालमा काम गर्ने कर्मचारीका लागि </a:t>
            </a:r>
            <a:r>
              <a:rPr lang="ne-NP" sz="2400" dirty="0">
                <a:solidFill>
                  <a:srgbClr val="0070C0"/>
                </a:solidFill>
                <a:cs typeface="Kalimati" panose="00000400000000000000" pitchFamily="2"/>
              </a:rPr>
              <a:t>वीर अस्पताल </a:t>
            </a:r>
            <a:r>
              <a:rPr lang="en-US" sz="2400" dirty="0">
                <a:solidFill>
                  <a:srgbClr val="0070C0"/>
                </a:solidFill>
                <a:cs typeface="Kalimati" panose="00000400000000000000" pitchFamily="2"/>
              </a:rPr>
              <a:t>– </a:t>
            </a:r>
            <a:r>
              <a:rPr lang="ne-NP" sz="2400" dirty="0">
                <a:solidFill>
                  <a:srgbClr val="0070C0"/>
                </a:solidFill>
                <a:cs typeface="Kalimati" panose="00000400000000000000" pitchFamily="2"/>
              </a:rPr>
              <a:t>स्वास्थ्य सेवा </a:t>
            </a:r>
            <a:r>
              <a:rPr lang="ne-NP" sz="2400" dirty="0">
                <a:cs typeface="Kalimati" panose="00000400000000000000" pitchFamily="2"/>
              </a:rPr>
              <a:t>लेखी सम्बन्धित कोठामा कोड </a:t>
            </a:r>
            <a:r>
              <a:rPr lang="en-US" sz="2400" dirty="0">
                <a:solidFill>
                  <a:srgbClr val="0070C0"/>
                </a:solidFill>
                <a:cs typeface="Kalimati" panose="00000400000000000000" pitchFamily="2"/>
              </a:rPr>
              <a:t>17</a:t>
            </a:r>
            <a:r>
              <a:rPr lang="ne-NP" sz="2400" dirty="0">
                <a:cs typeface="Kalimati" panose="00000400000000000000" pitchFamily="2"/>
              </a:rPr>
              <a:t> लेख्नुपर्दछ ।</a:t>
            </a:r>
            <a:endParaRPr lang="en-US" sz="2400" dirty="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32</a:t>
            </a:fld>
            <a:endParaRPr lang="en-US" dirty="0"/>
          </a:p>
        </p:txBody>
      </p:sp>
      <p:pic>
        <p:nvPicPr>
          <p:cNvPr id="11" name="Picture 10">
            <a:extLst>
              <a:ext uri="{FF2B5EF4-FFF2-40B4-BE49-F238E27FC236}">
                <a16:creationId xmlns:a16="http://schemas.microsoft.com/office/drawing/2014/main" id="{3391E603-4541-4E2C-A623-0330D6ACCE19}"/>
              </a:ext>
            </a:extLst>
          </p:cNvPr>
          <p:cNvPicPr>
            <a:picLocks noChangeAspect="1"/>
          </p:cNvPicPr>
          <p:nvPr/>
        </p:nvPicPr>
        <p:blipFill>
          <a:blip r:embed="rId2"/>
          <a:stretch>
            <a:fillRect/>
          </a:stretch>
        </p:blipFill>
        <p:spPr>
          <a:xfrm>
            <a:off x="8668986" y="1819147"/>
            <a:ext cx="3490153" cy="4608614"/>
          </a:xfrm>
          <a:prstGeom prst="rect">
            <a:avLst/>
          </a:prstGeom>
        </p:spPr>
      </p:pic>
      <p:sp>
        <p:nvSpPr>
          <p:cNvPr id="12" name="TextBox 11">
            <a:extLst>
              <a:ext uri="{FF2B5EF4-FFF2-40B4-BE49-F238E27FC236}">
                <a16:creationId xmlns:a16="http://schemas.microsoft.com/office/drawing/2014/main" id="{E507C594-D6FA-4424-A865-67C86034CC46}"/>
              </a:ext>
            </a:extLst>
          </p:cNvPr>
          <p:cNvSpPr txBox="1"/>
          <p:nvPr/>
        </p:nvSpPr>
        <p:spPr>
          <a:xfrm>
            <a:off x="8624750" y="5761556"/>
            <a:ext cx="2538549" cy="646331"/>
          </a:xfrm>
          <a:prstGeom prst="rect">
            <a:avLst/>
          </a:prstGeom>
          <a:noFill/>
        </p:spPr>
        <p:txBody>
          <a:bodyPr wrap="square" rtlCol="0">
            <a:spAutoFit/>
          </a:bodyPr>
          <a:lstStyle/>
          <a:p>
            <a:pPr algn="ctr"/>
            <a:r>
              <a:rPr lang="ne-NP" sz="1800" dirty="0">
                <a:solidFill>
                  <a:srgbClr val="0070C0"/>
                </a:solidFill>
                <a:cs typeface="Kalimati" panose="00000400000000000000" pitchFamily="2"/>
              </a:rPr>
              <a:t>वीर अस्पताल</a:t>
            </a:r>
            <a:endParaRPr lang="en-US" sz="1800" dirty="0">
              <a:solidFill>
                <a:srgbClr val="0070C0"/>
              </a:solidFill>
              <a:cs typeface="Kalimati" panose="00000400000000000000" pitchFamily="2"/>
            </a:endParaRPr>
          </a:p>
          <a:p>
            <a:pPr algn="ctr"/>
            <a:r>
              <a:rPr lang="ne-NP" sz="1800" dirty="0">
                <a:solidFill>
                  <a:srgbClr val="0070C0"/>
                </a:solidFill>
                <a:cs typeface="Kalimati" panose="00000400000000000000" pitchFamily="2"/>
              </a:rPr>
              <a:t>स्वास्थ्य सेवा</a:t>
            </a:r>
            <a:endParaRPr lang="en-US" sz="1800" dirty="0">
              <a:solidFill>
                <a:srgbClr val="0070C0"/>
              </a:solidFill>
              <a:cs typeface="Kalimati" panose="00000400000000000000" pitchFamily="2"/>
            </a:endParaRPr>
          </a:p>
        </p:txBody>
      </p:sp>
      <p:sp>
        <p:nvSpPr>
          <p:cNvPr id="13" name="TextBox 12">
            <a:extLst>
              <a:ext uri="{FF2B5EF4-FFF2-40B4-BE49-F238E27FC236}">
                <a16:creationId xmlns:a16="http://schemas.microsoft.com/office/drawing/2014/main" id="{A49B9791-5AFE-413C-8568-84E50D44C522}"/>
              </a:ext>
            </a:extLst>
          </p:cNvPr>
          <p:cNvSpPr txBox="1"/>
          <p:nvPr/>
        </p:nvSpPr>
        <p:spPr>
          <a:xfrm>
            <a:off x="11320932" y="5900457"/>
            <a:ext cx="647911" cy="369332"/>
          </a:xfrm>
          <a:prstGeom prst="rect">
            <a:avLst/>
          </a:prstGeom>
          <a:noFill/>
        </p:spPr>
        <p:txBody>
          <a:bodyPr wrap="square">
            <a:spAutoFit/>
          </a:bodyPr>
          <a:lstStyle/>
          <a:p>
            <a:pPr algn="ctr"/>
            <a:r>
              <a:rPr lang="en-US" sz="1800" dirty="0">
                <a:solidFill>
                  <a:srgbClr val="0070C0"/>
                </a:solidFill>
                <a:cs typeface="Kalimati" panose="00000400000000000000" pitchFamily="2"/>
              </a:rPr>
              <a:t>17</a:t>
            </a:r>
            <a:endParaRPr lang="en-US" b="1" dirty="0">
              <a:solidFill>
                <a:srgbClr val="0070C0"/>
              </a:solidFill>
              <a:cs typeface="Kalimati" panose="00000400000000000000" pitchFamily="2"/>
            </a:endParaRPr>
          </a:p>
        </p:txBody>
      </p:sp>
    </p:spTree>
    <p:extLst>
      <p:ext uri="{BB962C8B-B14F-4D97-AF65-F5344CB8AC3E}">
        <p14:creationId xmlns:p14="http://schemas.microsoft.com/office/powerpoint/2010/main" val="456720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473200" y="884801"/>
            <a:ext cx="969010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कला</a:t>
            </a:r>
            <a:r>
              <a:rPr lang="en-US" b="1" dirty="0">
                <a:solidFill>
                  <a:srgbClr val="142DAC"/>
                </a:solidFill>
                <a:latin typeface="Calibri" panose="020F0502020204030204" pitchFamily="34" charset="0"/>
                <a:cs typeface="Kalimati" panose="00000400000000000000" pitchFamily="2"/>
              </a:rPr>
              <a:t>, </a:t>
            </a:r>
            <a:r>
              <a:rPr lang="ne-NP" b="1" dirty="0">
                <a:solidFill>
                  <a:srgbClr val="142DAC"/>
                </a:solidFill>
                <a:latin typeface="Calibri" panose="020F0502020204030204" pitchFamily="34" charset="0"/>
                <a:cs typeface="Kalimati" panose="00000400000000000000" pitchFamily="2"/>
              </a:rPr>
              <a:t>मनोरञ्जन तथा मनोविनोद (कोड </a:t>
            </a:r>
            <a:r>
              <a:rPr lang="en-US" b="1" dirty="0">
                <a:solidFill>
                  <a:srgbClr val="142DAC"/>
                </a:solidFill>
                <a:latin typeface="Calibri" panose="020F0502020204030204" pitchFamily="34" charset="0"/>
                <a:cs typeface="Kalimati" panose="00000400000000000000" pitchFamily="2"/>
              </a:rPr>
              <a:t>18</a:t>
            </a:r>
            <a:r>
              <a:rPr lang="ne-NP" b="1" dirty="0">
                <a:solidFill>
                  <a:srgbClr val="142DAC"/>
                </a:solidFill>
                <a:latin typeface="Calibri" panose="020F0502020204030204" pitchFamily="34" charset="0"/>
                <a:cs typeface="Kalimati" panose="00000400000000000000" pitchFamily="2"/>
              </a:rPr>
              <a:t>)</a:t>
            </a:r>
            <a:r>
              <a:rPr lang="en-US" b="1" dirty="0">
                <a:solidFill>
                  <a:srgbClr val="142DAC"/>
                </a:solidFill>
                <a:latin typeface="Calibri" panose="020F0502020204030204" pitchFamily="34" charset="0"/>
                <a:cs typeface="Kalimati" panose="00000400000000000000" pitchFamily="2"/>
              </a:rPr>
              <a:t> </a:t>
            </a:r>
            <a:endParaRPr lang="en-US" b="1" dirty="0">
              <a:solidFill>
                <a:srgbClr val="142DAC"/>
              </a:solidFill>
              <a:latin typeface="Calibri" panose="020F0502020204030204" pitchFamily="34" charset="0"/>
              <a:ea typeface="Calibri" panose="020F0502020204030204" pitchFamily="34" charset="0"/>
              <a:cs typeface="Kalimati" panose="00000400000000000000" pitchFamily="2"/>
            </a:endParaRPr>
          </a:p>
          <a:p>
            <a:pPr marL="0" indent="0" algn="ctr">
              <a:buNone/>
            </a:pP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173017" y="1511373"/>
            <a:ext cx="8377217" cy="4446261"/>
          </a:xfrm>
          <a:prstGeom prst="rect">
            <a:avLst/>
          </a:prstGeom>
        </p:spPr>
        <p:txBody>
          <a:bodyPr/>
          <a:lstStyle/>
          <a:p>
            <a:pPr algn="just">
              <a:lnSpc>
                <a:spcPct val="150000"/>
              </a:lnSpc>
            </a:pPr>
            <a:r>
              <a:rPr lang="ne-NP" sz="2400" dirty="0">
                <a:cs typeface="Kalimati" panose="00000400000000000000" pitchFamily="2"/>
              </a:rPr>
              <a:t>यस अन्तर्गत कला</a:t>
            </a:r>
            <a:r>
              <a:rPr lang="en-US" sz="2400" dirty="0">
                <a:cs typeface="Kalimati" panose="00000400000000000000" pitchFamily="2"/>
              </a:rPr>
              <a:t>, </a:t>
            </a:r>
            <a:r>
              <a:rPr lang="ne-NP" sz="2400" dirty="0">
                <a:cs typeface="Kalimati" panose="00000400000000000000" pitchFamily="2"/>
              </a:rPr>
              <a:t>विविध साँस्कृतिक</a:t>
            </a:r>
            <a:r>
              <a:rPr lang="en-US" sz="2400" dirty="0">
                <a:cs typeface="Kalimati" panose="00000400000000000000" pitchFamily="2"/>
              </a:rPr>
              <a:t>, </a:t>
            </a:r>
            <a:r>
              <a:rPr lang="ne-NP" sz="2400" dirty="0">
                <a:cs typeface="Kalimati" panose="00000400000000000000" pitchFamily="2"/>
              </a:rPr>
              <a:t>मनोविनोद</a:t>
            </a:r>
            <a:r>
              <a:rPr lang="en-US" sz="2400" dirty="0">
                <a:cs typeface="Kalimati" panose="00000400000000000000" pitchFamily="2"/>
              </a:rPr>
              <a:t>, </a:t>
            </a:r>
            <a:r>
              <a:rPr lang="ne-NP" sz="2400" dirty="0">
                <a:cs typeface="Kalimati" panose="00000400000000000000" pitchFamily="2"/>
              </a:rPr>
              <a:t>मनोरञ्जन तथा नागरिकहरूको रुचीका मनोरञ्जन तथा क्रिडालाई पूरा गर्ने क्रियाकलापहरूः सृजनात्मक कला</a:t>
            </a:r>
            <a:r>
              <a:rPr lang="en-US" sz="2400" dirty="0">
                <a:cs typeface="Kalimati" panose="00000400000000000000" pitchFamily="2"/>
              </a:rPr>
              <a:t>, </a:t>
            </a:r>
            <a:r>
              <a:rPr lang="ne-NP" sz="2400" dirty="0">
                <a:cs typeface="Kalimati" panose="00000400000000000000" pitchFamily="2"/>
              </a:rPr>
              <a:t>साइनबोर्ड लेख्ने</a:t>
            </a:r>
            <a:r>
              <a:rPr lang="en-US" sz="2400" dirty="0">
                <a:cs typeface="Kalimati" panose="00000400000000000000" pitchFamily="2"/>
              </a:rPr>
              <a:t>, </a:t>
            </a:r>
            <a:r>
              <a:rPr lang="ne-NP" sz="2400" dirty="0">
                <a:cs typeface="Kalimati" panose="00000400000000000000" pitchFamily="2"/>
              </a:rPr>
              <a:t>आर्ट गर्ने</a:t>
            </a:r>
            <a:r>
              <a:rPr lang="en-US" sz="2400" dirty="0">
                <a:cs typeface="Kalimati" panose="00000400000000000000" pitchFamily="2"/>
              </a:rPr>
              <a:t>, </a:t>
            </a:r>
            <a:r>
              <a:rPr lang="ne-NP" sz="2400" dirty="0">
                <a:cs typeface="Kalimati" panose="00000400000000000000" pitchFamily="2"/>
              </a:rPr>
              <a:t>मूर्तिकार</a:t>
            </a:r>
            <a:r>
              <a:rPr lang="en-US" sz="2400" dirty="0">
                <a:cs typeface="Kalimati" panose="00000400000000000000" pitchFamily="2"/>
              </a:rPr>
              <a:t>, </a:t>
            </a:r>
            <a:r>
              <a:rPr lang="ne-NP" sz="2400" dirty="0">
                <a:cs typeface="Kalimati" panose="00000400000000000000" pitchFamily="2"/>
              </a:rPr>
              <a:t>पेन्टर</a:t>
            </a:r>
            <a:r>
              <a:rPr lang="en-US" sz="2400" dirty="0">
                <a:cs typeface="Kalimati" panose="00000400000000000000" pitchFamily="2"/>
              </a:rPr>
              <a:t>, </a:t>
            </a:r>
            <a:r>
              <a:rPr lang="ne-NP" sz="2400" dirty="0">
                <a:cs typeface="Kalimati" panose="00000400000000000000" pitchFamily="2"/>
              </a:rPr>
              <a:t>नाटक गर्ने संस्था</a:t>
            </a:r>
            <a:r>
              <a:rPr lang="en-US" sz="2400" dirty="0">
                <a:cs typeface="Kalimati" panose="00000400000000000000" pitchFamily="2"/>
              </a:rPr>
              <a:t>, </a:t>
            </a:r>
            <a:r>
              <a:rPr lang="ne-NP" sz="2400" dirty="0">
                <a:cs typeface="Kalimati" panose="00000400000000000000" pitchFamily="2"/>
              </a:rPr>
              <a:t>पुस्तकालय</a:t>
            </a:r>
            <a:r>
              <a:rPr lang="en-US" sz="2400" dirty="0">
                <a:cs typeface="Kalimati" panose="00000400000000000000" pitchFamily="2"/>
              </a:rPr>
              <a:t>, </a:t>
            </a:r>
            <a:r>
              <a:rPr lang="ne-NP" sz="2400" dirty="0">
                <a:cs typeface="Kalimati" panose="00000400000000000000" pitchFamily="2"/>
              </a:rPr>
              <a:t>ऐतिहासिक</a:t>
            </a:r>
            <a:r>
              <a:rPr lang="en-US" sz="2400" dirty="0">
                <a:cs typeface="Kalimati" panose="00000400000000000000" pitchFamily="2"/>
              </a:rPr>
              <a:t>, </a:t>
            </a:r>
            <a:r>
              <a:rPr lang="ne-NP" sz="2400" dirty="0">
                <a:cs typeface="Kalimati" panose="00000400000000000000" pitchFamily="2"/>
              </a:rPr>
              <a:t>पूरातात्विक कला</a:t>
            </a:r>
            <a:r>
              <a:rPr lang="en-US" sz="2400" dirty="0">
                <a:cs typeface="Kalimati" panose="00000400000000000000" pitchFamily="2"/>
              </a:rPr>
              <a:t>, </a:t>
            </a:r>
            <a:r>
              <a:rPr lang="ne-NP" sz="2400" dirty="0">
                <a:cs typeface="Kalimati" panose="00000400000000000000" pitchFamily="2"/>
              </a:rPr>
              <a:t>अभिलेख</a:t>
            </a:r>
            <a:r>
              <a:rPr lang="en-US" sz="2400" dirty="0">
                <a:cs typeface="Kalimati" panose="00000400000000000000" pitchFamily="2"/>
              </a:rPr>
              <a:t>, </a:t>
            </a:r>
            <a:r>
              <a:rPr lang="ne-NP" sz="2400" dirty="0">
                <a:cs typeface="Kalimati" panose="00000400000000000000" pitchFamily="2"/>
              </a:rPr>
              <a:t>संग्रहालय</a:t>
            </a:r>
            <a:r>
              <a:rPr lang="en-US" sz="2400" dirty="0">
                <a:cs typeface="Kalimati" panose="00000400000000000000" pitchFamily="2"/>
              </a:rPr>
              <a:t>, </a:t>
            </a:r>
            <a:r>
              <a:rPr lang="ne-NP" sz="2400" dirty="0">
                <a:cs typeface="Kalimati" panose="00000400000000000000" pitchFamily="2"/>
              </a:rPr>
              <a:t>प्रकृति संरक्षण</a:t>
            </a:r>
            <a:r>
              <a:rPr lang="en-US" sz="2400" dirty="0">
                <a:cs typeface="Kalimati" panose="00000400000000000000" pitchFamily="2"/>
              </a:rPr>
              <a:t>, </a:t>
            </a:r>
            <a:r>
              <a:rPr lang="ne-NP" sz="2400" dirty="0">
                <a:cs typeface="Kalimati" panose="00000400000000000000" pitchFamily="2"/>
              </a:rPr>
              <a:t>उद्यान</a:t>
            </a:r>
            <a:r>
              <a:rPr lang="en-US" sz="2400" dirty="0">
                <a:cs typeface="Kalimati" panose="00000400000000000000" pitchFamily="2"/>
              </a:rPr>
              <a:t>, </a:t>
            </a:r>
            <a:r>
              <a:rPr lang="ne-NP" sz="2400" dirty="0">
                <a:cs typeface="Kalimati" panose="00000400000000000000" pitchFamily="2"/>
              </a:rPr>
              <a:t>क्यासिनो</a:t>
            </a:r>
            <a:r>
              <a:rPr lang="en-US" sz="2400" dirty="0">
                <a:cs typeface="Kalimati" panose="00000400000000000000" pitchFamily="2"/>
              </a:rPr>
              <a:t>, </a:t>
            </a:r>
            <a:r>
              <a:rPr lang="ne-NP" sz="2400" dirty="0">
                <a:cs typeface="Kalimati" panose="00000400000000000000" pitchFamily="2"/>
              </a:rPr>
              <a:t>खेलकुद तथा मनोरञ्जन सम्बन्धी क्रियाकलापहरू । </a:t>
            </a:r>
            <a:endParaRPr lang="en-US" sz="2400" dirty="0">
              <a:cs typeface="Kalimati" panose="00000400000000000000" pitchFamily="2"/>
            </a:endParaRPr>
          </a:p>
          <a:p>
            <a:pPr>
              <a:lnSpc>
                <a:spcPct val="150000"/>
              </a:lnSpc>
            </a:pPr>
            <a:r>
              <a:rPr lang="ne-NP" sz="2400" dirty="0">
                <a:cs typeface="Kalimati" panose="00000400000000000000" pitchFamily="2"/>
              </a:rPr>
              <a:t>उदाहरणः भृकुटीमण्डप बालउद्यान केन्द्रमा सरसफाई गर्ने</a:t>
            </a:r>
            <a:r>
              <a:rPr lang="en-US" sz="2400" dirty="0">
                <a:cs typeface="Kalimati" panose="00000400000000000000" pitchFamily="2"/>
              </a:rPr>
              <a:t> </a:t>
            </a:r>
            <a:r>
              <a:rPr lang="ne-NP" sz="2400" dirty="0">
                <a:cs typeface="Kalimati" panose="00000400000000000000" pitchFamily="2"/>
              </a:rPr>
              <a:t>कामदारका लागि </a:t>
            </a:r>
            <a:r>
              <a:rPr lang="ne-NP" sz="2400" dirty="0">
                <a:solidFill>
                  <a:srgbClr val="0070C0"/>
                </a:solidFill>
                <a:cs typeface="Kalimati" panose="00000400000000000000" pitchFamily="2"/>
              </a:rPr>
              <a:t>भृकुटीमण्डप बालउद्यान </a:t>
            </a:r>
            <a:r>
              <a:rPr lang="en-US" sz="2400" dirty="0">
                <a:solidFill>
                  <a:srgbClr val="0070C0"/>
                </a:solidFill>
                <a:cs typeface="Kalimati" panose="00000400000000000000" pitchFamily="2"/>
              </a:rPr>
              <a:t>— </a:t>
            </a:r>
            <a:r>
              <a:rPr lang="ne-NP" sz="2400" dirty="0">
                <a:solidFill>
                  <a:srgbClr val="0070C0"/>
                </a:solidFill>
                <a:cs typeface="Kalimati" panose="00000400000000000000" pitchFamily="2"/>
              </a:rPr>
              <a:t>मनोरञ्जन सेवा </a:t>
            </a:r>
            <a:r>
              <a:rPr lang="ne-NP" sz="2400" dirty="0">
                <a:cs typeface="Kalimati" panose="00000400000000000000" pitchFamily="2"/>
              </a:rPr>
              <a:t>लेखी सम्बन्धित कोठामा कोड </a:t>
            </a:r>
            <a:r>
              <a:rPr lang="en-US" sz="2400" dirty="0">
                <a:solidFill>
                  <a:srgbClr val="0070C0"/>
                </a:solidFill>
                <a:cs typeface="Kalimati" panose="00000400000000000000" pitchFamily="2"/>
              </a:rPr>
              <a:t>18</a:t>
            </a:r>
            <a:r>
              <a:rPr lang="ne-NP" sz="2400" dirty="0">
                <a:cs typeface="Kalimati" panose="00000400000000000000" pitchFamily="2"/>
              </a:rPr>
              <a:t> लेख्नुपर्दछ ।</a:t>
            </a:r>
            <a:endParaRPr lang="en-US" sz="2400" dirty="0">
              <a:cs typeface="Kalimati" panose="00000400000000000000" pitchFamily="2"/>
            </a:endParaRPr>
          </a:p>
          <a:p>
            <a:endParaRPr lang="ne-NP" sz="2400"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33</a:t>
            </a:fld>
            <a:endParaRPr lang="en-US" dirty="0"/>
          </a:p>
        </p:txBody>
      </p:sp>
      <p:pic>
        <p:nvPicPr>
          <p:cNvPr id="11" name="Picture 10">
            <a:extLst>
              <a:ext uri="{FF2B5EF4-FFF2-40B4-BE49-F238E27FC236}">
                <a16:creationId xmlns:a16="http://schemas.microsoft.com/office/drawing/2014/main" id="{82229B5C-C98C-4B23-B555-8A008F102153}"/>
              </a:ext>
            </a:extLst>
          </p:cNvPr>
          <p:cNvPicPr>
            <a:picLocks noChangeAspect="1"/>
          </p:cNvPicPr>
          <p:nvPr/>
        </p:nvPicPr>
        <p:blipFill>
          <a:blip r:embed="rId2"/>
          <a:stretch>
            <a:fillRect/>
          </a:stretch>
        </p:blipFill>
        <p:spPr>
          <a:xfrm>
            <a:off x="8668986" y="1819147"/>
            <a:ext cx="3490153" cy="4608614"/>
          </a:xfrm>
          <a:prstGeom prst="rect">
            <a:avLst/>
          </a:prstGeom>
        </p:spPr>
      </p:pic>
      <p:sp>
        <p:nvSpPr>
          <p:cNvPr id="12" name="TextBox 11">
            <a:extLst>
              <a:ext uri="{FF2B5EF4-FFF2-40B4-BE49-F238E27FC236}">
                <a16:creationId xmlns:a16="http://schemas.microsoft.com/office/drawing/2014/main" id="{5C597277-1F5C-472B-A7AE-61C681F7D1BA}"/>
              </a:ext>
            </a:extLst>
          </p:cNvPr>
          <p:cNvSpPr txBox="1"/>
          <p:nvPr/>
        </p:nvSpPr>
        <p:spPr>
          <a:xfrm>
            <a:off x="8624750" y="5761556"/>
            <a:ext cx="2538549" cy="646331"/>
          </a:xfrm>
          <a:prstGeom prst="rect">
            <a:avLst/>
          </a:prstGeom>
          <a:noFill/>
        </p:spPr>
        <p:txBody>
          <a:bodyPr wrap="square" rtlCol="0">
            <a:spAutoFit/>
          </a:bodyPr>
          <a:lstStyle/>
          <a:p>
            <a:pPr algn="ctr"/>
            <a:r>
              <a:rPr lang="ne-NP" sz="1800" dirty="0">
                <a:solidFill>
                  <a:srgbClr val="0070C0"/>
                </a:solidFill>
                <a:cs typeface="Kalimati" panose="00000400000000000000" pitchFamily="2"/>
              </a:rPr>
              <a:t>भृकुटीमण्डप बालउद्यान मनोरञ्जन सेवा</a:t>
            </a:r>
            <a:endParaRPr lang="en-US" sz="1800" dirty="0">
              <a:solidFill>
                <a:srgbClr val="0070C0"/>
              </a:solidFill>
              <a:cs typeface="Kalimati" panose="00000400000000000000" pitchFamily="2"/>
            </a:endParaRPr>
          </a:p>
        </p:txBody>
      </p:sp>
      <p:sp>
        <p:nvSpPr>
          <p:cNvPr id="13" name="TextBox 12">
            <a:extLst>
              <a:ext uri="{FF2B5EF4-FFF2-40B4-BE49-F238E27FC236}">
                <a16:creationId xmlns:a16="http://schemas.microsoft.com/office/drawing/2014/main" id="{402FE28D-1DDB-4390-BE95-8AB6E0FDD326}"/>
              </a:ext>
            </a:extLst>
          </p:cNvPr>
          <p:cNvSpPr txBox="1"/>
          <p:nvPr/>
        </p:nvSpPr>
        <p:spPr>
          <a:xfrm>
            <a:off x="11320932" y="5900457"/>
            <a:ext cx="647911" cy="369332"/>
          </a:xfrm>
          <a:prstGeom prst="rect">
            <a:avLst/>
          </a:prstGeom>
          <a:noFill/>
        </p:spPr>
        <p:txBody>
          <a:bodyPr wrap="square">
            <a:spAutoFit/>
          </a:bodyPr>
          <a:lstStyle/>
          <a:p>
            <a:pPr algn="ctr"/>
            <a:r>
              <a:rPr lang="en-US" sz="1800" dirty="0">
                <a:solidFill>
                  <a:srgbClr val="0070C0"/>
                </a:solidFill>
                <a:cs typeface="Kalimati" panose="00000400000000000000" pitchFamily="2"/>
              </a:rPr>
              <a:t>18</a:t>
            </a:r>
            <a:endParaRPr lang="en-US" b="1" dirty="0">
              <a:solidFill>
                <a:srgbClr val="0070C0"/>
              </a:solidFill>
              <a:cs typeface="Kalimati" panose="00000400000000000000" pitchFamily="2"/>
            </a:endParaRPr>
          </a:p>
        </p:txBody>
      </p:sp>
    </p:spTree>
    <p:extLst>
      <p:ext uri="{BB962C8B-B14F-4D97-AF65-F5344CB8AC3E}">
        <p14:creationId xmlns:p14="http://schemas.microsoft.com/office/powerpoint/2010/main" val="1969011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532576" y="849174"/>
            <a:ext cx="969010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अन्य सेवा प्रदान गर्ने क्रियाकलापहरू (कोड </a:t>
            </a:r>
            <a:r>
              <a:rPr lang="en-US" b="1" dirty="0">
                <a:solidFill>
                  <a:srgbClr val="142DAC"/>
                </a:solidFill>
                <a:latin typeface="Calibri" panose="020F0502020204030204" pitchFamily="34" charset="0"/>
                <a:cs typeface="Kalimati" panose="00000400000000000000" pitchFamily="2"/>
              </a:rPr>
              <a:t>19</a:t>
            </a:r>
            <a:r>
              <a:rPr lang="ne-NP" b="1" dirty="0">
                <a:solidFill>
                  <a:srgbClr val="142DAC"/>
                </a:solidFill>
                <a:latin typeface="Calibri" panose="020F0502020204030204" pitchFamily="34" charset="0"/>
                <a:cs typeface="Kalimati" panose="00000400000000000000" pitchFamily="2"/>
              </a:rPr>
              <a:t>)</a:t>
            </a: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261257" y="1798908"/>
            <a:ext cx="11602192" cy="3837936"/>
          </a:xfrm>
          <a:prstGeom prst="rect">
            <a:avLst/>
          </a:prstGeom>
        </p:spPr>
        <p:txBody>
          <a:bodyPr/>
          <a:lstStyle/>
          <a:p>
            <a:pPr algn="just">
              <a:lnSpc>
                <a:spcPct val="150000"/>
              </a:lnSpc>
            </a:pPr>
            <a:r>
              <a:rPr lang="ne-NP" sz="2400" dirty="0">
                <a:cs typeface="Kalimati" panose="00000400000000000000" pitchFamily="2"/>
              </a:rPr>
              <a:t>यस अन्तर्गत माथि उल्लेखित कुनै पनि सेवा वर्गीकरणमा नपरेका क्रियाकलापहरू पर्दछन् । </a:t>
            </a:r>
            <a:endParaRPr lang="en-US" sz="2400" dirty="0">
              <a:cs typeface="Kalimati" panose="00000400000000000000" pitchFamily="2"/>
            </a:endParaRPr>
          </a:p>
          <a:p>
            <a:pPr algn="just">
              <a:lnSpc>
                <a:spcPct val="150000"/>
              </a:lnSpc>
            </a:pPr>
            <a:r>
              <a:rPr lang="ne-NP" sz="2400" dirty="0">
                <a:cs typeface="Kalimati" panose="00000400000000000000" pitchFamily="2"/>
              </a:rPr>
              <a:t>जस्तैः</a:t>
            </a:r>
            <a:r>
              <a:rPr lang="en-US" sz="2400" dirty="0">
                <a:cs typeface="Kalimati" panose="00000400000000000000" pitchFamily="2"/>
              </a:rPr>
              <a:t> </a:t>
            </a:r>
            <a:r>
              <a:rPr lang="ne-NP" sz="2400" dirty="0">
                <a:cs typeface="Kalimati" panose="00000400000000000000" pitchFamily="2"/>
              </a:rPr>
              <a:t>श्रमिक संगठन</a:t>
            </a:r>
            <a:r>
              <a:rPr lang="en-US" sz="2400" dirty="0">
                <a:cs typeface="Kalimati" panose="00000400000000000000" pitchFamily="2"/>
              </a:rPr>
              <a:t>, </a:t>
            </a:r>
            <a:r>
              <a:rPr lang="ne-NP" sz="2400" dirty="0">
                <a:cs typeface="Kalimati" panose="00000400000000000000" pitchFamily="2"/>
              </a:rPr>
              <a:t>रोजगारदाता संगठन</a:t>
            </a:r>
            <a:r>
              <a:rPr lang="en-US" sz="2400" dirty="0">
                <a:cs typeface="Kalimati" panose="00000400000000000000" pitchFamily="2"/>
              </a:rPr>
              <a:t>, </a:t>
            </a:r>
            <a:r>
              <a:rPr lang="ne-NP" sz="2400" dirty="0">
                <a:cs typeface="Kalimati" panose="00000400000000000000" pitchFamily="2"/>
              </a:rPr>
              <a:t>धार्मिक</a:t>
            </a:r>
            <a:r>
              <a:rPr lang="en-US" sz="2400" dirty="0">
                <a:cs typeface="Kalimati" panose="00000400000000000000" pitchFamily="2"/>
              </a:rPr>
              <a:t>, </a:t>
            </a:r>
            <a:r>
              <a:rPr lang="ne-NP" sz="2400" dirty="0">
                <a:cs typeface="Kalimati" panose="00000400000000000000" pitchFamily="2"/>
              </a:rPr>
              <a:t>राजनीतिक तथा अन्य पेशागत संघ संगठनहरूमा हुने क्रियाकलापहरु</a:t>
            </a:r>
            <a:r>
              <a:rPr lang="en-US" sz="2400" dirty="0">
                <a:cs typeface="Kalimati" panose="00000400000000000000" pitchFamily="2"/>
              </a:rPr>
              <a:t>,</a:t>
            </a:r>
          </a:p>
          <a:p>
            <a:pPr algn="just">
              <a:lnSpc>
                <a:spcPct val="150000"/>
              </a:lnSpc>
            </a:pPr>
            <a:r>
              <a:rPr lang="ne-NP" sz="2400" dirty="0">
                <a:cs typeface="Kalimati" panose="00000400000000000000" pitchFamily="2"/>
              </a:rPr>
              <a:t>कम्प्यूटर</a:t>
            </a:r>
            <a:r>
              <a:rPr lang="en-US" sz="2400" dirty="0">
                <a:cs typeface="Kalimati" panose="00000400000000000000" pitchFamily="2"/>
              </a:rPr>
              <a:t>, </a:t>
            </a:r>
            <a:r>
              <a:rPr lang="ne-NP" sz="2400" dirty="0">
                <a:cs typeface="Kalimati" panose="00000400000000000000" pitchFamily="2"/>
              </a:rPr>
              <a:t>सञ्चार</a:t>
            </a:r>
            <a:r>
              <a:rPr lang="en-US" sz="2400" dirty="0">
                <a:cs typeface="Kalimati" panose="00000400000000000000" pitchFamily="2"/>
              </a:rPr>
              <a:t>, </a:t>
            </a:r>
            <a:r>
              <a:rPr lang="ne-NP" sz="2400" dirty="0">
                <a:cs typeface="Kalimati" panose="00000400000000000000" pitchFamily="2"/>
              </a:rPr>
              <a:t>विद्युतीय उपकरण</a:t>
            </a:r>
            <a:r>
              <a:rPr lang="en-US" sz="2400" dirty="0">
                <a:cs typeface="Kalimati" panose="00000400000000000000" pitchFamily="2"/>
              </a:rPr>
              <a:t>, </a:t>
            </a:r>
            <a:r>
              <a:rPr lang="ne-NP" sz="2400" dirty="0">
                <a:cs typeface="Kalimati" panose="00000400000000000000" pitchFamily="2"/>
              </a:rPr>
              <a:t>जुत्ता तथा छालाका सामान</a:t>
            </a:r>
            <a:r>
              <a:rPr lang="en-US" sz="2400" dirty="0">
                <a:cs typeface="Kalimati" panose="00000400000000000000" pitchFamily="2"/>
              </a:rPr>
              <a:t>, </a:t>
            </a:r>
            <a:r>
              <a:rPr lang="ne-NP" sz="2400" dirty="0">
                <a:cs typeface="Kalimati" panose="00000400000000000000" pitchFamily="2"/>
              </a:rPr>
              <a:t>फर्निचर लगायतका व्यक्तिगत तथा घरायसी साना साना मर्मत कार्यहरू</a:t>
            </a:r>
            <a:r>
              <a:rPr lang="en-US" sz="2400" dirty="0">
                <a:cs typeface="Kalimati" panose="00000400000000000000" pitchFamily="2"/>
              </a:rPr>
              <a:t>, </a:t>
            </a:r>
          </a:p>
          <a:p>
            <a:pPr algn="just">
              <a:lnSpc>
                <a:spcPct val="150000"/>
              </a:lnSpc>
            </a:pPr>
            <a:r>
              <a:rPr lang="ne-NP" sz="2400" dirty="0">
                <a:cs typeface="Kalimati" panose="00000400000000000000" pitchFamily="2"/>
              </a:rPr>
              <a:t>व्यक्तिगत सरसफाईका कार्यहरू कपाल काट्ने</a:t>
            </a:r>
            <a:r>
              <a:rPr lang="en-US" sz="2400" dirty="0">
                <a:cs typeface="Kalimati" panose="00000400000000000000" pitchFamily="2"/>
              </a:rPr>
              <a:t>, </a:t>
            </a:r>
            <a:r>
              <a:rPr lang="ne-NP" sz="2400" dirty="0">
                <a:cs typeface="Kalimati" panose="00000400000000000000" pitchFamily="2"/>
              </a:rPr>
              <a:t>सजावटका कार्य</a:t>
            </a:r>
            <a:r>
              <a:rPr lang="en-US" sz="2400" dirty="0">
                <a:cs typeface="Kalimati" panose="00000400000000000000" pitchFamily="2"/>
              </a:rPr>
              <a:t>, </a:t>
            </a:r>
            <a:r>
              <a:rPr lang="ne-NP" sz="2400" dirty="0">
                <a:cs typeface="Kalimati" panose="00000400000000000000" pitchFamily="2"/>
              </a:rPr>
              <a:t>कपडा धुने क्रियाकलापहरू । </a:t>
            </a:r>
            <a:endParaRPr lang="en-US" sz="2400" dirty="0">
              <a:cs typeface="Kalimati" panose="00000400000000000000" pitchFamily="2"/>
            </a:endParaRPr>
          </a:p>
          <a:p>
            <a:pPr algn="just">
              <a:lnSpc>
                <a:spcPct val="150000"/>
              </a:lnSpc>
            </a:pPr>
            <a:endParaRPr lang="en-US" sz="2400" dirty="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34</a:t>
            </a:fld>
            <a:endParaRPr lang="en-US" dirty="0"/>
          </a:p>
        </p:txBody>
      </p:sp>
      <p:sp>
        <p:nvSpPr>
          <p:cNvPr id="6" name="TextBox 5">
            <a:extLst>
              <a:ext uri="{FF2B5EF4-FFF2-40B4-BE49-F238E27FC236}">
                <a16:creationId xmlns:a16="http://schemas.microsoft.com/office/drawing/2014/main" id="{6AFE6AEE-0880-4EFF-A940-3D0CFFB602FF}"/>
              </a:ext>
            </a:extLst>
          </p:cNvPr>
          <p:cNvSpPr txBox="1"/>
          <p:nvPr/>
        </p:nvSpPr>
        <p:spPr>
          <a:xfrm>
            <a:off x="9915896" y="6437631"/>
            <a:ext cx="1696984" cy="369332"/>
          </a:xfrm>
          <a:prstGeom prst="rect">
            <a:avLst/>
          </a:prstGeom>
          <a:noFill/>
        </p:spPr>
        <p:txBody>
          <a:bodyPr wrap="square" rtlCol="0">
            <a:spAutoFit/>
          </a:bodyPr>
          <a:lstStyle/>
          <a:p>
            <a:pPr algn="r"/>
            <a:r>
              <a:rPr lang="ne-NP" b="1" dirty="0">
                <a:solidFill>
                  <a:srgbClr val="002060"/>
                </a:solidFill>
                <a:cs typeface="Kalimati" panose="00000400000000000000" pitchFamily="2"/>
              </a:rPr>
              <a:t>क्रमशः</a:t>
            </a:r>
            <a:endParaRPr lang="en-US" b="1" dirty="0">
              <a:solidFill>
                <a:srgbClr val="002060"/>
              </a:solidFill>
              <a:cs typeface="Kalimati" panose="00000400000000000000" pitchFamily="2"/>
            </a:endParaRPr>
          </a:p>
        </p:txBody>
      </p:sp>
    </p:spTree>
    <p:extLst>
      <p:ext uri="{BB962C8B-B14F-4D97-AF65-F5344CB8AC3E}">
        <p14:creationId xmlns:p14="http://schemas.microsoft.com/office/powerpoint/2010/main" val="2910406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35</a:t>
            </a:fld>
            <a:endParaRPr lang="en-US" dirty="0"/>
          </a:p>
        </p:txBody>
      </p:sp>
      <p:pic>
        <p:nvPicPr>
          <p:cNvPr id="11" name="Picture 10">
            <a:extLst>
              <a:ext uri="{FF2B5EF4-FFF2-40B4-BE49-F238E27FC236}">
                <a16:creationId xmlns:a16="http://schemas.microsoft.com/office/drawing/2014/main" id="{9AF964EA-4EDB-4C08-B96B-17252E8E3DD7}"/>
              </a:ext>
            </a:extLst>
          </p:cNvPr>
          <p:cNvPicPr>
            <a:picLocks noChangeAspect="1"/>
          </p:cNvPicPr>
          <p:nvPr/>
        </p:nvPicPr>
        <p:blipFill>
          <a:blip r:embed="rId2"/>
          <a:stretch>
            <a:fillRect/>
          </a:stretch>
        </p:blipFill>
        <p:spPr>
          <a:xfrm>
            <a:off x="8668986" y="1819147"/>
            <a:ext cx="3490153" cy="4608614"/>
          </a:xfrm>
          <a:prstGeom prst="rect">
            <a:avLst/>
          </a:prstGeom>
        </p:spPr>
      </p:pic>
      <p:sp>
        <p:nvSpPr>
          <p:cNvPr id="12" name="TextBox 11">
            <a:extLst>
              <a:ext uri="{FF2B5EF4-FFF2-40B4-BE49-F238E27FC236}">
                <a16:creationId xmlns:a16="http://schemas.microsoft.com/office/drawing/2014/main" id="{E40DE36B-50C4-4527-A1A8-626324070830}"/>
              </a:ext>
            </a:extLst>
          </p:cNvPr>
          <p:cNvSpPr txBox="1"/>
          <p:nvPr/>
        </p:nvSpPr>
        <p:spPr>
          <a:xfrm>
            <a:off x="8624750" y="5761556"/>
            <a:ext cx="2538549" cy="646331"/>
          </a:xfrm>
          <a:prstGeom prst="rect">
            <a:avLst/>
          </a:prstGeom>
          <a:noFill/>
        </p:spPr>
        <p:txBody>
          <a:bodyPr wrap="square" rtlCol="0">
            <a:spAutoFit/>
          </a:bodyPr>
          <a:lstStyle/>
          <a:p>
            <a:pPr algn="ctr"/>
            <a:r>
              <a:rPr lang="ne-NP" sz="1800" b="1" dirty="0">
                <a:solidFill>
                  <a:srgbClr val="0070C0"/>
                </a:solidFill>
                <a:cs typeface="Kalimati" panose="00000400000000000000" pitchFamily="2"/>
              </a:rPr>
              <a:t>एलिनाज ब्युटिपार्लर</a:t>
            </a:r>
            <a:endParaRPr lang="en-US" sz="1800" b="1" dirty="0">
              <a:solidFill>
                <a:srgbClr val="0070C0"/>
              </a:solidFill>
              <a:cs typeface="Kalimati" panose="00000400000000000000" pitchFamily="2"/>
            </a:endParaRPr>
          </a:p>
          <a:p>
            <a:pPr algn="ctr"/>
            <a:r>
              <a:rPr lang="en-US" sz="1800" b="1" dirty="0">
                <a:solidFill>
                  <a:srgbClr val="0070C0"/>
                </a:solidFill>
                <a:cs typeface="Kalimati" panose="00000400000000000000" pitchFamily="2"/>
              </a:rPr>
              <a:t> </a:t>
            </a:r>
            <a:r>
              <a:rPr lang="ne-NP" sz="1800" b="1" dirty="0">
                <a:solidFill>
                  <a:srgbClr val="0070C0"/>
                </a:solidFill>
                <a:cs typeface="Kalimati" panose="00000400000000000000" pitchFamily="2"/>
              </a:rPr>
              <a:t>श्रृङ्गार</a:t>
            </a:r>
            <a:endParaRPr lang="en-US" sz="1800" dirty="0">
              <a:solidFill>
                <a:srgbClr val="0070C0"/>
              </a:solidFill>
              <a:cs typeface="Kalimati" panose="00000400000000000000" pitchFamily="2"/>
            </a:endParaRPr>
          </a:p>
        </p:txBody>
      </p:sp>
      <p:sp>
        <p:nvSpPr>
          <p:cNvPr id="13" name="TextBox 12">
            <a:extLst>
              <a:ext uri="{FF2B5EF4-FFF2-40B4-BE49-F238E27FC236}">
                <a16:creationId xmlns:a16="http://schemas.microsoft.com/office/drawing/2014/main" id="{7A30493D-5B3B-4DFE-B5AC-CB3B137D0930}"/>
              </a:ext>
            </a:extLst>
          </p:cNvPr>
          <p:cNvSpPr txBox="1"/>
          <p:nvPr/>
        </p:nvSpPr>
        <p:spPr>
          <a:xfrm>
            <a:off x="11337263" y="5900055"/>
            <a:ext cx="647911" cy="369332"/>
          </a:xfrm>
          <a:prstGeom prst="rect">
            <a:avLst/>
          </a:prstGeom>
          <a:noFill/>
        </p:spPr>
        <p:txBody>
          <a:bodyPr wrap="square">
            <a:spAutoFit/>
          </a:bodyPr>
          <a:lstStyle/>
          <a:p>
            <a:pPr algn="ctr"/>
            <a:r>
              <a:rPr lang="en-US" sz="1800" b="1" dirty="0">
                <a:solidFill>
                  <a:srgbClr val="0070C0"/>
                </a:solidFill>
                <a:cs typeface="Kalimati" panose="00000400000000000000" pitchFamily="2"/>
              </a:rPr>
              <a:t>19</a:t>
            </a:r>
            <a:endParaRPr lang="en-US" b="1" dirty="0">
              <a:solidFill>
                <a:srgbClr val="0070C0"/>
              </a:solidFill>
              <a:cs typeface="Kalimati" panose="00000400000000000000" pitchFamily="2"/>
            </a:endParaRPr>
          </a:p>
        </p:txBody>
      </p:sp>
      <p:sp>
        <p:nvSpPr>
          <p:cNvPr id="14" name="Text Placeholder 1">
            <a:extLst>
              <a:ext uri="{FF2B5EF4-FFF2-40B4-BE49-F238E27FC236}">
                <a16:creationId xmlns:a16="http://schemas.microsoft.com/office/drawing/2014/main" id="{85A20D3A-E839-4FAC-8753-74B01E18A960}"/>
              </a:ext>
            </a:extLst>
          </p:cNvPr>
          <p:cNvSpPr txBox="1">
            <a:spLocks/>
          </p:cNvSpPr>
          <p:nvPr/>
        </p:nvSpPr>
        <p:spPr>
          <a:xfrm>
            <a:off x="1532576" y="849174"/>
            <a:ext cx="969010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e-NP" b="1">
                <a:solidFill>
                  <a:srgbClr val="142DAC"/>
                </a:solidFill>
                <a:latin typeface="Calibri" panose="020F0502020204030204" pitchFamily="34" charset="0"/>
                <a:cs typeface="Kalimati" panose="00000400000000000000" pitchFamily="2"/>
              </a:rPr>
              <a:t>अन्य सेवा प्रदान गर्ने क्रियाकलापहरू (कोड </a:t>
            </a:r>
            <a:r>
              <a:rPr lang="en-US" b="1">
                <a:solidFill>
                  <a:srgbClr val="142DAC"/>
                </a:solidFill>
                <a:latin typeface="Calibri" panose="020F0502020204030204" pitchFamily="34" charset="0"/>
                <a:cs typeface="Kalimati" panose="00000400000000000000" pitchFamily="2"/>
              </a:rPr>
              <a:t>19</a:t>
            </a:r>
            <a:r>
              <a:rPr lang="ne-NP" b="1">
                <a:solidFill>
                  <a:srgbClr val="142DAC"/>
                </a:solidFill>
                <a:latin typeface="Calibri" panose="020F0502020204030204" pitchFamily="34" charset="0"/>
                <a:cs typeface="Kalimati" panose="00000400000000000000" pitchFamily="2"/>
              </a:rPr>
              <a:t>)</a:t>
            </a:r>
            <a:endParaRPr lang="ne-NP" sz="3200" b="1" dirty="0">
              <a:solidFill>
                <a:srgbClr val="002060"/>
              </a:solidFill>
              <a:latin typeface="Ganesh" pitchFamily="2" charset="0"/>
              <a:cs typeface="Kalimati" panose="00000400000000000000" pitchFamily="2"/>
            </a:endParaRPr>
          </a:p>
        </p:txBody>
      </p:sp>
      <p:sp>
        <p:nvSpPr>
          <p:cNvPr id="15" name="Scroll: Horizontal 14">
            <a:extLst>
              <a:ext uri="{FF2B5EF4-FFF2-40B4-BE49-F238E27FC236}">
                <a16:creationId xmlns:a16="http://schemas.microsoft.com/office/drawing/2014/main" id="{D6385AA1-BB6D-4092-8DA1-496479002376}"/>
              </a:ext>
            </a:extLst>
          </p:cNvPr>
          <p:cNvSpPr/>
          <p:nvPr/>
        </p:nvSpPr>
        <p:spPr>
          <a:xfrm>
            <a:off x="427512" y="1936883"/>
            <a:ext cx="6829999" cy="4500748"/>
          </a:xfrm>
          <a:prstGeom prst="horizontalScroll">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e-NP" sz="2400" b="1" dirty="0">
                <a:solidFill>
                  <a:schemeClr val="tx1"/>
                </a:solidFill>
                <a:cs typeface="Kalimati" panose="00000400000000000000" pitchFamily="2"/>
              </a:rPr>
              <a:t>उदाहरणः </a:t>
            </a:r>
          </a:p>
          <a:p>
            <a:pPr algn="ctr">
              <a:lnSpc>
                <a:spcPct val="150000"/>
              </a:lnSpc>
            </a:pPr>
            <a:r>
              <a:rPr lang="ne-NP" sz="2400" b="1" dirty="0">
                <a:solidFill>
                  <a:schemeClr val="tx1"/>
                </a:solidFill>
                <a:cs typeface="Kalimati" panose="00000400000000000000" pitchFamily="2"/>
              </a:rPr>
              <a:t>एलिनाज ब्युटि पार्लरमा काम गर्ने व्यक्तिका लागि </a:t>
            </a:r>
            <a:endParaRPr lang="en-US" sz="2400" b="1" dirty="0">
              <a:solidFill>
                <a:schemeClr val="tx1"/>
              </a:solidFill>
              <a:cs typeface="Kalimati" panose="00000400000000000000" pitchFamily="2"/>
            </a:endParaRPr>
          </a:p>
          <a:p>
            <a:pPr algn="ctr">
              <a:lnSpc>
                <a:spcPct val="150000"/>
              </a:lnSpc>
            </a:pPr>
            <a:r>
              <a:rPr lang="ne-NP" sz="2400" b="1" dirty="0">
                <a:solidFill>
                  <a:srgbClr val="0070C0"/>
                </a:solidFill>
                <a:cs typeface="Kalimati" panose="00000400000000000000" pitchFamily="2"/>
              </a:rPr>
              <a:t>एलिनाज ब्युटिपार्लर </a:t>
            </a:r>
            <a:endParaRPr lang="en-US" sz="2400" b="1" dirty="0">
              <a:solidFill>
                <a:srgbClr val="0070C0"/>
              </a:solidFill>
              <a:cs typeface="Kalimati" panose="00000400000000000000" pitchFamily="2"/>
            </a:endParaRPr>
          </a:p>
          <a:p>
            <a:pPr algn="ctr">
              <a:lnSpc>
                <a:spcPct val="150000"/>
              </a:lnSpc>
            </a:pPr>
            <a:r>
              <a:rPr lang="en-US" sz="2400" b="1" dirty="0">
                <a:solidFill>
                  <a:srgbClr val="0070C0"/>
                </a:solidFill>
                <a:cs typeface="Kalimati" panose="00000400000000000000" pitchFamily="2"/>
              </a:rPr>
              <a:t> </a:t>
            </a:r>
            <a:r>
              <a:rPr lang="ne-NP" sz="2400" b="1" dirty="0">
                <a:solidFill>
                  <a:srgbClr val="0070C0"/>
                </a:solidFill>
                <a:cs typeface="Kalimati" panose="00000400000000000000" pitchFamily="2"/>
              </a:rPr>
              <a:t>श्रृङ्गार </a:t>
            </a:r>
            <a:endParaRPr lang="en-US" sz="2400" b="1" dirty="0">
              <a:solidFill>
                <a:srgbClr val="0070C0"/>
              </a:solidFill>
              <a:cs typeface="Kalimati" panose="00000400000000000000" pitchFamily="2"/>
            </a:endParaRPr>
          </a:p>
          <a:p>
            <a:pPr algn="ctr">
              <a:lnSpc>
                <a:spcPct val="150000"/>
              </a:lnSpc>
            </a:pPr>
            <a:r>
              <a:rPr lang="ne-NP" sz="2400" b="1" dirty="0">
                <a:solidFill>
                  <a:schemeClr val="tx1"/>
                </a:solidFill>
                <a:cs typeface="Kalimati" panose="00000400000000000000" pitchFamily="2"/>
              </a:rPr>
              <a:t>लेखी सम्बन्धित कोठामा कोड </a:t>
            </a:r>
            <a:r>
              <a:rPr lang="en-US" sz="2400" b="1" dirty="0">
                <a:solidFill>
                  <a:srgbClr val="0070C0"/>
                </a:solidFill>
                <a:cs typeface="Kalimati" panose="00000400000000000000" pitchFamily="2"/>
              </a:rPr>
              <a:t>19</a:t>
            </a:r>
            <a:r>
              <a:rPr lang="ne-NP" sz="2400" b="1" dirty="0">
                <a:solidFill>
                  <a:schemeClr val="tx1"/>
                </a:solidFill>
                <a:cs typeface="Kalimati" panose="00000400000000000000" pitchFamily="2"/>
              </a:rPr>
              <a:t> लेख्नुपर्दछ ।</a:t>
            </a:r>
            <a:endParaRPr lang="en-US" sz="2400" b="1" dirty="0">
              <a:solidFill>
                <a:schemeClr val="tx1"/>
              </a:solidFill>
              <a:cs typeface="Kalimati" panose="00000400000000000000" pitchFamily="2"/>
            </a:endParaRPr>
          </a:p>
          <a:p>
            <a:pPr algn="ctr"/>
            <a:endParaRPr lang="en-US" dirty="0"/>
          </a:p>
        </p:txBody>
      </p:sp>
    </p:spTree>
    <p:extLst>
      <p:ext uri="{BB962C8B-B14F-4D97-AF65-F5344CB8AC3E}">
        <p14:creationId xmlns:p14="http://schemas.microsoft.com/office/powerpoint/2010/main" val="3077645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0" y="732754"/>
            <a:ext cx="12146279" cy="576064"/>
          </a:xfrm>
          <a:prstGeom prst="rect">
            <a:avLst/>
          </a:prstGeom>
        </p:spPr>
        <p:txBody>
          <a:bodyPr/>
          <a:lstStyle/>
          <a:p>
            <a:pPr marL="0" indent="0" algn="ctr">
              <a:lnSpc>
                <a:spcPct val="150000"/>
              </a:lnSpc>
              <a:buNone/>
            </a:pPr>
            <a:r>
              <a:rPr lang="ne-NP" b="1" dirty="0">
                <a:solidFill>
                  <a:srgbClr val="142DAC"/>
                </a:solidFill>
                <a:latin typeface="Calibri" panose="020F0502020204030204" pitchFamily="34" charset="0"/>
                <a:cs typeface="Kalimati" panose="00000400000000000000" pitchFamily="2"/>
              </a:rPr>
              <a:t>घरपरिवारका घरायसी क्रियाकलापहरू</a:t>
            </a:r>
            <a:r>
              <a:rPr lang="en-US" b="1" dirty="0">
                <a:solidFill>
                  <a:srgbClr val="142DAC"/>
                </a:solidFill>
                <a:latin typeface="Calibri" panose="020F0502020204030204" pitchFamily="34" charset="0"/>
                <a:cs typeface="Kalimati" panose="00000400000000000000" pitchFamily="2"/>
              </a:rPr>
              <a:t>, </a:t>
            </a:r>
            <a:r>
              <a:rPr lang="ne-NP" b="1" dirty="0">
                <a:solidFill>
                  <a:srgbClr val="142DAC"/>
                </a:solidFill>
                <a:latin typeface="Calibri" panose="020F0502020204030204" pitchFamily="34" charset="0"/>
                <a:cs typeface="Kalimati" panose="00000400000000000000" pitchFamily="2"/>
              </a:rPr>
              <a:t>आफ्ना प्रयोगका लागि छुट्याउन नसकिने विभिन्न वस्तु तथा सेवाहरू उत्पादन गर्ने क्रियाकलापहरू (कोड </a:t>
            </a:r>
            <a:r>
              <a:rPr lang="en-US" b="1" dirty="0">
                <a:solidFill>
                  <a:srgbClr val="142DAC"/>
                </a:solidFill>
                <a:latin typeface="Calibri" panose="020F0502020204030204" pitchFamily="34" charset="0"/>
                <a:cs typeface="Kalimati" panose="00000400000000000000" pitchFamily="2"/>
              </a:rPr>
              <a:t>20</a:t>
            </a:r>
            <a:r>
              <a:rPr lang="ne-NP" b="1" dirty="0">
                <a:solidFill>
                  <a:srgbClr val="142DAC"/>
                </a:solidFill>
                <a:latin typeface="Calibri" panose="020F0502020204030204" pitchFamily="34" charset="0"/>
                <a:cs typeface="Kalimati" panose="00000400000000000000" pitchFamily="2"/>
              </a:rPr>
              <a:t>)</a:t>
            </a:r>
            <a:r>
              <a:rPr lang="en-US" b="1" dirty="0">
                <a:solidFill>
                  <a:srgbClr val="142DAC"/>
                </a:solidFill>
                <a:latin typeface="Calibri" panose="020F0502020204030204" pitchFamily="34" charset="0"/>
                <a:cs typeface="Kalimati" panose="00000400000000000000" pitchFamily="2"/>
              </a:rPr>
              <a:t> </a:t>
            </a:r>
            <a:endParaRPr lang="en-US" b="1" dirty="0">
              <a:solidFill>
                <a:srgbClr val="142DAC"/>
              </a:solidFill>
              <a:latin typeface="Calibri" panose="020F0502020204030204" pitchFamily="34" charset="0"/>
              <a:ea typeface="Calibri" panose="020F0502020204030204" pitchFamily="34" charset="0"/>
              <a:cs typeface="Kalimati" panose="00000400000000000000" pitchFamily="2"/>
            </a:endParaRPr>
          </a:p>
          <a:p>
            <a:pPr marL="0" indent="0" algn="ctr">
              <a:buNone/>
            </a:pP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154379" y="2145742"/>
            <a:ext cx="7528957" cy="4320531"/>
          </a:xfrm>
          <a:prstGeom prst="rect">
            <a:avLst/>
          </a:prstGeom>
        </p:spPr>
        <p:txBody>
          <a:bodyPr/>
          <a:lstStyle/>
          <a:p>
            <a:pPr marL="344488" indent="-344488" algn="just">
              <a:lnSpc>
                <a:spcPct val="150000"/>
              </a:lnSpc>
            </a:pPr>
            <a:r>
              <a:rPr lang="ne-NP" sz="2400" dirty="0">
                <a:cs typeface="Kalimati" panose="00000400000000000000" pitchFamily="2"/>
              </a:rPr>
              <a:t>रोजगारदाताका रूपमा घरेलु कामदार राखी गरिने घरायसी क्रियाकलापहरू</a:t>
            </a:r>
            <a:r>
              <a:rPr lang="en-US" sz="2400" dirty="0">
                <a:cs typeface="Kalimati" panose="00000400000000000000" pitchFamily="2"/>
              </a:rPr>
              <a:t>, </a:t>
            </a:r>
            <a:r>
              <a:rPr lang="ne-NP" sz="2400" dirty="0">
                <a:cs typeface="Kalimati" panose="00000400000000000000" pitchFamily="2"/>
              </a:rPr>
              <a:t>निजी घरपरिवारले आफ्ना प्रयोगका लागि छुट्याउन नसकिने विभिन्न वस्तु तथा सेवाहरू (निजी सवारी चालक</a:t>
            </a:r>
            <a:r>
              <a:rPr lang="en-US" sz="2400" dirty="0">
                <a:cs typeface="Kalimati" panose="00000400000000000000" pitchFamily="2"/>
              </a:rPr>
              <a:t>, </a:t>
            </a:r>
            <a:r>
              <a:rPr lang="ne-NP" sz="2400" dirty="0">
                <a:cs typeface="Kalimati" panose="00000400000000000000" pitchFamily="2"/>
              </a:rPr>
              <a:t>माली</a:t>
            </a:r>
            <a:r>
              <a:rPr lang="en-US" sz="2400" dirty="0">
                <a:cs typeface="Kalimati" panose="00000400000000000000" pitchFamily="2"/>
              </a:rPr>
              <a:t>, </a:t>
            </a:r>
            <a:r>
              <a:rPr lang="ne-NP" sz="2400" dirty="0">
                <a:cs typeface="Kalimati" panose="00000400000000000000" pitchFamily="2"/>
              </a:rPr>
              <a:t>निर्वाहमुखी वस्तु तथा सेवा उत्पादन आदि) उत्पादन गर्ने क्रियाकलापहरू । </a:t>
            </a:r>
            <a:endParaRPr lang="en-US" sz="2400" dirty="0">
              <a:cs typeface="Kalimati" panose="00000400000000000000" pitchFamily="2"/>
            </a:endParaRPr>
          </a:p>
          <a:p>
            <a:pPr marL="344488" indent="-344488" algn="just">
              <a:lnSpc>
                <a:spcPct val="150000"/>
              </a:lnSpc>
            </a:pPr>
            <a:r>
              <a:rPr lang="ne-NP" sz="2400" b="1" dirty="0">
                <a:cs typeface="Kalimati" panose="00000400000000000000" pitchFamily="2"/>
              </a:rPr>
              <a:t>उदाहरणः </a:t>
            </a:r>
            <a:r>
              <a:rPr lang="ne-NP" sz="2400" dirty="0">
                <a:cs typeface="Kalimati" panose="00000400000000000000" pitchFamily="2"/>
              </a:rPr>
              <a:t>निजी सवारी चालकको लागि </a:t>
            </a:r>
            <a:r>
              <a:rPr lang="ne-NP" sz="2400" dirty="0">
                <a:solidFill>
                  <a:srgbClr val="0070C0"/>
                </a:solidFill>
                <a:cs typeface="Kalimati" panose="00000400000000000000" pitchFamily="2"/>
              </a:rPr>
              <a:t>निजी घरपरिवार </a:t>
            </a:r>
            <a:r>
              <a:rPr lang="en-US" sz="2400" dirty="0">
                <a:solidFill>
                  <a:srgbClr val="0070C0"/>
                </a:solidFill>
                <a:cs typeface="Kalimati" panose="00000400000000000000" pitchFamily="2"/>
              </a:rPr>
              <a:t>– </a:t>
            </a:r>
            <a:r>
              <a:rPr lang="ne-NP" sz="2400" dirty="0">
                <a:solidFill>
                  <a:srgbClr val="0070C0"/>
                </a:solidFill>
                <a:cs typeface="Kalimati" panose="00000400000000000000" pitchFamily="2"/>
              </a:rPr>
              <a:t>घरायसी क्रियाकलाप</a:t>
            </a:r>
            <a:r>
              <a:rPr lang="ne-NP" sz="2400" dirty="0">
                <a:cs typeface="Kalimati" panose="00000400000000000000" pitchFamily="2"/>
              </a:rPr>
              <a:t> लेखी सम्बन्धित कोठामा कोड </a:t>
            </a:r>
            <a:r>
              <a:rPr lang="en-US" sz="2400" dirty="0">
                <a:solidFill>
                  <a:srgbClr val="0070C0"/>
                </a:solidFill>
                <a:cs typeface="Kalimati" panose="00000400000000000000" pitchFamily="2"/>
              </a:rPr>
              <a:t>20</a:t>
            </a:r>
            <a:r>
              <a:rPr lang="ne-NP" sz="2400" dirty="0">
                <a:cs typeface="Kalimati" panose="00000400000000000000" pitchFamily="2"/>
              </a:rPr>
              <a:t> लेख्नुपर्दछ ।</a:t>
            </a:r>
            <a:endParaRPr lang="en-US" sz="2400" dirty="0">
              <a:cs typeface="Kalimati" panose="00000400000000000000" pitchFamily="2"/>
            </a:endParaRPr>
          </a:p>
          <a:p>
            <a:pPr algn="just"/>
            <a:endParaRPr lang="ne-NP" sz="2400"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36</a:t>
            </a:fld>
            <a:endParaRPr lang="en-US" dirty="0"/>
          </a:p>
        </p:txBody>
      </p:sp>
      <p:pic>
        <p:nvPicPr>
          <p:cNvPr id="11" name="Picture 10">
            <a:extLst>
              <a:ext uri="{FF2B5EF4-FFF2-40B4-BE49-F238E27FC236}">
                <a16:creationId xmlns:a16="http://schemas.microsoft.com/office/drawing/2014/main" id="{ABA19350-FECA-461B-B243-A79E98CB25B4}"/>
              </a:ext>
            </a:extLst>
          </p:cNvPr>
          <p:cNvPicPr>
            <a:picLocks noChangeAspect="1"/>
          </p:cNvPicPr>
          <p:nvPr/>
        </p:nvPicPr>
        <p:blipFill>
          <a:blip r:embed="rId2"/>
          <a:stretch>
            <a:fillRect/>
          </a:stretch>
        </p:blipFill>
        <p:spPr>
          <a:xfrm>
            <a:off x="8668986" y="2107229"/>
            <a:ext cx="3490153" cy="4320532"/>
          </a:xfrm>
          <a:prstGeom prst="rect">
            <a:avLst/>
          </a:prstGeom>
        </p:spPr>
      </p:pic>
      <p:sp>
        <p:nvSpPr>
          <p:cNvPr id="12" name="TextBox 11">
            <a:extLst>
              <a:ext uri="{FF2B5EF4-FFF2-40B4-BE49-F238E27FC236}">
                <a16:creationId xmlns:a16="http://schemas.microsoft.com/office/drawing/2014/main" id="{D0DA32BF-B53D-49D0-89D4-3B6D3BDB2A0A}"/>
              </a:ext>
            </a:extLst>
          </p:cNvPr>
          <p:cNvSpPr txBox="1"/>
          <p:nvPr/>
        </p:nvSpPr>
        <p:spPr>
          <a:xfrm>
            <a:off x="8624750" y="5761556"/>
            <a:ext cx="2538549" cy="646331"/>
          </a:xfrm>
          <a:prstGeom prst="rect">
            <a:avLst/>
          </a:prstGeom>
          <a:noFill/>
        </p:spPr>
        <p:txBody>
          <a:bodyPr wrap="square" rtlCol="0">
            <a:spAutoFit/>
          </a:bodyPr>
          <a:lstStyle/>
          <a:p>
            <a:pPr algn="ctr"/>
            <a:r>
              <a:rPr lang="ne-NP" sz="1800" dirty="0">
                <a:solidFill>
                  <a:srgbClr val="0070C0"/>
                </a:solidFill>
                <a:cs typeface="Kalimati" panose="00000400000000000000" pitchFamily="2"/>
              </a:rPr>
              <a:t>निजी घरपरिवार</a:t>
            </a:r>
            <a:endParaRPr lang="en-US" sz="1800" dirty="0">
              <a:solidFill>
                <a:srgbClr val="0070C0"/>
              </a:solidFill>
              <a:cs typeface="Kalimati" panose="00000400000000000000" pitchFamily="2"/>
            </a:endParaRPr>
          </a:p>
          <a:p>
            <a:pPr algn="ctr"/>
            <a:r>
              <a:rPr lang="en-US" sz="1800" dirty="0">
                <a:solidFill>
                  <a:srgbClr val="0070C0"/>
                </a:solidFill>
                <a:cs typeface="Kalimati" panose="00000400000000000000" pitchFamily="2"/>
              </a:rPr>
              <a:t> </a:t>
            </a:r>
            <a:r>
              <a:rPr lang="ne-NP" sz="1800" dirty="0">
                <a:solidFill>
                  <a:srgbClr val="0070C0"/>
                </a:solidFill>
                <a:cs typeface="Kalimati" panose="00000400000000000000" pitchFamily="2"/>
              </a:rPr>
              <a:t>घरायसी क्रियाकलाप</a:t>
            </a:r>
            <a:endParaRPr lang="en-US" sz="1800" dirty="0">
              <a:solidFill>
                <a:srgbClr val="0070C0"/>
              </a:solidFill>
              <a:cs typeface="Kalimati" panose="00000400000000000000" pitchFamily="2"/>
            </a:endParaRPr>
          </a:p>
        </p:txBody>
      </p:sp>
      <p:sp>
        <p:nvSpPr>
          <p:cNvPr id="13" name="TextBox 12">
            <a:extLst>
              <a:ext uri="{FF2B5EF4-FFF2-40B4-BE49-F238E27FC236}">
                <a16:creationId xmlns:a16="http://schemas.microsoft.com/office/drawing/2014/main" id="{ED581CFA-3345-428A-8A95-12CB87485500}"/>
              </a:ext>
            </a:extLst>
          </p:cNvPr>
          <p:cNvSpPr txBox="1"/>
          <p:nvPr/>
        </p:nvSpPr>
        <p:spPr>
          <a:xfrm>
            <a:off x="11337263" y="5900055"/>
            <a:ext cx="647911" cy="369332"/>
          </a:xfrm>
          <a:prstGeom prst="rect">
            <a:avLst/>
          </a:prstGeom>
          <a:noFill/>
        </p:spPr>
        <p:txBody>
          <a:bodyPr wrap="square">
            <a:spAutoFit/>
          </a:bodyPr>
          <a:lstStyle/>
          <a:p>
            <a:pPr algn="ctr"/>
            <a:r>
              <a:rPr lang="en-US" sz="1800" dirty="0">
                <a:solidFill>
                  <a:srgbClr val="0070C0"/>
                </a:solidFill>
                <a:cs typeface="Kalimati" panose="00000400000000000000" pitchFamily="2"/>
              </a:rPr>
              <a:t>20</a:t>
            </a:r>
            <a:endParaRPr lang="en-US" b="1" dirty="0">
              <a:solidFill>
                <a:srgbClr val="0070C0"/>
              </a:solidFill>
              <a:cs typeface="Kalimati" panose="00000400000000000000" pitchFamily="2"/>
            </a:endParaRPr>
          </a:p>
        </p:txBody>
      </p:sp>
    </p:spTree>
    <p:extLst>
      <p:ext uri="{BB962C8B-B14F-4D97-AF65-F5344CB8AC3E}">
        <p14:creationId xmlns:p14="http://schemas.microsoft.com/office/powerpoint/2010/main" val="3777525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42504" y="849176"/>
            <a:ext cx="12003776"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बाह्य संघसंस्था एवं यसका अङ्गहरूका क्रियाकलापहरू (कोड</a:t>
            </a:r>
            <a:r>
              <a:rPr lang="en-US" b="1" dirty="0">
                <a:solidFill>
                  <a:srgbClr val="142DAC"/>
                </a:solidFill>
                <a:latin typeface="Calibri" panose="020F0502020204030204" pitchFamily="34" charset="0"/>
                <a:cs typeface="Kalimati" panose="00000400000000000000" pitchFamily="2"/>
              </a:rPr>
              <a:t> 21</a:t>
            </a:r>
            <a:r>
              <a:rPr lang="ne-NP" b="1" dirty="0">
                <a:solidFill>
                  <a:srgbClr val="142DAC"/>
                </a:solidFill>
                <a:latin typeface="Calibri" panose="020F0502020204030204" pitchFamily="34" charset="0"/>
                <a:cs typeface="Kalimati" panose="00000400000000000000" pitchFamily="2"/>
              </a:rPr>
              <a:t>)</a:t>
            </a:r>
            <a:r>
              <a:rPr lang="en-US" b="1" dirty="0">
                <a:solidFill>
                  <a:srgbClr val="142DAC"/>
                </a:solidFill>
                <a:latin typeface="Calibri" panose="020F0502020204030204" pitchFamily="34" charset="0"/>
                <a:cs typeface="Kalimati" panose="00000400000000000000" pitchFamily="2"/>
              </a:rPr>
              <a:t> </a:t>
            </a:r>
            <a:endParaRPr lang="en-US" b="1" dirty="0">
              <a:solidFill>
                <a:srgbClr val="142DAC"/>
              </a:solidFill>
              <a:latin typeface="Calibri" panose="020F0502020204030204" pitchFamily="34" charset="0"/>
              <a:ea typeface="Calibri" panose="020F0502020204030204" pitchFamily="34" charset="0"/>
              <a:cs typeface="Kalimati" panose="00000400000000000000" pitchFamily="2"/>
            </a:endParaRPr>
          </a:p>
          <a:p>
            <a:pPr marL="0" indent="0" algn="ctr">
              <a:buNone/>
            </a:pP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142504" y="1991364"/>
            <a:ext cx="6947065" cy="3723633"/>
          </a:xfrm>
          <a:prstGeom prst="rect">
            <a:avLst/>
          </a:prstGeom>
        </p:spPr>
        <p:txBody>
          <a:bodyPr/>
          <a:lstStyle/>
          <a:p>
            <a:pPr algn="just">
              <a:lnSpc>
                <a:spcPct val="150000"/>
              </a:lnSpc>
            </a:pPr>
            <a:r>
              <a:rPr lang="ne-NP" sz="2400" dirty="0">
                <a:cs typeface="Kalimati" panose="00000400000000000000" pitchFamily="2"/>
              </a:rPr>
              <a:t>यस अन्तर्गत संयुक्त राष्ट्रसंघ अन्तर्गतका संस्थाहरू</a:t>
            </a:r>
            <a:r>
              <a:rPr lang="en-US" sz="2400" dirty="0">
                <a:cs typeface="Kalimati" panose="00000400000000000000" pitchFamily="2"/>
              </a:rPr>
              <a:t>, </a:t>
            </a:r>
            <a:r>
              <a:rPr lang="ne-NP" sz="2400" dirty="0">
                <a:cs typeface="Kalimati" panose="00000400000000000000" pitchFamily="2"/>
              </a:rPr>
              <a:t>अन्य अन्तर्राष्ट्रिय संघ संस्थाहरू तथा कूटनीतिक नियोगहरू पर्दछन् । </a:t>
            </a:r>
            <a:endParaRPr lang="en-US" sz="2400" dirty="0">
              <a:cs typeface="Kalimati" panose="00000400000000000000" pitchFamily="2"/>
            </a:endParaRPr>
          </a:p>
          <a:p>
            <a:pPr algn="just">
              <a:lnSpc>
                <a:spcPct val="150000"/>
              </a:lnSpc>
            </a:pPr>
            <a:r>
              <a:rPr lang="ne-NP" sz="2400" b="1" dirty="0">
                <a:cs typeface="Kalimati" panose="00000400000000000000" pitchFamily="2"/>
              </a:rPr>
              <a:t>उदाहरणः</a:t>
            </a:r>
            <a:r>
              <a:rPr lang="ne-NP" sz="2400" dirty="0">
                <a:cs typeface="Kalimati" panose="00000400000000000000" pitchFamily="2"/>
              </a:rPr>
              <a:t> विश्व स्वास्थ्य संगठन अन्तर्गत काम गर्ने कर्मचारीका लागि </a:t>
            </a:r>
            <a:r>
              <a:rPr lang="ne-NP" sz="2400" dirty="0">
                <a:solidFill>
                  <a:srgbClr val="00B0F0"/>
                </a:solidFill>
                <a:cs typeface="Kalimati" panose="00000400000000000000" pitchFamily="2"/>
              </a:rPr>
              <a:t>विश्व स्वास्थ्य संगठन</a:t>
            </a:r>
            <a:r>
              <a:rPr lang="en-US" sz="2400" dirty="0">
                <a:solidFill>
                  <a:srgbClr val="00B0F0"/>
                </a:solidFill>
                <a:cs typeface="Kalimati" panose="00000400000000000000" pitchFamily="2"/>
              </a:rPr>
              <a:t> </a:t>
            </a:r>
            <a:r>
              <a:rPr lang="en-US" sz="2400" dirty="0">
                <a:solidFill>
                  <a:srgbClr val="0070C0"/>
                </a:solidFill>
                <a:cs typeface="Kalimati" panose="00000400000000000000" pitchFamily="2"/>
              </a:rPr>
              <a:t>– </a:t>
            </a:r>
            <a:r>
              <a:rPr lang="ne-NP" sz="2400" dirty="0">
                <a:solidFill>
                  <a:srgbClr val="0070C0"/>
                </a:solidFill>
                <a:cs typeface="Kalimati" panose="00000400000000000000" pitchFamily="2"/>
              </a:rPr>
              <a:t>बाह्य संघसंस्थाका क्रियाकलाप </a:t>
            </a:r>
            <a:r>
              <a:rPr lang="ne-NP" sz="2400" dirty="0">
                <a:cs typeface="Kalimati" panose="00000400000000000000" pitchFamily="2"/>
              </a:rPr>
              <a:t>लेखी सम्बन्धित कोठामा कोड </a:t>
            </a:r>
            <a:r>
              <a:rPr lang="en-US" sz="2400" dirty="0">
                <a:solidFill>
                  <a:srgbClr val="0070C0"/>
                </a:solidFill>
                <a:cs typeface="Kalimati" panose="00000400000000000000" pitchFamily="2"/>
              </a:rPr>
              <a:t>21</a:t>
            </a:r>
            <a:r>
              <a:rPr lang="ne-NP" sz="2400" dirty="0">
                <a:cs typeface="Kalimati" panose="00000400000000000000" pitchFamily="2"/>
              </a:rPr>
              <a:t> लेख्नुपर्दछ ।</a:t>
            </a:r>
            <a:endParaRPr lang="en-US" sz="2400" dirty="0">
              <a:cs typeface="Kalimati" panose="00000400000000000000" pitchFamily="2"/>
            </a:endParaRPr>
          </a:p>
          <a:p>
            <a:pPr algn="just"/>
            <a:endParaRPr lang="ne-NP" sz="2400"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37</a:t>
            </a:fld>
            <a:endParaRPr lang="en-US" dirty="0"/>
          </a:p>
        </p:txBody>
      </p:sp>
      <p:pic>
        <p:nvPicPr>
          <p:cNvPr id="6" name="Picture 5">
            <a:extLst>
              <a:ext uri="{FF2B5EF4-FFF2-40B4-BE49-F238E27FC236}">
                <a16:creationId xmlns:a16="http://schemas.microsoft.com/office/drawing/2014/main" id="{1F20BAB3-ED0A-4929-AB61-EE7B3951963F}"/>
              </a:ext>
            </a:extLst>
          </p:cNvPr>
          <p:cNvPicPr>
            <a:picLocks noChangeAspect="1"/>
          </p:cNvPicPr>
          <p:nvPr/>
        </p:nvPicPr>
        <p:blipFill>
          <a:blip r:embed="rId2"/>
          <a:stretch>
            <a:fillRect/>
          </a:stretch>
        </p:blipFill>
        <p:spPr>
          <a:xfrm>
            <a:off x="8668986" y="1819147"/>
            <a:ext cx="3490153" cy="4608614"/>
          </a:xfrm>
          <a:prstGeom prst="rect">
            <a:avLst/>
          </a:prstGeom>
        </p:spPr>
      </p:pic>
      <p:sp>
        <p:nvSpPr>
          <p:cNvPr id="11" name="TextBox 10">
            <a:extLst>
              <a:ext uri="{FF2B5EF4-FFF2-40B4-BE49-F238E27FC236}">
                <a16:creationId xmlns:a16="http://schemas.microsoft.com/office/drawing/2014/main" id="{0471744E-6976-4E7F-90BC-49AAC960CDE9}"/>
              </a:ext>
            </a:extLst>
          </p:cNvPr>
          <p:cNvSpPr txBox="1"/>
          <p:nvPr/>
        </p:nvSpPr>
        <p:spPr>
          <a:xfrm>
            <a:off x="8624750" y="5761556"/>
            <a:ext cx="2538549" cy="923330"/>
          </a:xfrm>
          <a:prstGeom prst="rect">
            <a:avLst/>
          </a:prstGeom>
          <a:noFill/>
        </p:spPr>
        <p:txBody>
          <a:bodyPr wrap="square" rtlCol="0">
            <a:spAutoFit/>
          </a:bodyPr>
          <a:lstStyle/>
          <a:p>
            <a:pPr algn="ctr"/>
            <a:r>
              <a:rPr lang="ne-NP" sz="1800" dirty="0">
                <a:solidFill>
                  <a:srgbClr val="00B0F0"/>
                </a:solidFill>
                <a:cs typeface="Kalimati" panose="00000400000000000000" pitchFamily="2"/>
              </a:rPr>
              <a:t>विश्व स्वास्थ्य संगठन </a:t>
            </a:r>
            <a:r>
              <a:rPr lang="ne-NP" sz="1800" dirty="0">
                <a:solidFill>
                  <a:srgbClr val="0070C0"/>
                </a:solidFill>
                <a:cs typeface="Kalimati" panose="00000400000000000000" pitchFamily="2"/>
              </a:rPr>
              <a:t>बाह्य संघसंस्थाका क्रियाकलाप</a:t>
            </a:r>
            <a:endParaRPr lang="en-US" sz="1800" dirty="0">
              <a:solidFill>
                <a:srgbClr val="0070C0"/>
              </a:solidFill>
              <a:cs typeface="Kalimati" panose="00000400000000000000" pitchFamily="2"/>
            </a:endParaRPr>
          </a:p>
        </p:txBody>
      </p:sp>
      <p:sp>
        <p:nvSpPr>
          <p:cNvPr id="12" name="TextBox 11">
            <a:extLst>
              <a:ext uri="{FF2B5EF4-FFF2-40B4-BE49-F238E27FC236}">
                <a16:creationId xmlns:a16="http://schemas.microsoft.com/office/drawing/2014/main" id="{98A5FF75-3CE5-4DB3-9862-9BD069CB12AD}"/>
              </a:ext>
            </a:extLst>
          </p:cNvPr>
          <p:cNvSpPr txBox="1"/>
          <p:nvPr/>
        </p:nvSpPr>
        <p:spPr>
          <a:xfrm>
            <a:off x="11337263" y="5900055"/>
            <a:ext cx="647911" cy="369332"/>
          </a:xfrm>
          <a:prstGeom prst="rect">
            <a:avLst/>
          </a:prstGeom>
          <a:noFill/>
        </p:spPr>
        <p:txBody>
          <a:bodyPr wrap="square">
            <a:spAutoFit/>
          </a:bodyPr>
          <a:lstStyle/>
          <a:p>
            <a:pPr algn="ctr"/>
            <a:r>
              <a:rPr lang="en-US" sz="1800" dirty="0">
                <a:solidFill>
                  <a:srgbClr val="0070C0"/>
                </a:solidFill>
                <a:cs typeface="Kalimati" panose="00000400000000000000" pitchFamily="2"/>
              </a:rPr>
              <a:t>21</a:t>
            </a:r>
            <a:endParaRPr lang="en-US" b="1" dirty="0">
              <a:solidFill>
                <a:srgbClr val="0070C0"/>
              </a:solidFill>
              <a:cs typeface="Kalimati" panose="00000400000000000000" pitchFamily="2"/>
            </a:endParaRPr>
          </a:p>
        </p:txBody>
      </p:sp>
    </p:spTree>
    <p:extLst>
      <p:ext uri="{BB962C8B-B14F-4D97-AF65-F5344CB8AC3E}">
        <p14:creationId xmlns:p14="http://schemas.microsoft.com/office/powerpoint/2010/main" val="847886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600200" y="968455"/>
            <a:ext cx="9334500" cy="576064"/>
          </a:xfrm>
          <a:prstGeom prst="rect">
            <a:avLst/>
          </a:prstGeom>
        </p:spPr>
        <p:txBody>
          <a:bodyPr/>
          <a:lstStyle/>
          <a:p>
            <a:pPr marL="0" indent="0" algn="ctr">
              <a:buNone/>
            </a:pPr>
            <a:r>
              <a:rPr lang="ne-NP" b="1" dirty="0">
                <a:solidFill>
                  <a:srgbClr val="142DAC"/>
                </a:solidFill>
                <a:latin typeface="Calibri" panose="020F0502020204030204" pitchFamily="34" charset="0"/>
                <a:ea typeface="Calibri" panose="020F0502020204030204" pitchFamily="34" charset="0"/>
                <a:cs typeface="Kalimati" panose="00000400000000000000" pitchFamily="2"/>
              </a:rPr>
              <a:t>महल ३४</a:t>
            </a:r>
            <a:r>
              <a:rPr lang="en-US" b="1" dirty="0">
                <a:solidFill>
                  <a:srgbClr val="142DAC"/>
                </a:solidFill>
                <a:latin typeface="Calibri" panose="020F0502020204030204" pitchFamily="34" charset="0"/>
                <a:ea typeface="Calibri" panose="020F0502020204030204" pitchFamily="34" charset="0"/>
                <a:cs typeface="Kalimati" panose="00000400000000000000" pitchFamily="2"/>
              </a:rPr>
              <a:t>:</a:t>
            </a:r>
            <a:r>
              <a:rPr lang="ne-NP" b="1" dirty="0">
                <a:solidFill>
                  <a:srgbClr val="142DAC"/>
                </a:solidFill>
                <a:latin typeface="Calibri" panose="020F0502020204030204" pitchFamily="34" charset="0"/>
                <a:ea typeface="Calibri" panose="020F0502020204030204" pitchFamily="34" charset="0"/>
                <a:cs typeface="Kalimati" panose="00000400000000000000" pitchFamily="2"/>
              </a:rPr>
              <a:t> ..नाम.. यो काममा कुन प्रकारले संलग्न हुनुहुन्छ </a:t>
            </a:r>
            <a:r>
              <a:rPr lang="en-US" b="1" dirty="0">
                <a:solidFill>
                  <a:srgbClr val="142DAC"/>
                </a:solidFill>
                <a:latin typeface="Calibri" panose="020F0502020204030204" pitchFamily="34" charset="0"/>
                <a:ea typeface="Calibri" panose="020F0502020204030204" pitchFamily="34" charset="0"/>
                <a:cs typeface="Kalimati" panose="00000400000000000000" pitchFamily="2"/>
              </a:rPr>
              <a:t>? </a:t>
            </a:r>
          </a:p>
          <a:p>
            <a:pPr marL="0" indent="0" algn="ctr">
              <a:buNone/>
            </a:pPr>
            <a:endParaRPr lang="ne-NP" b="1" dirty="0">
              <a:solidFill>
                <a:srgbClr val="002060"/>
              </a:solidFill>
              <a:latin typeface="Ganesh" pitchFamily="2" charset="0"/>
              <a:cs typeface="Kalimati" panose="00000400000000000000" pitchFamily="2"/>
            </a:endParaRPr>
          </a:p>
        </p:txBody>
      </p:sp>
      <p:pic>
        <p:nvPicPr>
          <p:cNvPr id="2" name="Picture 1">
            <a:extLst>
              <a:ext uri="{FF2B5EF4-FFF2-40B4-BE49-F238E27FC236}">
                <a16:creationId xmlns:a16="http://schemas.microsoft.com/office/drawing/2014/main" id="{4CE29B08-B9E3-4D06-A361-89A59D4212F7}"/>
              </a:ext>
            </a:extLst>
          </p:cNvPr>
          <p:cNvPicPr>
            <a:picLocks noChangeAspect="1"/>
          </p:cNvPicPr>
          <p:nvPr/>
        </p:nvPicPr>
        <p:blipFill>
          <a:blip r:embed="rId2"/>
          <a:stretch>
            <a:fillRect/>
          </a:stretch>
        </p:blipFill>
        <p:spPr>
          <a:xfrm>
            <a:off x="4419600" y="2022289"/>
            <a:ext cx="3695700" cy="4265146"/>
          </a:xfrm>
          <a:prstGeom prst="rect">
            <a:avLst/>
          </a:prstGeom>
        </p:spPr>
      </p:pic>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38</a:t>
            </a:fld>
            <a:endParaRPr lang="en-US" dirty="0"/>
          </a:p>
        </p:txBody>
      </p:sp>
    </p:spTree>
    <p:extLst>
      <p:ext uri="{BB962C8B-B14F-4D97-AF65-F5344CB8AC3E}">
        <p14:creationId xmlns:p14="http://schemas.microsoft.com/office/powerpoint/2010/main" val="4104175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600200" y="861579"/>
            <a:ext cx="933450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अरूको काम गर्ने (कोड </a:t>
            </a:r>
            <a:r>
              <a:rPr lang="en-US" b="1" dirty="0">
                <a:solidFill>
                  <a:srgbClr val="142DAC"/>
                </a:solidFill>
                <a:latin typeface="Calibri" panose="020F0502020204030204" pitchFamily="34" charset="0"/>
                <a:cs typeface="Kalimati" panose="00000400000000000000" pitchFamily="2"/>
              </a:rPr>
              <a:t>1</a:t>
            </a:r>
            <a:r>
              <a:rPr lang="ne-NP" b="1" dirty="0">
                <a:solidFill>
                  <a:srgbClr val="142DAC"/>
                </a:solidFill>
                <a:latin typeface="Calibri" panose="020F0502020204030204" pitchFamily="34" charset="0"/>
                <a:cs typeface="Kalimati" panose="00000400000000000000" pitchFamily="2"/>
              </a:rPr>
              <a:t>)</a:t>
            </a:r>
            <a:endParaRPr lang="ne-NP"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109518" y="1538651"/>
            <a:ext cx="9105733" cy="4681205"/>
          </a:xfrm>
          <a:prstGeom prst="rect">
            <a:avLst/>
          </a:prstGeom>
        </p:spPr>
        <p:txBody>
          <a:bodyPr/>
          <a:lstStyle/>
          <a:p>
            <a:pPr algn="just">
              <a:lnSpc>
                <a:spcPct val="150000"/>
              </a:lnSpc>
            </a:pPr>
            <a:r>
              <a:rPr lang="ne-NP" sz="2400" dirty="0">
                <a:cs typeface="Kalimati" panose="00000400000000000000" pitchFamily="2"/>
              </a:rPr>
              <a:t>जीविका चलाउनका लागि अरू कसैले सञ्चालन गरेको कृषि</a:t>
            </a:r>
            <a:r>
              <a:rPr lang="en-US" sz="2400" dirty="0">
                <a:cs typeface="Kalimati" panose="00000400000000000000" pitchFamily="2"/>
              </a:rPr>
              <a:t>, </a:t>
            </a:r>
            <a:r>
              <a:rPr lang="ne-NP" sz="2400" dirty="0">
                <a:cs typeface="Kalimati" panose="00000400000000000000" pitchFamily="2"/>
              </a:rPr>
              <a:t>उद्योग</a:t>
            </a:r>
            <a:r>
              <a:rPr lang="en-US" sz="2400" dirty="0">
                <a:cs typeface="Kalimati" panose="00000400000000000000" pitchFamily="2"/>
              </a:rPr>
              <a:t>, </a:t>
            </a:r>
            <a:r>
              <a:rPr lang="ne-NP" sz="2400" dirty="0">
                <a:cs typeface="Kalimati" panose="00000400000000000000" pitchFamily="2"/>
              </a:rPr>
              <a:t>व्यापार</a:t>
            </a:r>
            <a:r>
              <a:rPr lang="en-US" sz="2400" dirty="0">
                <a:cs typeface="Kalimati" panose="00000400000000000000" pitchFamily="2"/>
              </a:rPr>
              <a:t>, </a:t>
            </a:r>
            <a:r>
              <a:rPr lang="ne-NP" sz="2400" dirty="0">
                <a:cs typeface="Kalimati" panose="00000400000000000000" pitchFamily="2"/>
              </a:rPr>
              <a:t>कार्यालय वा अरू कुनै व्यवसायमा मासिक</a:t>
            </a:r>
            <a:r>
              <a:rPr lang="en-US" sz="2400" dirty="0">
                <a:cs typeface="Kalimati" panose="00000400000000000000" pitchFamily="2"/>
              </a:rPr>
              <a:t>÷</a:t>
            </a:r>
            <a:r>
              <a:rPr lang="ne-NP" sz="2400" dirty="0">
                <a:cs typeface="Kalimati" panose="00000400000000000000" pitchFamily="2"/>
              </a:rPr>
              <a:t>दैनिक वा अन्य कुनै किसिमले तोकिएको तलब</a:t>
            </a:r>
            <a:r>
              <a:rPr lang="en-US" sz="2400" dirty="0">
                <a:cs typeface="Kalimati" panose="00000400000000000000" pitchFamily="2"/>
              </a:rPr>
              <a:t>, </a:t>
            </a:r>
            <a:r>
              <a:rPr lang="ne-NP" sz="2400" dirty="0">
                <a:cs typeface="Kalimati" panose="00000400000000000000" pitchFamily="2"/>
              </a:rPr>
              <a:t>ज्याला वा बेतन वा कुनै पारिश्रमिक (नगद वा जिन्सी जुनसुकै रूपमा) लिई काम गर्ने व्यक्तिको काममा संलग्नताको प्रकार </a:t>
            </a:r>
            <a:r>
              <a:rPr lang="en-US" sz="2400" dirty="0">
                <a:cs typeface="Kalimati" panose="00000400000000000000" pitchFamily="2"/>
              </a:rPr>
              <a:t>“</a:t>
            </a:r>
            <a:r>
              <a:rPr lang="ne-NP" sz="2400" dirty="0">
                <a:cs typeface="Kalimati" panose="00000400000000000000" pitchFamily="2"/>
              </a:rPr>
              <a:t>अरूको काम गर्ने</a:t>
            </a:r>
            <a:r>
              <a:rPr lang="en-US" sz="2400" dirty="0">
                <a:cs typeface="Kalimati" panose="00000400000000000000" pitchFamily="2"/>
              </a:rPr>
              <a:t>” </a:t>
            </a:r>
            <a:r>
              <a:rPr lang="ne-NP" sz="2400" dirty="0">
                <a:cs typeface="Kalimati" panose="00000400000000000000" pitchFamily="2"/>
              </a:rPr>
              <a:t>हुन्छ र यसको लागि कोड </a:t>
            </a:r>
            <a:r>
              <a:rPr lang="en-US" sz="2400" b="1" dirty="0">
                <a:solidFill>
                  <a:srgbClr val="0070C0"/>
                </a:solidFill>
                <a:cs typeface="Kalimati" panose="00000400000000000000" pitchFamily="2"/>
              </a:rPr>
              <a:t>1</a:t>
            </a:r>
            <a:r>
              <a:rPr lang="ne-NP" sz="2400" dirty="0">
                <a:cs typeface="Kalimati" panose="00000400000000000000" pitchFamily="2"/>
              </a:rPr>
              <a:t> लेख्नुपर्दछ । </a:t>
            </a:r>
            <a:endParaRPr lang="en-US" sz="2400" dirty="0">
              <a:cs typeface="Kalimati" panose="00000400000000000000" pitchFamily="2"/>
            </a:endParaRPr>
          </a:p>
          <a:p>
            <a:pPr algn="just">
              <a:lnSpc>
                <a:spcPct val="150000"/>
              </a:lnSpc>
            </a:pPr>
            <a:r>
              <a:rPr lang="ne-NP" sz="2400" dirty="0">
                <a:cs typeface="Kalimati" panose="00000400000000000000" pitchFamily="2"/>
              </a:rPr>
              <a:t>सरकारी</a:t>
            </a:r>
            <a:r>
              <a:rPr lang="en-US" sz="2400" dirty="0">
                <a:cs typeface="Kalimati" panose="00000400000000000000" pitchFamily="2"/>
              </a:rPr>
              <a:t> </a:t>
            </a:r>
            <a:r>
              <a:rPr lang="ne-NP" sz="2400" dirty="0">
                <a:cs typeface="Kalimati" panose="00000400000000000000" pitchFamily="2"/>
              </a:rPr>
              <a:t>तथा गैरसरकारी कार्यालय</a:t>
            </a:r>
            <a:r>
              <a:rPr lang="en-US" sz="2400" dirty="0">
                <a:cs typeface="Kalimati" panose="00000400000000000000" pitchFamily="2"/>
              </a:rPr>
              <a:t>, </a:t>
            </a:r>
            <a:r>
              <a:rPr lang="ne-NP" sz="2400" dirty="0">
                <a:cs typeface="Kalimati" panose="00000400000000000000" pitchFamily="2"/>
              </a:rPr>
              <a:t>अन्तर्राष्ट्रिय संघ संस्था</a:t>
            </a:r>
            <a:r>
              <a:rPr lang="en-US" sz="2400" dirty="0">
                <a:cs typeface="Kalimati" panose="00000400000000000000" pitchFamily="2"/>
              </a:rPr>
              <a:t>, </a:t>
            </a:r>
            <a:r>
              <a:rPr lang="ne-NP" sz="2400" dirty="0">
                <a:cs typeface="Kalimati" panose="00000400000000000000" pitchFamily="2"/>
              </a:rPr>
              <a:t>संस्थान वा निजी प्रतिष्ठान वा कार्यालय वा निजी घरमा वा अरूको व्यवसायमा जुनसुकै रूपमा तलब</a:t>
            </a:r>
            <a:r>
              <a:rPr lang="en-US" sz="2400" dirty="0">
                <a:cs typeface="Kalimati" panose="00000400000000000000" pitchFamily="2"/>
              </a:rPr>
              <a:t>, </a:t>
            </a:r>
            <a:r>
              <a:rPr lang="ne-NP" sz="2400" dirty="0">
                <a:cs typeface="Kalimati" panose="00000400000000000000" pitchFamily="2"/>
              </a:rPr>
              <a:t>ज्याला लिई काम गर्ने कर्मचारी वा व्यक्ति </a:t>
            </a:r>
            <a:r>
              <a:rPr lang="en-US" sz="2400" dirty="0">
                <a:cs typeface="Kalimati" panose="00000400000000000000" pitchFamily="2"/>
              </a:rPr>
              <a:t>“</a:t>
            </a:r>
            <a:r>
              <a:rPr lang="ne-NP" sz="2400" dirty="0">
                <a:cs typeface="Kalimati" panose="00000400000000000000" pitchFamily="2"/>
              </a:rPr>
              <a:t>अरूको काम गर्ने</a:t>
            </a:r>
            <a:r>
              <a:rPr lang="en-US" sz="2400" dirty="0">
                <a:cs typeface="Kalimati" panose="00000400000000000000" pitchFamily="2"/>
              </a:rPr>
              <a:t>” </a:t>
            </a:r>
            <a:r>
              <a:rPr lang="ne-NP" sz="2400" dirty="0">
                <a:cs typeface="Kalimati" panose="00000400000000000000" pitchFamily="2"/>
              </a:rPr>
              <a:t>हुन्छ । </a:t>
            </a:r>
            <a:endParaRPr lang="en-US" sz="2400" dirty="0">
              <a:cs typeface="Kalimati" panose="00000400000000000000" pitchFamily="2"/>
            </a:endParaRPr>
          </a:p>
          <a:p>
            <a:pPr lvl="1" algn="just">
              <a:lnSpc>
                <a:spcPct val="150000"/>
              </a:lnSpc>
            </a:pPr>
            <a:endParaRPr lang="ne-NP"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39</a:t>
            </a:fld>
            <a:endParaRPr lang="en-US" dirty="0"/>
          </a:p>
        </p:txBody>
      </p:sp>
      <p:pic>
        <p:nvPicPr>
          <p:cNvPr id="6" name="Picture 5">
            <a:extLst>
              <a:ext uri="{FF2B5EF4-FFF2-40B4-BE49-F238E27FC236}">
                <a16:creationId xmlns:a16="http://schemas.microsoft.com/office/drawing/2014/main" id="{4BA439F3-9069-4E3F-84D7-35A1770634BD}"/>
              </a:ext>
            </a:extLst>
          </p:cNvPr>
          <p:cNvPicPr>
            <a:picLocks noChangeAspect="1"/>
          </p:cNvPicPr>
          <p:nvPr/>
        </p:nvPicPr>
        <p:blipFill>
          <a:blip r:embed="rId2"/>
          <a:stretch>
            <a:fillRect/>
          </a:stretch>
        </p:blipFill>
        <p:spPr>
          <a:xfrm>
            <a:off x="9405257" y="1917836"/>
            <a:ext cx="2747651" cy="4265146"/>
          </a:xfrm>
          <a:prstGeom prst="rect">
            <a:avLst/>
          </a:prstGeom>
        </p:spPr>
      </p:pic>
      <p:sp>
        <p:nvSpPr>
          <p:cNvPr id="2" name="TextBox 1">
            <a:extLst>
              <a:ext uri="{FF2B5EF4-FFF2-40B4-BE49-F238E27FC236}">
                <a16:creationId xmlns:a16="http://schemas.microsoft.com/office/drawing/2014/main" id="{E9167A6B-2EAB-4490-A6AF-90FF94B0DC2D}"/>
              </a:ext>
            </a:extLst>
          </p:cNvPr>
          <p:cNvSpPr txBox="1"/>
          <p:nvPr/>
        </p:nvSpPr>
        <p:spPr>
          <a:xfrm>
            <a:off x="10094026" y="5643792"/>
            <a:ext cx="1603169" cy="461665"/>
          </a:xfrm>
          <a:prstGeom prst="rect">
            <a:avLst/>
          </a:prstGeom>
          <a:noFill/>
        </p:spPr>
        <p:txBody>
          <a:bodyPr wrap="square" rtlCol="0">
            <a:spAutoFit/>
          </a:bodyPr>
          <a:lstStyle/>
          <a:p>
            <a:pPr algn="ctr"/>
            <a:r>
              <a:rPr lang="en-US" sz="2400" b="1" dirty="0">
                <a:solidFill>
                  <a:srgbClr val="0070C0"/>
                </a:solidFill>
              </a:rPr>
              <a:t>1</a:t>
            </a:r>
          </a:p>
        </p:txBody>
      </p:sp>
      <p:sp>
        <p:nvSpPr>
          <p:cNvPr id="11" name="TextBox 10">
            <a:extLst>
              <a:ext uri="{FF2B5EF4-FFF2-40B4-BE49-F238E27FC236}">
                <a16:creationId xmlns:a16="http://schemas.microsoft.com/office/drawing/2014/main" id="{60A7C67A-C887-4E66-95D2-A95201CCCE6A}"/>
              </a:ext>
            </a:extLst>
          </p:cNvPr>
          <p:cNvSpPr txBox="1"/>
          <p:nvPr/>
        </p:nvSpPr>
        <p:spPr>
          <a:xfrm>
            <a:off x="9915896" y="6437631"/>
            <a:ext cx="1696984" cy="369332"/>
          </a:xfrm>
          <a:prstGeom prst="rect">
            <a:avLst/>
          </a:prstGeom>
          <a:noFill/>
        </p:spPr>
        <p:txBody>
          <a:bodyPr wrap="square" rtlCol="0">
            <a:spAutoFit/>
          </a:bodyPr>
          <a:lstStyle/>
          <a:p>
            <a:pPr algn="r"/>
            <a:r>
              <a:rPr lang="ne-NP" b="1" dirty="0">
                <a:solidFill>
                  <a:srgbClr val="002060"/>
                </a:solidFill>
                <a:cs typeface="Kalimati" panose="00000400000000000000" pitchFamily="2"/>
              </a:rPr>
              <a:t>क्रमशः</a:t>
            </a:r>
            <a:endParaRPr lang="en-US" b="1" dirty="0">
              <a:solidFill>
                <a:srgbClr val="002060"/>
              </a:solidFill>
              <a:cs typeface="Kalimati" panose="00000400000000000000" pitchFamily="2"/>
            </a:endParaRPr>
          </a:p>
        </p:txBody>
      </p:sp>
    </p:spTree>
    <p:extLst>
      <p:ext uri="{BB962C8B-B14F-4D97-AF65-F5344CB8AC3E}">
        <p14:creationId xmlns:p14="http://schemas.microsoft.com/office/powerpoint/2010/main" val="41649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29D23-3137-4FF5-9646-617B2956EFFE}"/>
              </a:ext>
            </a:extLst>
          </p:cNvPr>
          <p:cNvPicPr>
            <a:picLocks noChangeAspect="1"/>
          </p:cNvPicPr>
          <p:nvPr/>
        </p:nvPicPr>
        <p:blipFill rotWithShape="1">
          <a:blip r:embed="rId2"/>
          <a:srcRect l="17859" t="13994" r="6286" b="6931"/>
          <a:stretch/>
        </p:blipFill>
        <p:spPr>
          <a:xfrm>
            <a:off x="248478" y="735496"/>
            <a:ext cx="11937032" cy="5883964"/>
          </a:xfrm>
          <a:prstGeom prst="rect">
            <a:avLst/>
          </a:prstGeom>
        </p:spPr>
      </p:pic>
      <p:sp>
        <p:nvSpPr>
          <p:cNvPr id="6" name="Slide Number Placeholder 5">
            <a:extLst>
              <a:ext uri="{FF2B5EF4-FFF2-40B4-BE49-F238E27FC236}">
                <a16:creationId xmlns:a16="http://schemas.microsoft.com/office/drawing/2014/main" id="{DC7DDAD6-9F9C-4A5A-B383-B25F9250D01D}"/>
              </a:ext>
            </a:extLst>
          </p:cNvPr>
          <p:cNvSpPr>
            <a:spLocks noGrp="1"/>
          </p:cNvSpPr>
          <p:nvPr>
            <p:ph type="sldNum" sz="quarter" idx="12"/>
          </p:nvPr>
        </p:nvSpPr>
        <p:spPr>
          <a:xfrm>
            <a:off x="11648662" y="6619460"/>
            <a:ext cx="493306" cy="197551"/>
          </a:xfrm>
        </p:spPr>
        <p:txBody>
          <a:bodyPr/>
          <a:lstStyle/>
          <a:p>
            <a:pPr algn="ctr"/>
            <a:fld id="{490C25B1-E89F-4DE7-A27A-B3799A58857C}" type="slidenum">
              <a:rPr lang="en-US" sz="1800">
                <a:latin typeface="Fontasy Himali" panose="04020500000000000000" pitchFamily="82" charset="0"/>
                <a:cs typeface="+mn-cs"/>
              </a:rPr>
              <a:pPr algn="ctr"/>
              <a:t>4</a:t>
            </a:fld>
            <a:endParaRPr lang="en-US" sz="1800" dirty="0">
              <a:latin typeface="Fontasy Himali" panose="04020500000000000000" pitchFamily="82" charset="0"/>
              <a:cs typeface="+mn-cs"/>
            </a:endParaRPr>
          </a:p>
        </p:txBody>
      </p:sp>
      <p:sp>
        <p:nvSpPr>
          <p:cNvPr id="5" name="Rectangle 4">
            <a:extLst>
              <a:ext uri="{FF2B5EF4-FFF2-40B4-BE49-F238E27FC236}">
                <a16:creationId xmlns:a16="http://schemas.microsoft.com/office/drawing/2014/main" id="{521455BF-936E-416F-B570-E34E3D009CD9}"/>
              </a:ext>
            </a:extLst>
          </p:cNvPr>
          <p:cNvSpPr/>
          <p:nvPr/>
        </p:nvSpPr>
        <p:spPr>
          <a:xfrm>
            <a:off x="4156365" y="1294410"/>
            <a:ext cx="3538846" cy="29495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1109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sz="quarter" idx="4294967295"/>
          </p:nvPr>
        </p:nvSpPr>
        <p:spPr>
          <a:xfrm>
            <a:off x="299720" y="1520196"/>
            <a:ext cx="11846560" cy="4917435"/>
          </a:xfrm>
          <a:prstGeom prst="rect">
            <a:avLst/>
          </a:prstGeom>
        </p:spPr>
        <p:txBody>
          <a:bodyPr/>
          <a:lstStyle/>
          <a:p>
            <a:pPr>
              <a:lnSpc>
                <a:spcPct val="150000"/>
              </a:lnSpc>
            </a:pPr>
            <a:r>
              <a:rPr lang="ne-NP" sz="2400" dirty="0">
                <a:cs typeface="Kalimati" panose="00000400000000000000" pitchFamily="2"/>
              </a:rPr>
              <a:t>गणना गरिएका व्यक्तिले सन्दर्भ अवधिको धेरैजसो समय तलब</a:t>
            </a:r>
            <a:r>
              <a:rPr lang="en-US" sz="2400" dirty="0">
                <a:cs typeface="Kalimati" panose="00000400000000000000" pitchFamily="2"/>
              </a:rPr>
              <a:t>, </a:t>
            </a:r>
            <a:r>
              <a:rPr lang="ne-NP" sz="2400" dirty="0">
                <a:cs typeface="Kalimati" panose="00000400000000000000" pitchFamily="2"/>
              </a:rPr>
              <a:t>ज्याला वा पारिश्रमिक लिई अरूको काम गरेका भए काम गर्दाको हैसियत </a:t>
            </a:r>
            <a:r>
              <a:rPr lang="en-US" sz="2400" dirty="0">
                <a:cs typeface="Kalimati" panose="00000400000000000000" pitchFamily="2"/>
              </a:rPr>
              <a:t>“</a:t>
            </a:r>
            <a:r>
              <a:rPr lang="ne-NP" sz="2400" dirty="0">
                <a:cs typeface="Kalimati" panose="00000400000000000000" pitchFamily="2"/>
              </a:rPr>
              <a:t>अरूको काम गर्ने</a:t>
            </a:r>
            <a:r>
              <a:rPr lang="en-US" sz="2400" dirty="0">
                <a:cs typeface="Kalimati" panose="00000400000000000000" pitchFamily="2"/>
              </a:rPr>
              <a:t>” </a:t>
            </a:r>
            <a:r>
              <a:rPr lang="ne-NP" sz="2400" dirty="0">
                <a:cs typeface="Kalimati" panose="00000400000000000000" pitchFamily="2"/>
              </a:rPr>
              <a:t>अन्तर्गत पर्दछ । अरूको काम गर्ने व्यक्तिले तोकिएको तलब</a:t>
            </a:r>
            <a:r>
              <a:rPr lang="en-US" sz="2400" dirty="0">
                <a:cs typeface="Kalimati" panose="00000400000000000000" pitchFamily="2"/>
              </a:rPr>
              <a:t>, </a:t>
            </a:r>
            <a:r>
              <a:rPr lang="ne-NP" sz="2400" dirty="0">
                <a:cs typeface="Kalimati" panose="00000400000000000000" pitchFamily="2"/>
              </a:rPr>
              <a:t>ज्याला वा पारिश्रमिक लिई काम गर्दछन् तर व्यवसायको नाफा</a:t>
            </a:r>
            <a:r>
              <a:rPr lang="en-US" sz="2400" dirty="0">
                <a:cs typeface="Kalimati" panose="00000400000000000000" pitchFamily="2"/>
              </a:rPr>
              <a:t>–</a:t>
            </a:r>
            <a:r>
              <a:rPr lang="ne-NP" sz="2400" dirty="0">
                <a:cs typeface="Kalimati" panose="00000400000000000000" pitchFamily="2"/>
              </a:rPr>
              <a:t>नोक्सानमा प्रत्यक्षरूपमा सहभागी हुँदैनन् । </a:t>
            </a:r>
            <a:endParaRPr lang="en-US" sz="2400" dirty="0">
              <a:cs typeface="Kalimati" panose="00000400000000000000" pitchFamily="2"/>
            </a:endParaRPr>
          </a:p>
          <a:p>
            <a:pPr>
              <a:lnSpc>
                <a:spcPct val="150000"/>
              </a:lnSpc>
            </a:pPr>
            <a:r>
              <a:rPr lang="ne-NP" sz="2400" dirty="0">
                <a:cs typeface="Kalimati" panose="00000400000000000000" pitchFamily="2"/>
              </a:rPr>
              <a:t>राष्ट्रपति</a:t>
            </a:r>
            <a:r>
              <a:rPr lang="en-US" sz="2400" dirty="0">
                <a:cs typeface="Kalimati" panose="00000400000000000000" pitchFamily="2"/>
              </a:rPr>
              <a:t>, </a:t>
            </a:r>
            <a:r>
              <a:rPr lang="ne-NP" sz="2400" dirty="0">
                <a:cs typeface="Kalimati" panose="00000400000000000000" pitchFamily="2"/>
              </a:rPr>
              <a:t>प्रधानमन्त्री लगायत सरकारको विभिन्न मन्त्रालय</a:t>
            </a:r>
            <a:r>
              <a:rPr lang="en-US" sz="2400" dirty="0">
                <a:cs typeface="Kalimati" panose="00000400000000000000" pitchFamily="2"/>
              </a:rPr>
              <a:t>, </a:t>
            </a:r>
            <a:r>
              <a:rPr lang="ne-NP" sz="2400" dirty="0">
                <a:cs typeface="Kalimati" panose="00000400000000000000" pitchFamily="2"/>
              </a:rPr>
              <a:t>विभाग</a:t>
            </a:r>
            <a:r>
              <a:rPr lang="en-US" sz="2400" dirty="0">
                <a:cs typeface="Kalimati" panose="00000400000000000000" pitchFamily="2"/>
              </a:rPr>
              <a:t>, </a:t>
            </a:r>
            <a:r>
              <a:rPr lang="ne-NP" sz="2400" dirty="0">
                <a:cs typeface="Kalimati" panose="00000400000000000000" pitchFamily="2"/>
              </a:rPr>
              <a:t>कार्यालय</a:t>
            </a:r>
            <a:r>
              <a:rPr lang="en-US" sz="2400" dirty="0">
                <a:cs typeface="Kalimati" panose="00000400000000000000" pitchFamily="2"/>
              </a:rPr>
              <a:t>, </a:t>
            </a:r>
            <a:r>
              <a:rPr lang="ne-NP" sz="2400" dirty="0">
                <a:cs typeface="Kalimati" panose="00000400000000000000" pitchFamily="2"/>
              </a:rPr>
              <a:t>संघ</a:t>
            </a:r>
            <a:r>
              <a:rPr lang="en-US" sz="2400" dirty="0">
                <a:cs typeface="Kalimati" panose="00000400000000000000" pitchFamily="2"/>
              </a:rPr>
              <a:t>, </a:t>
            </a:r>
            <a:r>
              <a:rPr lang="ne-NP" sz="2400" dirty="0">
                <a:cs typeface="Kalimati" panose="00000400000000000000" pitchFamily="2"/>
              </a:rPr>
              <a:t>संस्था आदिमा काम गरेका मन्त्री</a:t>
            </a:r>
            <a:r>
              <a:rPr lang="en-US" sz="2400" dirty="0">
                <a:cs typeface="Kalimati" panose="00000400000000000000" pitchFamily="2"/>
              </a:rPr>
              <a:t>, </a:t>
            </a:r>
            <a:r>
              <a:rPr lang="ne-NP" sz="2400" dirty="0">
                <a:cs typeface="Kalimati" panose="00000400000000000000" pitchFamily="2"/>
              </a:rPr>
              <a:t>सचिवलगायत सबै तहका कर्मचारीले तलब</a:t>
            </a:r>
            <a:r>
              <a:rPr lang="en-US" sz="2400" dirty="0">
                <a:cs typeface="Kalimati" panose="00000400000000000000" pitchFamily="2"/>
              </a:rPr>
              <a:t>, </a:t>
            </a:r>
            <a:r>
              <a:rPr lang="ne-NP" sz="2400" dirty="0">
                <a:cs typeface="Kalimati" panose="00000400000000000000" pitchFamily="2"/>
              </a:rPr>
              <a:t>ज्याला लिई काम गरेको भए </a:t>
            </a:r>
            <a:r>
              <a:rPr lang="en-US" sz="2400" dirty="0">
                <a:cs typeface="Kalimati" panose="00000400000000000000" pitchFamily="2"/>
              </a:rPr>
              <a:t>“</a:t>
            </a:r>
            <a:r>
              <a:rPr lang="ne-NP" sz="2400" dirty="0">
                <a:cs typeface="Kalimati" panose="00000400000000000000" pitchFamily="2"/>
              </a:rPr>
              <a:t>अरूको काम गर्ने</a:t>
            </a:r>
            <a:r>
              <a:rPr lang="en-US" sz="2400" dirty="0">
                <a:cs typeface="Kalimati" panose="00000400000000000000" pitchFamily="2"/>
              </a:rPr>
              <a:t>” </a:t>
            </a:r>
            <a:r>
              <a:rPr lang="ne-NP" sz="2400" dirty="0">
                <a:cs typeface="Kalimati" panose="00000400000000000000" pitchFamily="2"/>
              </a:rPr>
              <a:t>हुन्छ । सन्दर्भ समयमा मन्त्रालय</a:t>
            </a:r>
            <a:r>
              <a:rPr lang="en-US" sz="2400" dirty="0">
                <a:cs typeface="Kalimati" panose="00000400000000000000" pitchFamily="2"/>
              </a:rPr>
              <a:t>, </a:t>
            </a:r>
            <a:r>
              <a:rPr lang="ne-NP" sz="2400" dirty="0">
                <a:cs typeface="Kalimati" panose="00000400000000000000" pitchFamily="2"/>
              </a:rPr>
              <a:t>विभाग</a:t>
            </a:r>
            <a:r>
              <a:rPr lang="en-US" sz="2400" dirty="0">
                <a:cs typeface="Kalimati" panose="00000400000000000000" pitchFamily="2"/>
              </a:rPr>
              <a:t>, </a:t>
            </a:r>
            <a:r>
              <a:rPr lang="ne-NP" sz="2400" dirty="0">
                <a:cs typeface="Kalimati" panose="00000400000000000000" pitchFamily="2"/>
              </a:rPr>
              <a:t>कार्यालय</a:t>
            </a:r>
            <a:r>
              <a:rPr lang="en-US" sz="2400" dirty="0">
                <a:cs typeface="Kalimati" panose="00000400000000000000" pitchFamily="2"/>
              </a:rPr>
              <a:t>, </a:t>
            </a:r>
            <a:r>
              <a:rPr lang="ne-NP" sz="2400" dirty="0">
                <a:cs typeface="Kalimati" panose="00000400000000000000" pitchFamily="2"/>
              </a:rPr>
              <a:t>संघ</a:t>
            </a:r>
            <a:r>
              <a:rPr lang="en-US" sz="2400" dirty="0">
                <a:cs typeface="Kalimati" panose="00000400000000000000" pitchFamily="2"/>
              </a:rPr>
              <a:t>, </a:t>
            </a:r>
            <a:r>
              <a:rPr lang="ne-NP" sz="2400" dirty="0">
                <a:cs typeface="Kalimati" panose="00000400000000000000" pitchFamily="2"/>
              </a:rPr>
              <a:t>संस्था आदिमा काम गरेका कर्मचारी वा व्यक्तिको काममा संलग्नताको प्रकार खुलाउन अरूको काम गर्नेको कोड</a:t>
            </a:r>
            <a:r>
              <a:rPr lang="en-US" sz="2400" dirty="0">
                <a:cs typeface="Kalimati" panose="00000400000000000000" pitchFamily="2"/>
              </a:rPr>
              <a:t> </a:t>
            </a:r>
            <a:r>
              <a:rPr lang="en-US" sz="2400" b="1" dirty="0">
                <a:solidFill>
                  <a:schemeClr val="accent5"/>
                </a:solidFill>
                <a:cs typeface="Kalimati" panose="00000400000000000000" pitchFamily="2"/>
              </a:rPr>
              <a:t>1</a:t>
            </a:r>
            <a:r>
              <a:rPr lang="ne-NP" sz="2400" dirty="0">
                <a:cs typeface="Kalimati" panose="00000400000000000000" pitchFamily="2"/>
              </a:rPr>
              <a:t> लेख्नुपर्दछ ।</a:t>
            </a:r>
            <a:endParaRPr lang="en-US" sz="2400" dirty="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40</a:t>
            </a:fld>
            <a:endParaRPr lang="en-US" dirty="0"/>
          </a:p>
        </p:txBody>
      </p:sp>
      <p:sp>
        <p:nvSpPr>
          <p:cNvPr id="6" name="Text Placeholder 1">
            <a:extLst>
              <a:ext uri="{FF2B5EF4-FFF2-40B4-BE49-F238E27FC236}">
                <a16:creationId xmlns:a16="http://schemas.microsoft.com/office/drawing/2014/main" id="{E2BC4890-E262-4BA8-9AB9-38542803DFDF}"/>
              </a:ext>
            </a:extLst>
          </p:cNvPr>
          <p:cNvSpPr txBox="1">
            <a:spLocks/>
          </p:cNvSpPr>
          <p:nvPr/>
        </p:nvSpPr>
        <p:spPr>
          <a:xfrm>
            <a:off x="1600200" y="861579"/>
            <a:ext cx="933450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e-NP" b="1">
                <a:solidFill>
                  <a:srgbClr val="142DAC"/>
                </a:solidFill>
                <a:latin typeface="Calibri" panose="020F0502020204030204" pitchFamily="34" charset="0"/>
                <a:cs typeface="Kalimati" panose="00000400000000000000" pitchFamily="2"/>
              </a:rPr>
              <a:t>अरूको काम गर्ने (कोड </a:t>
            </a:r>
            <a:r>
              <a:rPr lang="en-US" b="1">
                <a:solidFill>
                  <a:srgbClr val="142DAC"/>
                </a:solidFill>
                <a:latin typeface="Calibri" panose="020F0502020204030204" pitchFamily="34" charset="0"/>
                <a:cs typeface="Kalimati" panose="00000400000000000000" pitchFamily="2"/>
              </a:rPr>
              <a:t>1</a:t>
            </a:r>
            <a:r>
              <a:rPr lang="ne-NP" b="1">
                <a:solidFill>
                  <a:srgbClr val="142DAC"/>
                </a:solidFill>
                <a:latin typeface="Calibri" panose="020F0502020204030204" pitchFamily="34" charset="0"/>
                <a:cs typeface="Kalimati" panose="00000400000000000000" pitchFamily="2"/>
              </a:rPr>
              <a:t>)</a:t>
            </a:r>
            <a:endParaRPr lang="ne-NP" b="1" dirty="0">
              <a:solidFill>
                <a:srgbClr val="002060"/>
              </a:solidFill>
              <a:latin typeface="Ganesh" pitchFamily="2" charset="0"/>
              <a:cs typeface="Kalimati" panose="00000400000000000000" pitchFamily="2"/>
            </a:endParaRPr>
          </a:p>
        </p:txBody>
      </p:sp>
      <p:sp>
        <p:nvSpPr>
          <p:cNvPr id="11" name="TextBox 10">
            <a:extLst>
              <a:ext uri="{FF2B5EF4-FFF2-40B4-BE49-F238E27FC236}">
                <a16:creationId xmlns:a16="http://schemas.microsoft.com/office/drawing/2014/main" id="{F1D70833-9B14-4121-AEE7-F71B20DF2F30}"/>
              </a:ext>
            </a:extLst>
          </p:cNvPr>
          <p:cNvSpPr txBox="1"/>
          <p:nvPr/>
        </p:nvSpPr>
        <p:spPr>
          <a:xfrm>
            <a:off x="9915896" y="6437631"/>
            <a:ext cx="1696984" cy="369332"/>
          </a:xfrm>
          <a:prstGeom prst="rect">
            <a:avLst/>
          </a:prstGeom>
          <a:noFill/>
        </p:spPr>
        <p:txBody>
          <a:bodyPr wrap="square" rtlCol="0">
            <a:spAutoFit/>
          </a:bodyPr>
          <a:lstStyle/>
          <a:p>
            <a:pPr algn="r"/>
            <a:r>
              <a:rPr lang="ne-NP" b="1" dirty="0">
                <a:solidFill>
                  <a:srgbClr val="002060"/>
                </a:solidFill>
                <a:cs typeface="Kalimati" panose="00000400000000000000" pitchFamily="2"/>
              </a:rPr>
              <a:t>क्रमशः</a:t>
            </a:r>
            <a:endParaRPr lang="en-US" b="1" dirty="0">
              <a:solidFill>
                <a:srgbClr val="002060"/>
              </a:solidFill>
              <a:cs typeface="Kalimati" panose="00000400000000000000" pitchFamily="2"/>
            </a:endParaRPr>
          </a:p>
        </p:txBody>
      </p:sp>
    </p:spTree>
    <p:extLst>
      <p:ext uri="{BB962C8B-B14F-4D97-AF65-F5344CB8AC3E}">
        <p14:creationId xmlns:p14="http://schemas.microsoft.com/office/powerpoint/2010/main" val="1891709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sz="quarter" idx="4294967295"/>
          </p:nvPr>
        </p:nvSpPr>
        <p:spPr>
          <a:xfrm>
            <a:off x="863600" y="1859285"/>
            <a:ext cx="11135360" cy="3892292"/>
          </a:xfrm>
          <a:prstGeom prst="rect">
            <a:avLst/>
          </a:prstGeom>
        </p:spPr>
        <p:txBody>
          <a:bodyPr/>
          <a:lstStyle/>
          <a:p>
            <a:pPr>
              <a:lnSpc>
                <a:spcPct val="150000"/>
              </a:lnSpc>
            </a:pPr>
            <a:r>
              <a:rPr lang="ne-NP" sz="2400" dirty="0">
                <a:cs typeface="Kalimati" panose="00000400000000000000" pitchFamily="2"/>
              </a:rPr>
              <a:t>सार्वजनिक ओहोदामा रहेर पारिश्रमिक लिने जनप्रतिनिधि वा कार्यालय सहायकदेखि मुख्य सचिवसम्मका सम्पूर्ण व्यक्तिहरूको लागि काममा संलग्नताको प्रकार </a:t>
            </a:r>
            <a:r>
              <a:rPr lang="en-US" sz="2400" dirty="0">
                <a:cs typeface="Kalimati" panose="00000400000000000000" pitchFamily="2"/>
              </a:rPr>
              <a:t>“</a:t>
            </a:r>
            <a:r>
              <a:rPr lang="ne-NP" sz="2400" dirty="0">
                <a:cs typeface="Kalimati" panose="00000400000000000000" pitchFamily="2"/>
              </a:rPr>
              <a:t>अरूको काम गर्ने</a:t>
            </a:r>
            <a:r>
              <a:rPr lang="en-US" sz="2400" dirty="0">
                <a:cs typeface="Kalimati" panose="00000400000000000000" pitchFamily="2"/>
              </a:rPr>
              <a:t>” </a:t>
            </a:r>
            <a:r>
              <a:rPr lang="ne-NP" sz="2400" dirty="0">
                <a:cs typeface="Kalimati" panose="00000400000000000000" pitchFamily="2"/>
              </a:rPr>
              <a:t>को कोड </a:t>
            </a:r>
            <a:r>
              <a:rPr lang="en-US" sz="2400" dirty="0">
                <a:solidFill>
                  <a:schemeClr val="accent5"/>
                </a:solidFill>
                <a:cs typeface="Kalimati" panose="00000400000000000000" pitchFamily="2"/>
              </a:rPr>
              <a:t>1</a:t>
            </a:r>
            <a:r>
              <a:rPr lang="ne-NP" sz="2400" dirty="0">
                <a:cs typeface="Kalimati" panose="00000400000000000000" pitchFamily="2"/>
              </a:rPr>
              <a:t> लेख्नुपर्दछ । </a:t>
            </a:r>
            <a:endParaRPr lang="en-US" sz="2400" dirty="0">
              <a:cs typeface="Kalimati" panose="00000400000000000000" pitchFamily="2"/>
            </a:endParaRPr>
          </a:p>
          <a:p>
            <a:pPr>
              <a:lnSpc>
                <a:spcPct val="150000"/>
              </a:lnSpc>
            </a:pPr>
            <a:r>
              <a:rPr lang="ne-NP" sz="2400" dirty="0">
                <a:cs typeface="Kalimati" panose="00000400000000000000" pitchFamily="2"/>
              </a:rPr>
              <a:t>उद्योगधन्दा</a:t>
            </a:r>
            <a:r>
              <a:rPr lang="en-US" sz="2400" dirty="0">
                <a:cs typeface="Kalimati" panose="00000400000000000000" pitchFamily="2"/>
              </a:rPr>
              <a:t>, </a:t>
            </a:r>
            <a:r>
              <a:rPr lang="ne-NP" sz="2400" dirty="0">
                <a:cs typeface="Kalimati" panose="00000400000000000000" pitchFamily="2"/>
              </a:rPr>
              <a:t>व्यापार</a:t>
            </a:r>
            <a:r>
              <a:rPr lang="en-US" sz="2400" dirty="0">
                <a:cs typeface="Kalimati" panose="00000400000000000000" pitchFamily="2"/>
              </a:rPr>
              <a:t>, </a:t>
            </a:r>
            <a:r>
              <a:rPr lang="ne-NP" sz="2400" dirty="0">
                <a:cs typeface="Kalimati" panose="00000400000000000000" pitchFamily="2"/>
              </a:rPr>
              <a:t>होटेल</a:t>
            </a:r>
            <a:r>
              <a:rPr lang="en-US" sz="2400" dirty="0">
                <a:cs typeface="Kalimati" panose="00000400000000000000" pitchFamily="2"/>
              </a:rPr>
              <a:t>, </a:t>
            </a:r>
            <a:r>
              <a:rPr lang="ne-NP" sz="2400" dirty="0">
                <a:cs typeface="Kalimati" panose="00000400000000000000" pitchFamily="2"/>
              </a:rPr>
              <a:t>रेष्टुरेण्ट</a:t>
            </a:r>
            <a:r>
              <a:rPr lang="en-US" sz="2400" dirty="0">
                <a:cs typeface="Kalimati" panose="00000400000000000000" pitchFamily="2"/>
              </a:rPr>
              <a:t>, </a:t>
            </a:r>
            <a:r>
              <a:rPr lang="ne-NP" sz="2400" dirty="0">
                <a:cs typeface="Kalimati" panose="00000400000000000000" pitchFamily="2"/>
              </a:rPr>
              <a:t>वा जुनसुकै संघ</a:t>
            </a:r>
            <a:r>
              <a:rPr lang="en-US" sz="2400" dirty="0">
                <a:cs typeface="Kalimati" panose="00000400000000000000" pitchFamily="2"/>
              </a:rPr>
              <a:t>, </a:t>
            </a:r>
            <a:r>
              <a:rPr lang="ne-NP" sz="2400" dirty="0">
                <a:cs typeface="Kalimati" panose="00000400000000000000" pitchFamily="2"/>
              </a:rPr>
              <a:t>संस्था</a:t>
            </a:r>
            <a:r>
              <a:rPr lang="en-US" sz="2400" dirty="0">
                <a:cs typeface="Kalimati" panose="00000400000000000000" pitchFamily="2"/>
              </a:rPr>
              <a:t>, </a:t>
            </a:r>
            <a:r>
              <a:rPr lang="ne-NP" sz="2400" dirty="0">
                <a:cs typeface="Kalimati" panose="00000400000000000000" pitchFamily="2"/>
              </a:rPr>
              <a:t>निजी व्यवसायमा वा निजी घरपरिवारमा तलब</a:t>
            </a:r>
            <a:r>
              <a:rPr lang="en-US" sz="2400" dirty="0">
                <a:cs typeface="Kalimati" panose="00000400000000000000" pitchFamily="2"/>
              </a:rPr>
              <a:t>, </a:t>
            </a:r>
            <a:r>
              <a:rPr lang="ne-NP" sz="2400" dirty="0">
                <a:cs typeface="Kalimati" panose="00000400000000000000" pitchFamily="2"/>
              </a:rPr>
              <a:t>ज्याला (नगद</a:t>
            </a:r>
            <a:r>
              <a:rPr lang="en-US" sz="2400" dirty="0">
                <a:cs typeface="Kalimati" panose="00000400000000000000" pitchFamily="2"/>
              </a:rPr>
              <a:t>, </a:t>
            </a:r>
            <a:r>
              <a:rPr lang="ne-NP" sz="2400" dirty="0">
                <a:cs typeface="Kalimati" panose="00000400000000000000" pitchFamily="2"/>
              </a:rPr>
              <a:t>जिन्सी जुनसुकै रूपमा) लिई काम गरेका व्यक्तिको लागि काममा संलग्नताको प्रकार </a:t>
            </a:r>
            <a:r>
              <a:rPr lang="en-US" sz="2400" dirty="0">
                <a:cs typeface="Kalimati" panose="00000400000000000000" pitchFamily="2"/>
              </a:rPr>
              <a:t>“</a:t>
            </a:r>
            <a:r>
              <a:rPr lang="ne-NP" sz="2400" dirty="0">
                <a:cs typeface="Kalimati" panose="00000400000000000000" pitchFamily="2"/>
              </a:rPr>
              <a:t>अरूको काम गर्ने</a:t>
            </a:r>
            <a:r>
              <a:rPr lang="en-US" sz="2400" dirty="0">
                <a:cs typeface="Kalimati" panose="00000400000000000000" pitchFamily="2"/>
              </a:rPr>
              <a:t>” </a:t>
            </a:r>
            <a:r>
              <a:rPr lang="ne-NP" sz="2400" dirty="0">
                <a:cs typeface="Kalimati" panose="00000400000000000000" pitchFamily="2"/>
              </a:rPr>
              <a:t>को कोड </a:t>
            </a:r>
            <a:r>
              <a:rPr lang="en-US" sz="2400" b="1" dirty="0">
                <a:solidFill>
                  <a:schemeClr val="accent5"/>
                </a:solidFill>
                <a:cs typeface="Kalimati" panose="00000400000000000000" pitchFamily="2"/>
              </a:rPr>
              <a:t>1</a:t>
            </a:r>
            <a:r>
              <a:rPr lang="ne-NP" sz="2400" dirty="0">
                <a:cs typeface="Kalimati" panose="00000400000000000000" pitchFamily="2"/>
              </a:rPr>
              <a:t> लेख्नुपर्दछ । </a:t>
            </a:r>
            <a:endParaRPr lang="en-US" sz="2400" dirty="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41</a:t>
            </a:fld>
            <a:endParaRPr lang="en-US" dirty="0"/>
          </a:p>
        </p:txBody>
      </p:sp>
      <p:sp>
        <p:nvSpPr>
          <p:cNvPr id="6" name="Text Placeholder 1">
            <a:extLst>
              <a:ext uri="{FF2B5EF4-FFF2-40B4-BE49-F238E27FC236}">
                <a16:creationId xmlns:a16="http://schemas.microsoft.com/office/drawing/2014/main" id="{CE6C1235-20D1-42B1-BBEA-E0BA7E17F3FC}"/>
              </a:ext>
            </a:extLst>
          </p:cNvPr>
          <p:cNvSpPr txBox="1">
            <a:spLocks/>
          </p:cNvSpPr>
          <p:nvPr/>
        </p:nvSpPr>
        <p:spPr>
          <a:xfrm>
            <a:off x="1600200" y="861579"/>
            <a:ext cx="933450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e-NP" b="1">
                <a:solidFill>
                  <a:srgbClr val="142DAC"/>
                </a:solidFill>
                <a:latin typeface="Calibri" panose="020F0502020204030204" pitchFamily="34" charset="0"/>
                <a:cs typeface="Kalimati" panose="00000400000000000000" pitchFamily="2"/>
              </a:rPr>
              <a:t>अरूको काम गर्ने (कोड </a:t>
            </a:r>
            <a:r>
              <a:rPr lang="en-US" b="1">
                <a:solidFill>
                  <a:srgbClr val="142DAC"/>
                </a:solidFill>
                <a:latin typeface="Calibri" panose="020F0502020204030204" pitchFamily="34" charset="0"/>
                <a:cs typeface="Kalimati" panose="00000400000000000000" pitchFamily="2"/>
              </a:rPr>
              <a:t>1</a:t>
            </a:r>
            <a:r>
              <a:rPr lang="ne-NP" b="1">
                <a:solidFill>
                  <a:srgbClr val="142DAC"/>
                </a:solidFill>
                <a:latin typeface="Calibri" panose="020F0502020204030204" pitchFamily="34" charset="0"/>
                <a:cs typeface="Kalimati" panose="00000400000000000000" pitchFamily="2"/>
              </a:rPr>
              <a:t>)</a:t>
            </a:r>
            <a:endParaRPr lang="ne-NP" b="1" dirty="0">
              <a:solidFill>
                <a:srgbClr val="002060"/>
              </a:solidFill>
              <a:latin typeface="Ganesh" pitchFamily="2" charset="0"/>
              <a:cs typeface="Kalimati" panose="00000400000000000000" pitchFamily="2"/>
            </a:endParaRPr>
          </a:p>
        </p:txBody>
      </p:sp>
    </p:spTree>
    <p:extLst>
      <p:ext uri="{BB962C8B-B14F-4D97-AF65-F5344CB8AC3E}">
        <p14:creationId xmlns:p14="http://schemas.microsoft.com/office/powerpoint/2010/main" val="3258956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587500" y="968455"/>
            <a:ext cx="947420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रोजगारदाता (कोड </a:t>
            </a:r>
            <a:r>
              <a:rPr lang="en-US" b="1" dirty="0">
                <a:solidFill>
                  <a:srgbClr val="142DAC"/>
                </a:solidFill>
                <a:latin typeface="Calibri" panose="020F0502020204030204" pitchFamily="34" charset="0"/>
                <a:cs typeface="Kalimati" panose="00000400000000000000" pitchFamily="2"/>
              </a:rPr>
              <a:t>2</a:t>
            </a:r>
            <a:r>
              <a:rPr lang="ne-NP" b="1" dirty="0">
                <a:solidFill>
                  <a:srgbClr val="142DAC"/>
                </a:solidFill>
                <a:latin typeface="Calibri" panose="020F0502020204030204" pitchFamily="34" charset="0"/>
                <a:cs typeface="Kalimati" panose="00000400000000000000" pitchFamily="2"/>
              </a:rPr>
              <a:t>)</a:t>
            </a:r>
            <a:endParaRPr lang="ne-NP"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166255" y="1859285"/>
            <a:ext cx="11497425" cy="3892292"/>
          </a:xfrm>
          <a:prstGeom prst="rect">
            <a:avLst/>
          </a:prstGeom>
        </p:spPr>
        <p:txBody>
          <a:bodyPr/>
          <a:lstStyle/>
          <a:p>
            <a:pPr algn="just">
              <a:lnSpc>
                <a:spcPct val="150000"/>
              </a:lnSpc>
            </a:pPr>
            <a:r>
              <a:rPr lang="ne-NP" sz="2400" dirty="0">
                <a:cs typeface="Kalimati" panose="00000400000000000000" pitchFamily="2"/>
              </a:rPr>
              <a:t>आफूले पूँजी (नगद</a:t>
            </a:r>
            <a:r>
              <a:rPr lang="en-US" sz="2400" dirty="0">
                <a:cs typeface="Kalimati" panose="00000400000000000000" pitchFamily="2"/>
              </a:rPr>
              <a:t>, </a:t>
            </a:r>
            <a:r>
              <a:rPr lang="ne-NP" sz="2400" dirty="0">
                <a:cs typeface="Kalimati" panose="00000400000000000000" pitchFamily="2"/>
              </a:rPr>
              <a:t>जिन्सी वा दुवै) र श्रम लगाई नाफा</a:t>
            </a:r>
            <a:r>
              <a:rPr lang="en-US" sz="2400" dirty="0">
                <a:cs typeface="Kalimati" panose="00000400000000000000" pitchFamily="2"/>
              </a:rPr>
              <a:t> </a:t>
            </a:r>
            <a:r>
              <a:rPr lang="ne-NP" sz="2400" dirty="0">
                <a:cs typeface="Kalimati" panose="00000400000000000000" pitchFamily="2"/>
              </a:rPr>
              <a:t>नोक्सान आफ्नै हुने वा आफैले बेहोर्ने गरी सञ्चालन गरेको कुनै व्यवसाय (उद्योग</a:t>
            </a:r>
            <a:r>
              <a:rPr lang="en-US" sz="2400" dirty="0">
                <a:cs typeface="Kalimati" panose="00000400000000000000" pitchFamily="2"/>
              </a:rPr>
              <a:t>, </a:t>
            </a:r>
            <a:r>
              <a:rPr lang="ne-NP" sz="2400" dirty="0">
                <a:cs typeface="Kalimati" panose="00000400000000000000" pitchFamily="2"/>
              </a:rPr>
              <a:t>व्यापार वा पेशागत व्यवसाय) मा तलब</a:t>
            </a:r>
            <a:r>
              <a:rPr lang="en-US" sz="2400" dirty="0">
                <a:cs typeface="Kalimati" panose="00000400000000000000" pitchFamily="2"/>
              </a:rPr>
              <a:t>, </a:t>
            </a:r>
            <a:r>
              <a:rPr lang="ne-NP" sz="2400" dirty="0">
                <a:cs typeface="Kalimati" panose="00000400000000000000" pitchFamily="2"/>
              </a:rPr>
              <a:t>ज्याला (नगद वा जिन्सी जुनसुकै रूपमा) दिई सन्दर्भ समयमा नियमित रूपले एक वा एकभन्दा बढी कामदारलाई काम लगाएका व्यक्तिलाई रोजगारदाता भनिन्छ । </a:t>
            </a:r>
            <a:endParaRPr lang="en-US" sz="2400" dirty="0">
              <a:cs typeface="Kalimati" panose="00000400000000000000" pitchFamily="2"/>
            </a:endParaRPr>
          </a:p>
          <a:p>
            <a:pPr algn="just">
              <a:lnSpc>
                <a:spcPct val="150000"/>
              </a:lnSpc>
            </a:pPr>
            <a:r>
              <a:rPr lang="ne-NP" sz="2400" dirty="0">
                <a:cs typeface="Kalimati" panose="00000400000000000000" pitchFamily="2"/>
              </a:rPr>
              <a:t>यसरी अरुलाई काम दिने वा लगाउने व्यक्तिले अरु कुनै काम गरेको छ भने पनि उ रोजगारदाता नै ठहर्छ र रोजगारदाताको कोड </a:t>
            </a:r>
            <a:r>
              <a:rPr lang="en-US" sz="2400" dirty="0">
                <a:solidFill>
                  <a:schemeClr val="accent5"/>
                </a:solidFill>
                <a:cs typeface="Kalimati" panose="00000400000000000000" pitchFamily="2"/>
              </a:rPr>
              <a:t>2</a:t>
            </a:r>
            <a:r>
              <a:rPr lang="ne-NP" sz="2400" dirty="0">
                <a:cs typeface="Kalimati" panose="00000400000000000000" pitchFamily="2"/>
              </a:rPr>
              <a:t> लेख्नुपर्दछ । </a:t>
            </a:r>
            <a:endParaRPr lang="en-US" sz="2400" dirty="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42</a:t>
            </a:fld>
            <a:endParaRPr lang="en-US" dirty="0"/>
          </a:p>
        </p:txBody>
      </p:sp>
      <p:sp>
        <p:nvSpPr>
          <p:cNvPr id="6" name="TextBox 5">
            <a:extLst>
              <a:ext uri="{FF2B5EF4-FFF2-40B4-BE49-F238E27FC236}">
                <a16:creationId xmlns:a16="http://schemas.microsoft.com/office/drawing/2014/main" id="{94E4735B-F2F8-4102-BFED-2FAD4CE309DE}"/>
              </a:ext>
            </a:extLst>
          </p:cNvPr>
          <p:cNvSpPr txBox="1"/>
          <p:nvPr/>
        </p:nvSpPr>
        <p:spPr>
          <a:xfrm>
            <a:off x="9915896" y="6449506"/>
            <a:ext cx="1696984" cy="369332"/>
          </a:xfrm>
          <a:prstGeom prst="rect">
            <a:avLst/>
          </a:prstGeom>
          <a:noFill/>
        </p:spPr>
        <p:txBody>
          <a:bodyPr wrap="square" rtlCol="0">
            <a:spAutoFit/>
          </a:bodyPr>
          <a:lstStyle/>
          <a:p>
            <a:pPr algn="r"/>
            <a:r>
              <a:rPr lang="ne-NP" b="1" dirty="0">
                <a:solidFill>
                  <a:srgbClr val="002060"/>
                </a:solidFill>
                <a:cs typeface="Kalimati" panose="00000400000000000000" pitchFamily="2"/>
              </a:rPr>
              <a:t>क्रमशः</a:t>
            </a:r>
            <a:endParaRPr lang="en-US" b="1" dirty="0">
              <a:solidFill>
                <a:srgbClr val="002060"/>
              </a:solidFill>
              <a:cs typeface="Kalimati" panose="00000400000000000000" pitchFamily="2"/>
            </a:endParaRPr>
          </a:p>
        </p:txBody>
      </p:sp>
    </p:spTree>
    <p:extLst>
      <p:ext uri="{BB962C8B-B14F-4D97-AF65-F5344CB8AC3E}">
        <p14:creationId xmlns:p14="http://schemas.microsoft.com/office/powerpoint/2010/main" val="1981887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sz="quarter" idx="4294967295"/>
          </p:nvPr>
        </p:nvSpPr>
        <p:spPr>
          <a:xfrm>
            <a:off x="39092" y="1391539"/>
            <a:ext cx="9698674" cy="5466459"/>
          </a:xfrm>
          <a:prstGeom prst="rect">
            <a:avLst/>
          </a:prstGeom>
        </p:spPr>
        <p:txBody>
          <a:bodyPr/>
          <a:lstStyle/>
          <a:p>
            <a:pPr algn="just">
              <a:lnSpc>
                <a:spcPct val="150000"/>
              </a:lnSpc>
            </a:pPr>
            <a:r>
              <a:rPr lang="ne-NP" sz="2300" dirty="0">
                <a:cs typeface="Kalimati" panose="00000400000000000000" pitchFamily="2"/>
              </a:rPr>
              <a:t>कुनै कृषकले आफूले चलाएको खेतीपाती</a:t>
            </a:r>
            <a:r>
              <a:rPr lang="en-US" sz="2300" dirty="0">
                <a:cs typeface="Kalimati" panose="00000400000000000000" pitchFamily="2"/>
              </a:rPr>
              <a:t>, </a:t>
            </a:r>
            <a:r>
              <a:rPr lang="ne-NP" sz="2300" dirty="0">
                <a:cs typeface="Kalimati" panose="00000400000000000000" pitchFamily="2"/>
              </a:rPr>
              <a:t>पशुपालन</a:t>
            </a:r>
            <a:r>
              <a:rPr lang="en-US" sz="2300" dirty="0">
                <a:cs typeface="Kalimati" panose="00000400000000000000" pitchFamily="2"/>
              </a:rPr>
              <a:t>, </a:t>
            </a:r>
            <a:r>
              <a:rPr lang="ne-NP" sz="2300" dirty="0">
                <a:cs typeface="Kalimati" panose="00000400000000000000" pitchFamily="2"/>
              </a:rPr>
              <a:t>माछापालन वा यस्तै कुनै व्यवसायमा काम गर्न तलब</a:t>
            </a:r>
            <a:r>
              <a:rPr lang="en-US" sz="2300" dirty="0">
                <a:cs typeface="Kalimati" panose="00000400000000000000" pitchFamily="2"/>
              </a:rPr>
              <a:t>/</a:t>
            </a:r>
            <a:r>
              <a:rPr lang="ne-NP" sz="2300" dirty="0">
                <a:cs typeface="Kalimati" panose="00000400000000000000" pitchFamily="2"/>
              </a:rPr>
              <a:t>ज्याला (नगद वा जिन्सी) दिई नोकर</a:t>
            </a:r>
            <a:r>
              <a:rPr lang="en-US" sz="2300" dirty="0">
                <a:cs typeface="Kalimati" panose="00000400000000000000" pitchFamily="2"/>
              </a:rPr>
              <a:t>, </a:t>
            </a:r>
            <a:r>
              <a:rPr lang="ne-NP" sz="2300" dirty="0">
                <a:cs typeface="Kalimati" panose="00000400000000000000" pitchFamily="2"/>
              </a:rPr>
              <a:t>हली</a:t>
            </a:r>
            <a:r>
              <a:rPr lang="en-US" sz="2300" dirty="0">
                <a:cs typeface="Kalimati" panose="00000400000000000000" pitchFamily="2"/>
              </a:rPr>
              <a:t>, </a:t>
            </a:r>
            <a:r>
              <a:rPr lang="ne-NP" sz="2300" dirty="0">
                <a:cs typeface="Kalimati" panose="00000400000000000000" pitchFamily="2"/>
              </a:rPr>
              <a:t>हरूवा चरूवा</a:t>
            </a:r>
            <a:r>
              <a:rPr lang="en-US" sz="2300" dirty="0">
                <a:cs typeface="Kalimati" panose="00000400000000000000" pitchFamily="2"/>
              </a:rPr>
              <a:t>, </a:t>
            </a:r>
            <a:r>
              <a:rPr lang="ne-NP" sz="2300" dirty="0">
                <a:cs typeface="Kalimati" panose="00000400000000000000" pitchFamily="2"/>
              </a:rPr>
              <a:t>गोठालो वा अरू कामदार नियमित रूपमा राखेको भए र आफूले पनि उक्त व्यवसायमा मुख्य व्यक्ति भई काम गरेको भए उक्त कृषकको काममा संलग्नताको प्रकार </a:t>
            </a:r>
            <a:r>
              <a:rPr lang="en-US" sz="2300" dirty="0">
                <a:cs typeface="Kalimati" panose="00000400000000000000" pitchFamily="2"/>
              </a:rPr>
              <a:t>“</a:t>
            </a:r>
            <a:r>
              <a:rPr lang="ne-NP" sz="2300" dirty="0">
                <a:cs typeface="Kalimati" panose="00000400000000000000" pitchFamily="2"/>
              </a:rPr>
              <a:t>रोजगारदाता</a:t>
            </a:r>
            <a:r>
              <a:rPr lang="en-US" sz="2300" dirty="0">
                <a:cs typeface="Kalimati" panose="00000400000000000000" pitchFamily="2"/>
              </a:rPr>
              <a:t>” </a:t>
            </a:r>
            <a:r>
              <a:rPr lang="ne-NP" sz="2300" dirty="0">
                <a:cs typeface="Kalimati" panose="00000400000000000000" pitchFamily="2"/>
              </a:rPr>
              <a:t>हुन्छ ।</a:t>
            </a:r>
          </a:p>
          <a:p>
            <a:pPr algn="just">
              <a:lnSpc>
                <a:spcPct val="150000"/>
              </a:lnSpc>
            </a:pPr>
            <a:r>
              <a:rPr lang="ne-NP" sz="2300" dirty="0">
                <a:cs typeface="Kalimati" panose="00000400000000000000" pitchFamily="2"/>
              </a:rPr>
              <a:t>तर व्यवसाय सञ्चालन गर्दा कामको बढी चाप भएको समय जस्तैः (कृषि कार्यः खेतीपाती गरेकालाई बाली लगाउने</a:t>
            </a:r>
            <a:r>
              <a:rPr lang="en-US" sz="2300" dirty="0">
                <a:cs typeface="Kalimati" panose="00000400000000000000" pitchFamily="2"/>
              </a:rPr>
              <a:t>, </a:t>
            </a:r>
            <a:r>
              <a:rPr lang="ne-NP" sz="2300" dirty="0">
                <a:cs typeface="Kalimati" panose="00000400000000000000" pitchFamily="2"/>
              </a:rPr>
              <a:t>बाली काट्ने</a:t>
            </a:r>
            <a:r>
              <a:rPr lang="en-US" sz="2300" dirty="0">
                <a:cs typeface="Kalimati" panose="00000400000000000000" pitchFamily="2"/>
              </a:rPr>
              <a:t>, </a:t>
            </a:r>
            <a:r>
              <a:rPr lang="ne-NP" sz="2300" dirty="0">
                <a:cs typeface="Kalimati" panose="00000400000000000000" pitchFamily="2"/>
              </a:rPr>
              <a:t>बाली थन्क्याउने बेलामा दुईचार दिन मात्र ज्याला वा कुनै किसिमको पारिश्रमिक दिई अरूलाई काम लगाएको भए त्यस्ता व्यक्तिको काममा संलग्नताको प्रकार अरूलाई काम लगाउने </a:t>
            </a:r>
            <a:r>
              <a:rPr lang="en-US" sz="2300" dirty="0">
                <a:cs typeface="Kalimati" panose="00000400000000000000" pitchFamily="2"/>
              </a:rPr>
              <a:t>“</a:t>
            </a:r>
            <a:r>
              <a:rPr lang="ne-NP" sz="2300" dirty="0">
                <a:cs typeface="Kalimati" panose="00000400000000000000" pitchFamily="2"/>
              </a:rPr>
              <a:t>रोजगारदाता</a:t>
            </a:r>
            <a:r>
              <a:rPr lang="en-US" sz="2300" dirty="0">
                <a:cs typeface="Kalimati" panose="00000400000000000000" pitchFamily="2"/>
              </a:rPr>
              <a:t>” </a:t>
            </a:r>
            <a:r>
              <a:rPr lang="ne-NP" sz="2300" dirty="0">
                <a:cs typeface="Kalimati" panose="00000400000000000000" pitchFamily="2"/>
              </a:rPr>
              <a:t>हुँदैन</a:t>
            </a:r>
            <a:r>
              <a:rPr lang="en-US" sz="2300" dirty="0">
                <a:cs typeface="Kalimati" panose="00000400000000000000" pitchFamily="2"/>
              </a:rPr>
              <a:t>, “</a:t>
            </a:r>
            <a:r>
              <a:rPr lang="ne-NP" sz="2300" dirty="0">
                <a:cs typeface="Kalimati" panose="00000400000000000000" pitchFamily="2"/>
              </a:rPr>
              <a:t>आफ्नै काम गर्ने</a:t>
            </a:r>
            <a:r>
              <a:rPr lang="en-US" sz="2300" dirty="0">
                <a:cs typeface="Kalimati" panose="00000400000000000000" pitchFamily="2"/>
              </a:rPr>
              <a:t>” </a:t>
            </a:r>
            <a:r>
              <a:rPr lang="ne-NP" sz="2300" dirty="0">
                <a:cs typeface="Kalimati" panose="00000400000000000000" pitchFamily="2"/>
              </a:rPr>
              <a:t>कोड </a:t>
            </a:r>
            <a:r>
              <a:rPr lang="en-US" sz="2300" dirty="0">
                <a:cs typeface="Kalimati" panose="00000400000000000000" pitchFamily="2"/>
              </a:rPr>
              <a:t>3</a:t>
            </a:r>
            <a:r>
              <a:rPr lang="ne-NP" sz="2300" dirty="0">
                <a:cs typeface="Kalimati" panose="00000400000000000000" pitchFamily="2"/>
              </a:rPr>
              <a:t> हुन्छ । </a:t>
            </a:r>
            <a:endParaRPr lang="en-US" sz="2300" dirty="0">
              <a:cs typeface="Kalimati" panose="00000400000000000000" pitchFamily="2"/>
            </a:endParaRPr>
          </a:p>
          <a:p>
            <a:pPr algn="just">
              <a:lnSpc>
                <a:spcPct val="150000"/>
              </a:lnSpc>
            </a:pPr>
            <a:endParaRPr lang="en-US" sz="2300" dirty="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43</a:t>
            </a:fld>
            <a:endParaRPr lang="en-US" dirty="0"/>
          </a:p>
        </p:txBody>
      </p:sp>
      <p:sp>
        <p:nvSpPr>
          <p:cNvPr id="6" name="TextBox 5">
            <a:extLst>
              <a:ext uri="{FF2B5EF4-FFF2-40B4-BE49-F238E27FC236}">
                <a16:creationId xmlns:a16="http://schemas.microsoft.com/office/drawing/2014/main" id="{4581A9C8-E9A2-43DD-98ED-AF343F183204}"/>
              </a:ext>
            </a:extLst>
          </p:cNvPr>
          <p:cNvSpPr txBox="1"/>
          <p:nvPr/>
        </p:nvSpPr>
        <p:spPr>
          <a:xfrm>
            <a:off x="9915896" y="6437631"/>
            <a:ext cx="1696984" cy="369332"/>
          </a:xfrm>
          <a:prstGeom prst="rect">
            <a:avLst/>
          </a:prstGeom>
          <a:noFill/>
        </p:spPr>
        <p:txBody>
          <a:bodyPr wrap="square" rtlCol="0">
            <a:spAutoFit/>
          </a:bodyPr>
          <a:lstStyle/>
          <a:p>
            <a:pPr algn="r"/>
            <a:r>
              <a:rPr lang="ne-NP" b="1" dirty="0">
                <a:solidFill>
                  <a:srgbClr val="002060"/>
                </a:solidFill>
                <a:cs typeface="Kalimati" panose="00000400000000000000" pitchFamily="2"/>
              </a:rPr>
              <a:t>क्रमशः</a:t>
            </a:r>
            <a:endParaRPr lang="en-US" b="1" dirty="0">
              <a:solidFill>
                <a:srgbClr val="002060"/>
              </a:solidFill>
              <a:cs typeface="Kalimati" panose="00000400000000000000" pitchFamily="2"/>
            </a:endParaRPr>
          </a:p>
        </p:txBody>
      </p:sp>
      <p:sp>
        <p:nvSpPr>
          <p:cNvPr id="11" name="Text Placeholder 1">
            <a:extLst>
              <a:ext uri="{FF2B5EF4-FFF2-40B4-BE49-F238E27FC236}">
                <a16:creationId xmlns:a16="http://schemas.microsoft.com/office/drawing/2014/main" id="{1C33E328-BB67-4E5E-B8E2-1102D859750E}"/>
              </a:ext>
            </a:extLst>
          </p:cNvPr>
          <p:cNvSpPr txBox="1">
            <a:spLocks/>
          </p:cNvSpPr>
          <p:nvPr/>
        </p:nvSpPr>
        <p:spPr>
          <a:xfrm>
            <a:off x="1596390" y="841872"/>
            <a:ext cx="947420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e-NP" b="1">
                <a:solidFill>
                  <a:srgbClr val="142DAC"/>
                </a:solidFill>
                <a:latin typeface="Calibri" panose="020F0502020204030204" pitchFamily="34" charset="0"/>
                <a:cs typeface="Kalimati" panose="00000400000000000000" pitchFamily="2"/>
              </a:rPr>
              <a:t>रोजगारदाता (कोड </a:t>
            </a:r>
            <a:r>
              <a:rPr lang="en-US" b="1">
                <a:solidFill>
                  <a:srgbClr val="142DAC"/>
                </a:solidFill>
                <a:latin typeface="Calibri" panose="020F0502020204030204" pitchFamily="34" charset="0"/>
                <a:cs typeface="Kalimati" panose="00000400000000000000" pitchFamily="2"/>
              </a:rPr>
              <a:t>2</a:t>
            </a:r>
            <a:r>
              <a:rPr lang="ne-NP" b="1">
                <a:solidFill>
                  <a:srgbClr val="142DAC"/>
                </a:solidFill>
                <a:latin typeface="Calibri" panose="020F0502020204030204" pitchFamily="34" charset="0"/>
                <a:cs typeface="Kalimati" panose="00000400000000000000" pitchFamily="2"/>
              </a:rPr>
              <a:t>)</a:t>
            </a:r>
            <a:endParaRPr lang="ne-NP" b="1" dirty="0">
              <a:solidFill>
                <a:srgbClr val="002060"/>
              </a:solidFill>
              <a:latin typeface="Ganesh" pitchFamily="2" charset="0"/>
              <a:cs typeface="Kalimati" panose="00000400000000000000" pitchFamily="2"/>
            </a:endParaRPr>
          </a:p>
        </p:txBody>
      </p:sp>
      <p:pic>
        <p:nvPicPr>
          <p:cNvPr id="12" name="Picture 11">
            <a:extLst>
              <a:ext uri="{FF2B5EF4-FFF2-40B4-BE49-F238E27FC236}">
                <a16:creationId xmlns:a16="http://schemas.microsoft.com/office/drawing/2014/main" id="{2EE2C26E-3D5B-4FBC-9787-A72B46BCACBB}"/>
              </a:ext>
            </a:extLst>
          </p:cNvPr>
          <p:cNvPicPr>
            <a:picLocks noChangeAspect="1"/>
          </p:cNvPicPr>
          <p:nvPr/>
        </p:nvPicPr>
        <p:blipFill>
          <a:blip r:embed="rId2"/>
          <a:stretch>
            <a:fillRect/>
          </a:stretch>
        </p:blipFill>
        <p:spPr>
          <a:xfrm>
            <a:off x="9915896" y="1917836"/>
            <a:ext cx="2237012" cy="4265146"/>
          </a:xfrm>
          <a:prstGeom prst="rect">
            <a:avLst/>
          </a:prstGeom>
        </p:spPr>
      </p:pic>
      <p:sp>
        <p:nvSpPr>
          <p:cNvPr id="13" name="TextBox 12">
            <a:extLst>
              <a:ext uri="{FF2B5EF4-FFF2-40B4-BE49-F238E27FC236}">
                <a16:creationId xmlns:a16="http://schemas.microsoft.com/office/drawing/2014/main" id="{24CE21EC-6C54-44AF-8848-ECF6D0B908F6}"/>
              </a:ext>
            </a:extLst>
          </p:cNvPr>
          <p:cNvSpPr txBox="1"/>
          <p:nvPr/>
        </p:nvSpPr>
        <p:spPr>
          <a:xfrm>
            <a:off x="10094026" y="5643792"/>
            <a:ext cx="1603169" cy="461665"/>
          </a:xfrm>
          <a:prstGeom prst="rect">
            <a:avLst/>
          </a:prstGeom>
          <a:noFill/>
        </p:spPr>
        <p:txBody>
          <a:bodyPr wrap="square" rtlCol="0">
            <a:spAutoFit/>
          </a:bodyPr>
          <a:lstStyle/>
          <a:p>
            <a:pPr algn="ctr"/>
            <a:r>
              <a:rPr lang="en-US" sz="2400" b="1" dirty="0">
                <a:solidFill>
                  <a:srgbClr val="0070C0"/>
                </a:solidFill>
              </a:rPr>
              <a:t>2</a:t>
            </a:r>
          </a:p>
        </p:txBody>
      </p:sp>
    </p:spTree>
    <p:extLst>
      <p:ext uri="{BB962C8B-B14F-4D97-AF65-F5344CB8AC3E}">
        <p14:creationId xmlns:p14="http://schemas.microsoft.com/office/powerpoint/2010/main" val="9303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17"/>
          </p:nvPr>
        </p:nvSpPr>
        <p:spPr>
          <a:xfrm>
            <a:off x="1587500" y="968455"/>
            <a:ext cx="981710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आफ्नै काम गर्ने (कोड </a:t>
            </a:r>
            <a:r>
              <a:rPr lang="en-US" b="1" dirty="0">
                <a:solidFill>
                  <a:srgbClr val="142DAC"/>
                </a:solidFill>
                <a:latin typeface="Calibri" panose="020F0502020204030204" pitchFamily="34" charset="0"/>
                <a:cs typeface="Kalimati" panose="00000400000000000000" pitchFamily="2"/>
              </a:rPr>
              <a:t>3</a:t>
            </a:r>
            <a:r>
              <a:rPr lang="ne-NP" b="1" dirty="0">
                <a:solidFill>
                  <a:srgbClr val="142DAC"/>
                </a:solidFill>
                <a:latin typeface="Calibri" panose="020F0502020204030204" pitchFamily="34" charset="0"/>
                <a:cs typeface="Kalimati" panose="00000400000000000000" pitchFamily="2"/>
              </a:rPr>
              <a:t>)</a:t>
            </a:r>
            <a:endParaRPr lang="en-US" b="1" dirty="0">
              <a:solidFill>
                <a:srgbClr val="142DAC"/>
              </a:solidFill>
              <a:latin typeface="Calibri" panose="020F0502020204030204" pitchFamily="34" charset="0"/>
              <a:ea typeface="Calibri" panose="020F0502020204030204" pitchFamily="34" charset="0"/>
              <a:cs typeface="Kalimati" panose="00000400000000000000" pitchFamily="2"/>
            </a:endParaRPr>
          </a:p>
          <a:p>
            <a:pPr marL="0" indent="0" algn="ctr">
              <a:buNone/>
            </a:pPr>
            <a:endParaRPr lang="ne-NP" b="1" dirty="0">
              <a:solidFill>
                <a:srgbClr val="002060"/>
              </a:solidFill>
              <a:latin typeface="Ganesh" pitchFamily="2" charset="0"/>
              <a:cs typeface="Kalimati" panose="00000400000000000000" pitchFamily="2"/>
            </a:endParaRPr>
          </a:p>
        </p:txBody>
      </p:sp>
      <p:sp>
        <p:nvSpPr>
          <p:cNvPr id="10" name="Text Placeholder 2"/>
          <p:cNvSpPr>
            <a:spLocks noGrp="1"/>
          </p:cNvSpPr>
          <p:nvPr>
            <p:ph sz="quarter" idx="19"/>
          </p:nvPr>
        </p:nvSpPr>
        <p:spPr>
          <a:xfrm>
            <a:off x="483957" y="1599928"/>
            <a:ext cx="7514149" cy="4289617"/>
          </a:xfrm>
          <a:prstGeom prst="rect">
            <a:avLst/>
          </a:prstGeom>
        </p:spPr>
        <p:txBody>
          <a:bodyPr/>
          <a:lstStyle/>
          <a:p>
            <a:pPr algn="just">
              <a:lnSpc>
                <a:spcPct val="150000"/>
              </a:lnSpc>
            </a:pPr>
            <a:r>
              <a:rPr lang="ne-NP" sz="2400" dirty="0">
                <a:cs typeface="Kalimati" panose="00000400000000000000" pitchFamily="2"/>
              </a:rPr>
              <a:t>आफूले पूँजी (नगद वा जिन्सी वा दुवै)</a:t>
            </a:r>
            <a:r>
              <a:rPr lang="en-US" sz="2400" dirty="0">
                <a:cs typeface="Kalimati" panose="00000400000000000000" pitchFamily="2"/>
              </a:rPr>
              <a:t>, </a:t>
            </a:r>
            <a:r>
              <a:rPr lang="ne-NP" sz="2400" dirty="0">
                <a:cs typeface="Kalimati" panose="00000400000000000000" pitchFamily="2"/>
              </a:rPr>
              <a:t>श्रम लगानी गरेको जुनसुकै व्यवसायमा नाफा</a:t>
            </a:r>
            <a:r>
              <a:rPr lang="en-US" sz="2400" dirty="0">
                <a:cs typeface="Kalimati" panose="00000400000000000000" pitchFamily="2"/>
              </a:rPr>
              <a:t>, </a:t>
            </a:r>
            <a:r>
              <a:rPr lang="ne-NP" sz="2400" dirty="0">
                <a:cs typeface="Kalimati" panose="00000400000000000000" pitchFamily="2"/>
              </a:rPr>
              <a:t>नोक्सान आफैले बेहोर्ने गरी सन्दर्भ अवधि (गत १२ महिना) मा धेरैजसो समय व्यवसाय सञ्चालन गर्ने (काम गरेका) मुख्य व्यक्ति जसले यो व्यवसायमा काम गर्न तलब</a:t>
            </a:r>
            <a:r>
              <a:rPr lang="en-US" sz="2400" dirty="0">
                <a:cs typeface="Kalimati" panose="00000400000000000000" pitchFamily="2"/>
              </a:rPr>
              <a:t>, </a:t>
            </a:r>
            <a:r>
              <a:rPr lang="ne-NP" sz="2400" dirty="0">
                <a:cs typeface="Kalimati" panose="00000400000000000000" pitchFamily="2"/>
              </a:rPr>
              <a:t>ज्याला वा कुनै किसिमको पारिश्रमिक दिई नियमितरूपले अरू कसैलाई नलगाएको भए काममा संलग्नताको प्रकार </a:t>
            </a:r>
            <a:r>
              <a:rPr lang="en-US" sz="2400" dirty="0">
                <a:cs typeface="Kalimati" panose="00000400000000000000" pitchFamily="2"/>
              </a:rPr>
              <a:t>“</a:t>
            </a:r>
            <a:r>
              <a:rPr lang="ne-NP" sz="2400" dirty="0">
                <a:cs typeface="Kalimati" panose="00000400000000000000" pitchFamily="2"/>
              </a:rPr>
              <a:t>आफ्नै काम गर्ने</a:t>
            </a:r>
            <a:r>
              <a:rPr lang="en-US" sz="2400" dirty="0">
                <a:cs typeface="Kalimati" panose="00000400000000000000" pitchFamily="2"/>
              </a:rPr>
              <a:t>” </a:t>
            </a:r>
            <a:r>
              <a:rPr lang="ne-NP" sz="2400" dirty="0">
                <a:cs typeface="Kalimati" panose="00000400000000000000" pitchFamily="2"/>
              </a:rPr>
              <a:t>हुन्छ । </a:t>
            </a:r>
          </a:p>
          <a:p>
            <a:pPr marL="457200" lvl="1" indent="0" algn="just">
              <a:lnSpc>
                <a:spcPct val="150000"/>
              </a:lnSpc>
              <a:buNone/>
            </a:pPr>
            <a:endParaRPr lang="ne-NP"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44</a:t>
            </a:fld>
            <a:endParaRPr lang="en-US" dirty="0"/>
          </a:p>
        </p:txBody>
      </p:sp>
      <p:sp>
        <p:nvSpPr>
          <p:cNvPr id="6" name="TextBox 5">
            <a:extLst>
              <a:ext uri="{FF2B5EF4-FFF2-40B4-BE49-F238E27FC236}">
                <a16:creationId xmlns:a16="http://schemas.microsoft.com/office/drawing/2014/main" id="{840FC1F7-B2AB-4936-9CE3-ED828F3011F2}"/>
              </a:ext>
            </a:extLst>
          </p:cNvPr>
          <p:cNvSpPr txBox="1"/>
          <p:nvPr/>
        </p:nvSpPr>
        <p:spPr>
          <a:xfrm>
            <a:off x="9915896" y="6449506"/>
            <a:ext cx="1696984" cy="369332"/>
          </a:xfrm>
          <a:prstGeom prst="rect">
            <a:avLst/>
          </a:prstGeom>
          <a:noFill/>
        </p:spPr>
        <p:txBody>
          <a:bodyPr wrap="square" rtlCol="0">
            <a:spAutoFit/>
          </a:bodyPr>
          <a:lstStyle/>
          <a:p>
            <a:pPr algn="r"/>
            <a:r>
              <a:rPr lang="ne-NP" b="1" dirty="0">
                <a:solidFill>
                  <a:srgbClr val="002060"/>
                </a:solidFill>
                <a:cs typeface="Kalimati" panose="00000400000000000000" pitchFamily="2"/>
              </a:rPr>
              <a:t>क्रमशः</a:t>
            </a:r>
            <a:endParaRPr lang="en-US" b="1" dirty="0">
              <a:solidFill>
                <a:srgbClr val="002060"/>
              </a:solidFill>
              <a:cs typeface="Kalimati" panose="00000400000000000000" pitchFamily="2"/>
            </a:endParaRPr>
          </a:p>
        </p:txBody>
      </p:sp>
      <p:pic>
        <p:nvPicPr>
          <p:cNvPr id="11" name="Picture 10">
            <a:extLst>
              <a:ext uri="{FF2B5EF4-FFF2-40B4-BE49-F238E27FC236}">
                <a16:creationId xmlns:a16="http://schemas.microsoft.com/office/drawing/2014/main" id="{F0DB6105-9460-4172-B5C6-A79090F8DB6E}"/>
              </a:ext>
            </a:extLst>
          </p:cNvPr>
          <p:cNvPicPr>
            <a:picLocks noChangeAspect="1"/>
          </p:cNvPicPr>
          <p:nvPr/>
        </p:nvPicPr>
        <p:blipFill>
          <a:blip r:embed="rId3"/>
          <a:stretch>
            <a:fillRect/>
          </a:stretch>
        </p:blipFill>
        <p:spPr>
          <a:xfrm>
            <a:off x="8324603" y="1599927"/>
            <a:ext cx="3828305" cy="4583055"/>
          </a:xfrm>
          <a:prstGeom prst="rect">
            <a:avLst/>
          </a:prstGeom>
        </p:spPr>
      </p:pic>
      <p:sp>
        <p:nvSpPr>
          <p:cNvPr id="12" name="TextBox 11">
            <a:extLst>
              <a:ext uri="{FF2B5EF4-FFF2-40B4-BE49-F238E27FC236}">
                <a16:creationId xmlns:a16="http://schemas.microsoft.com/office/drawing/2014/main" id="{7B0F65B2-EEA5-4EF4-88E8-EC67B380B612}"/>
              </a:ext>
            </a:extLst>
          </p:cNvPr>
          <p:cNvSpPr txBox="1"/>
          <p:nvPr/>
        </p:nvSpPr>
        <p:spPr>
          <a:xfrm>
            <a:off x="9437170" y="5617809"/>
            <a:ext cx="1603169" cy="461665"/>
          </a:xfrm>
          <a:prstGeom prst="rect">
            <a:avLst/>
          </a:prstGeom>
          <a:noFill/>
        </p:spPr>
        <p:txBody>
          <a:bodyPr wrap="square" rtlCol="0">
            <a:spAutoFit/>
          </a:bodyPr>
          <a:lstStyle/>
          <a:p>
            <a:pPr algn="ctr"/>
            <a:r>
              <a:rPr lang="en-US" sz="2400" b="1" dirty="0">
                <a:solidFill>
                  <a:srgbClr val="0070C0"/>
                </a:solidFill>
              </a:rPr>
              <a:t>3</a:t>
            </a:r>
          </a:p>
        </p:txBody>
      </p:sp>
    </p:spTree>
    <p:extLst>
      <p:ext uri="{BB962C8B-B14F-4D97-AF65-F5344CB8AC3E}">
        <p14:creationId xmlns:p14="http://schemas.microsoft.com/office/powerpoint/2010/main" val="260284641"/>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sz="quarter" idx="4294967295"/>
          </p:nvPr>
        </p:nvSpPr>
        <p:spPr>
          <a:xfrm>
            <a:off x="213757" y="1626550"/>
            <a:ext cx="11768446" cy="4357998"/>
          </a:xfrm>
          <a:prstGeom prst="rect">
            <a:avLst/>
          </a:prstGeom>
        </p:spPr>
        <p:txBody>
          <a:bodyPr/>
          <a:lstStyle/>
          <a:p>
            <a:pPr algn="just">
              <a:lnSpc>
                <a:spcPct val="150000"/>
              </a:lnSpc>
            </a:pPr>
            <a:r>
              <a:rPr lang="ne-NP" sz="2400" dirty="0">
                <a:cs typeface="Kalimati" panose="00000400000000000000" pitchFamily="2"/>
              </a:rPr>
              <a:t>व्यवसाय सञ्चालन गर्ने क्रममा आफूले तलब</a:t>
            </a:r>
            <a:r>
              <a:rPr lang="en-US" sz="2400" dirty="0">
                <a:cs typeface="Kalimati" panose="00000400000000000000" pitchFamily="2"/>
              </a:rPr>
              <a:t>, </a:t>
            </a:r>
            <a:r>
              <a:rPr lang="ne-NP" sz="2400" dirty="0">
                <a:cs typeface="Kalimati" panose="00000400000000000000" pitchFamily="2"/>
              </a:rPr>
              <a:t>ज्याला पनि नलिएको र तलब</a:t>
            </a:r>
            <a:r>
              <a:rPr lang="en-US" sz="2400" dirty="0">
                <a:cs typeface="Kalimati" panose="00000400000000000000" pitchFamily="2"/>
              </a:rPr>
              <a:t>, </a:t>
            </a:r>
            <a:r>
              <a:rPr lang="ne-NP" sz="2400" dirty="0">
                <a:cs typeface="Kalimati" panose="00000400000000000000" pitchFamily="2"/>
              </a:rPr>
              <a:t>ज्याला नियमितरूपमा दिएर अरूलाई पनि काममा नलगाएको तर व्यवसायमा नाफा</a:t>
            </a:r>
            <a:r>
              <a:rPr lang="en-US" sz="2400" dirty="0">
                <a:cs typeface="Kalimati" panose="00000400000000000000" pitchFamily="2"/>
              </a:rPr>
              <a:t>, </a:t>
            </a:r>
            <a:r>
              <a:rPr lang="ne-NP" sz="2400" dirty="0">
                <a:cs typeface="Kalimati" panose="00000400000000000000" pitchFamily="2"/>
              </a:rPr>
              <a:t>नोक्सान सबै आफैले बेहोर्ने गरी पूर्णतया आफैंले वा आफ्ना परिवारका सदस्यहरूले मात्र चलाएको रहेछ भने त्यस्तो अवस्थामा गणना गरेको व्यक्तिको काममा संलग्नताको प्रकार </a:t>
            </a:r>
            <a:r>
              <a:rPr lang="en-US" sz="2400" dirty="0">
                <a:cs typeface="Kalimati" panose="00000400000000000000" pitchFamily="2"/>
              </a:rPr>
              <a:t>“</a:t>
            </a:r>
            <a:r>
              <a:rPr lang="ne-NP" sz="2400" dirty="0">
                <a:cs typeface="Kalimati" panose="00000400000000000000" pitchFamily="2"/>
              </a:rPr>
              <a:t>आफ्नै काम गर्ने</a:t>
            </a:r>
            <a:r>
              <a:rPr lang="en-US" sz="2400" dirty="0">
                <a:cs typeface="Kalimati" panose="00000400000000000000" pitchFamily="2"/>
              </a:rPr>
              <a:t>” </a:t>
            </a:r>
            <a:r>
              <a:rPr lang="ne-NP" sz="2400" dirty="0">
                <a:cs typeface="Kalimati" panose="00000400000000000000" pitchFamily="2"/>
              </a:rPr>
              <a:t>हुन्छ । यसरी आफ्नै काम गर्ने व्यक्तिको काम गर्दाको हैसियत जनाउन कोड </a:t>
            </a:r>
            <a:r>
              <a:rPr lang="en-US" sz="2400" dirty="0">
                <a:solidFill>
                  <a:schemeClr val="accent5"/>
                </a:solidFill>
                <a:cs typeface="Kalimati" panose="00000400000000000000" pitchFamily="2"/>
              </a:rPr>
              <a:t>3</a:t>
            </a:r>
            <a:r>
              <a:rPr lang="ne-NP" sz="2400" dirty="0">
                <a:cs typeface="Kalimati" panose="00000400000000000000" pitchFamily="2"/>
              </a:rPr>
              <a:t> लेख्नु पर्दछ । </a:t>
            </a:r>
            <a:endParaRPr lang="en-US" sz="2400" dirty="0">
              <a:cs typeface="Kalimati" panose="00000400000000000000" pitchFamily="2"/>
            </a:endParaRPr>
          </a:p>
          <a:p>
            <a:pPr algn="just">
              <a:lnSpc>
                <a:spcPct val="150000"/>
              </a:lnSpc>
            </a:pPr>
            <a:r>
              <a:rPr lang="ne-NP" sz="2400" dirty="0">
                <a:cs typeface="Kalimati" panose="00000400000000000000" pitchFamily="2"/>
              </a:rPr>
              <a:t>कुनै व्यक्तिले घरेलु कामदार राखेको तर नियमित रुपमा व्यवसायको काममा लगाएको छैन भने उक्त व्यक्तिको काम गर्दाको हैसियत रोजगारदाता नभई </a:t>
            </a:r>
            <a:r>
              <a:rPr lang="en-US" sz="2400" dirty="0">
                <a:cs typeface="Kalimati" panose="00000400000000000000" pitchFamily="2"/>
              </a:rPr>
              <a:t>“</a:t>
            </a:r>
            <a:r>
              <a:rPr lang="ne-NP" sz="2400" dirty="0">
                <a:cs typeface="Kalimati" panose="00000400000000000000" pitchFamily="2"/>
              </a:rPr>
              <a:t>आफ्नै काम गर्ने</a:t>
            </a:r>
            <a:r>
              <a:rPr lang="en-US" sz="2400" dirty="0">
                <a:cs typeface="Kalimati" panose="00000400000000000000" pitchFamily="2"/>
              </a:rPr>
              <a:t>” </a:t>
            </a:r>
            <a:r>
              <a:rPr lang="ne-NP" sz="2400" dirty="0">
                <a:cs typeface="Kalimati" panose="00000400000000000000" pitchFamily="2"/>
              </a:rPr>
              <a:t>हुन्छ ।</a:t>
            </a:r>
            <a:endParaRPr lang="ne-NP"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45</a:t>
            </a:fld>
            <a:endParaRPr lang="en-US" dirty="0"/>
          </a:p>
        </p:txBody>
      </p:sp>
      <p:sp>
        <p:nvSpPr>
          <p:cNvPr id="6" name="Text Placeholder 1">
            <a:extLst>
              <a:ext uri="{FF2B5EF4-FFF2-40B4-BE49-F238E27FC236}">
                <a16:creationId xmlns:a16="http://schemas.microsoft.com/office/drawing/2014/main" id="{C9D508B6-B9A6-4640-BEB8-421F8A31737F}"/>
              </a:ext>
            </a:extLst>
          </p:cNvPr>
          <p:cNvSpPr>
            <a:spLocks noGrp="1"/>
          </p:cNvSpPr>
          <p:nvPr>
            <p:ph type="body" sz="quarter" idx="17"/>
          </p:nvPr>
        </p:nvSpPr>
        <p:spPr>
          <a:xfrm>
            <a:off x="1587500" y="968455"/>
            <a:ext cx="981710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आफ्नै काम गर्ने (कोड </a:t>
            </a:r>
            <a:r>
              <a:rPr lang="en-US" b="1" dirty="0">
                <a:solidFill>
                  <a:srgbClr val="142DAC"/>
                </a:solidFill>
                <a:latin typeface="Calibri" panose="020F0502020204030204" pitchFamily="34" charset="0"/>
                <a:cs typeface="Kalimati" panose="00000400000000000000" pitchFamily="2"/>
              </a:rPr>
              <a:t>3</a:t>
            </a:r>
            <a:r>
              <a:rPr lang="ne-NP" b="1" dirty="0">
                <a:solidFill>
                  <a:srgbClr val="142DAC"/>
                </a:solidFill>
                <a:latin typeface="Calibri" panose="020F0502020204030204" pitchFamily="34" charset="0"/>
                <a:cs typeface="Kalimati" panose="00000400000000000000" pitchFamily="2"/>
              </a:rPr>
              <a:t>)</a:t>
            </a:r>
            <a:endParaRPr lang="en-US" b="1" dirty="0">
              <a:solidFill>
                <a:srgbClr val="142DAC"/>
              </a:solidFill>
              <a:latin typeface="Calibri" panose="020F0502020204030204" pitchFamily="34" charset="0"/>
              <a:ea typeface="Calibri" panose="020F0502020204030204" pitchFamily="34" charset="0"/>
              <a:cs typeface="Kalimati" panose="00000400000000000000" pitchFamily="2"/>
            </a:endParaRPr>
          </a:p>
          <a:p>
            <a:pPr marL="0" indent="0" algn="ctr">
              <a:buNone/>
            </a:pPr>
            <a:endParaRPr lang="ne-NP" b="1" dirty="0">
              <a:solidFill>
                <a:srgbClr val="002060"/>
              </a:solidFill>
              <a:latin typeface="Ganesh" pitchFamily="2" charset="0"/>
              <a:cs typeface="Kalimati" panose="00000400000000000000" pitchFamily="2"/>
            </a:endParaRPr>
          </a:p>
        </p:txBody>
      </p:sp>
    </p:spTree>
    <p:extLst>
      <p:ext uri="{BB962C8B-B14F-4D97-AF65-F5344CB8AC3E}">
        <p14:creationId xmlns:p14="http://schemas.microsoft.com/office/powerpoint/2010/main" val="2474725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587500" y="873453"/>
            <a:ext cx="9715500" cy="576064"/>
          </a:xfrm>
          <a:prstGeom prst="rect">
            <a:avLst/>
          </a:prstGeom>
        </p:spPr>
        <p:txBody>
          <a:bodyPr/>
          <a:lstStyle/>
          <a:p>
            <a:pPr marL="0" indent="0" algn="ctr">
              <a:buNone/>
            </a:pPr>
            <a:r>
              <a:rPr lang="ne-NP" b="1" dirty="0">
                <a:solidFill>
                  <a:srgbClr val="142DAC"/>
                </a:solidFill>
                <a:latin typeface="Calibri" panose="020F0502020204030204" pitchFamily="34" charset="0"/>
                <a:cs typeface="Kalimati" panose="00000400000000000000" pitchFamily="2"/>
              </a:rPr>
              <a:t>परिवारमा सघाउने मात्र (कोड </a:t>
            </a:r>
            <a:r>
              <a:rPr lang="en-US" b="1" dirty="0">
                <a:solidFill>
                  <a:srgbClr val="142DAC"/>
                </a:solidFill>
                <a:latin typeface="Calibri" panose="020F0502020204030204" pitchFamily="34" charset="0"/>
                <a:cs typeface="Kalimati" panose="00000400000000000000" pitchFamily="2"/>
              </a:rPr>
              <a:t>4</a:t>
            </a:r>
            <a:r>
              <a:rPr lang="ne-NP" b="1" dirty="0">
                <a:solidFill>
                  <a:srgbClr val="142DAC"/>
                </a:solidFill>
                <a:latin typeface="Calibri" panose="020F0502020204030204" pitchFamily="34" charset="0"/>
                <a:cs typeface="Kalimati" panose="00000400000000000000" pitchFamily="2"/>
              </a:rPr>
              <a:t>)</a:t>
            </a:r>
            <a:endParaRPr lang="ne-NP"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225632" y="1859284"/>
            <a:ext cx="6507678" cy="4236713"/>
          </a:xfrm>
          <a:prstGeom prst="rect">
            <a:avLst/>
          </a:prstGeom>
        </p:spPr>
        <p:txBody>
          <a:bodyPr/>
          <a:lstStyle/>
          <a:p>
            <a:pPr algn="just">
              <a:lnSpc>
                <a:spcPct val="150000"/>
              </a:lnSpc>
            </a:pPr>
            <a:r>
              <a:rPr lang="ne-NP" sz="2400" dirty="0">
                <a:cs typeface="Kalimati" panose="00000400000000000000" pitchFamily="2"/>
              </a:rPr>
              <a:t>आफ्नो परिवारका कुनै सदस्य व्यवसायमूलीका रूपमा रहेको परिवारले सञ्चालन गरेको कुनै व्यवसायमा तलब</a:t>
            </a:r>
            <a:r>
              <a:rPr lang="en-US" sz="2400" dirty="0">
                <a:cs typeface="Kalimati" panose="00000400000000000000" pitchFamily="2"/>
              </a:rPr>
              <a:t>, </a:t>
            </a:r>
            <a:r>
              <a:rPr lang="ne-NP" sz="2400" dirty="0">
                <a:cs typeface="Kalimati" panose="00000400000000000000" pitchFamily="2"/>
              </a:rPr>
              <a:t>ज्याला नलिई काम गरेका परिवारका अरू सदस्यहरूको काम गर्दाको अवस्था </a:t>
            </a:r>
            <a:r>
              <a:rPr lang="en-US" sz="2400" dirty="0">
                <a:cs typeface="Kalimati" panose="00000400000000000000" pitchFamily="2"/>
              </a:rPr>
              <a:t>“</a:t>
            </a:r>
            <a:r>
              <a:rPr lang="ne-NP" sz="2400" dirty="0">
                <a:cs typeface="Kalimati" panose="00000400000000000000" pitchFamily="2"/>
              </a:rPr>
              <a:t>परिवारमा सघाउने मात्र</a:t>
            </a:r>
            <a:r>
              <a:rPr lang="en-US" sz="2400" dirty="0">
                <a:cs typeface="Kalimati" panose="00000400000000000000" pitchFamily="2"/>
              </a:rPr>
              <a:t>” </a:t>
            </a:r>
            <a:r>
              <a:rPr lang="ne-NP" sz="2400" dirty="0">
                <a:cs typeface="Kalimati" panose="00000400000000000000" pitchFamily="2"/>
              </a:rPr>
              <a:t>हुन्छ । </a:t>
            </a:r>
            <a:endParaRPr lang="en-US" sz="2400" dirty="0">
              <a:cs typeface="Kalimati" panose="00000400000000000000" pitchFamily="2"/>
            </a:endParaRPr>
          </a:p>
          <a:p>
            <a:pPr algn="just">
              <a:lnSpc>
                <a:spcPct val="150000"/>
              </a:lnSpc>
            </a:pPr>
            <a:r>
              <a:rPr lang="ne-NP" sz="2400" dirty="0">
                <a:cs typeface="Kalimati" panose="00000400000000000000" pitchFamily="2"/>
              </a:rPr>
              <a:t>यस्ता पारिवारिक व्यवसायमा सघाउने व्यक्तिका लागि कोड </a:t>
            </a:r>
            <a:r>
              <a:rPr lang="en-US" sz="2400" b="1" dirty="0">
                <a:solidFill>
                  <a:schemeClr val="accent5"/>
                </a:solidFill>
                <a:cs typeface="Kalimati" panose="00000400000000000000" pitchFamily="2"/>
              </a:rPr>
              <a:t>4</a:t>
            </a:r>
            <a:r>
              <a:rPr lang="ne-NP" sz="2400" dirty="0">
                <a:cs typeface="Kalimati" panose="00000400000000000000" pitchFamily="2"/>
              </a:rPr>
              <a:t> लेख्नुपर्दछ ।</a:t>
            </a:r>
            <a:endParaRPr lang="en-US" sz="2400" dirty="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46</a:t>
            </a:fld>
            <a:endParaRPr lang="en-US" dirty="0"/>
          </a:p>
        </p:txBody>
      </p:sp>
      <p:pic>
        <p:nvPicPr>
          <p:cNvPr id="6" name="Picture 5">
            <a:extLst>
              <a:ext uri="{FF2B5EF4-FFF2-40B4-BE49-F238E27FC236}">
                <a16:creationId xmlns:a16="http://schemas.microsoft.com/office/drawing/2014/main" id="{1A364114-58B8-4537-8D1C-6F58EF2DEA23}"/>
              </a:ext>
            </a:extLst>
          </p:cNvPr>
          <p:cNvPicPr>
            <a:picLocks noChangeAspect="1"/>
          </p:cNvPicPr>
          <p:nvPr/>
        </p:nvPicPr>
        <p:blipFill>
          <a:blip r:embed="rId2"/>
          <a:stretch>
            <a:fillRect/>
          </a:stretch>
        </p:blipFill>
        <p:spPr>
          <a:xfrm>
            <a:off x="8324603" y="1599927"/>
            <a:ext cx="3828305" cy="4583055"/>
          </a:xfrm>
          <a:prstGeom prst="rect">
            <a:avLst/>
          </a:prstGeom>
        </p:spPr>
      </p:pic>
      <p:sp>
        <p:nvSpPr>
          <p:cNvPr id="11" name="TextBox 10">
            <a:extLst>
              <a:ext uri="{FF2B5EF4-FFF2-40B4-BE49-F238E27FC236}">
                <a16:creationId xmlns:a16="http://schemas.microsoft.com/office/drawing/2014/main" id="{3101EB4F-8B5A-45E9-84B4-00BA082DECF8}"/>
              </a:ext>
            </a:extLst>
          </p:cNvPr>
          <p:cNvSpPr txBox="1"/>
          <p:nvPr/>
        </p:nvSpPr>
        <p:spPr>
          <a:xfrm>
            <a:off x="9437170" y="5617809"/>
            <a:ext cx="1603169" cy="461665"/>
          </a:xfrm>
          <a:prstGeom prst="rect">
            <a:avLst/>
          </a:prstGeom>
          <a:noFill/>
        </p:spPr>
        <p:txBody>
          <a:bodyPr wrap="square" rtlCol="0">
            <a:spAutoFit/>
          </a:bodyPr>
          <a:lstStyle/>
          <a:p>
            <a:pPr algn="ctr"/>
            <a:r>
              <a:rPr lang="en-US" sz="2400" b="1" dirty="0">
                <a:solidFill>
                  <a:srgbClr val="0070C0"/>
                </a:solidFill>
              </a:rPr>
              <a:t>4</a:t>
            </a:r>
          </a:p>
        </p:txBody>
      </p:sp>
    </p:spTree>
    <p:extLst>
      <p:ext uri="{BB962C8B-B14F-4D97-AF65-F5344CB8AC3E}">
        <p14:creationId xmlns:p14="http://schemas.microsoft.com/office/powerpoint/2010/main" val="1494863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sz="quarter" idx="4294967295"/>
          </p:nvPr>
        </p:nvSpPr>
        <p:spPr>
          <a:xfrm>
            <a:off x="1104900" y="1859284"/>
            <a:ext cx="10198100" cy="4236713"/>
          </a:xfrm>
          <a:prstGeom prst="rect">
            <a:avLst/>
          </a:prstGeom>
        </p:spPr>
        <p:txBody>
          <a:bodyPr/>
          <a:lstStyle/>
          <a:p>
            <a:pPr algn="just">
              <a:lnSpc>
                <a:spcPct val="150000"/>
              </a:lnSpc>
            </a:pPr>
            <a:r>
              <a:rPr lang="ne-NP" sz="2400" dirty="0">
                <a:cs typeface="Kalimati" panose="00000400000000000000" pitchFamily="2"/>
              </a:rPr>
              <a:t>परिवारका कुनै सदस्यले चलाएको कुनै व्यवसायमा परिवारका अरू कुनै सदस्यले तलब</a:t>
            </a:r>
            <a:r>
              <a:rPr lang="en-US" sz="2400" dirty="0">
                <a:cs typeface="Kalimati" panose="00000400000000000000" pitchFamily="2"/>
              </a:rPr>
              <a:t>, </a:t>
            </a:r>
            <a:r>
              <a:rPr lang="ne-NP" sz="2400" dirty="0">
                <a:cs typeface="Kalimati" panose="00000400000000000000" pitchFamily="2"/>
              </a:rPr>
              <a:t>ज्याला नलिई पूरा समय नै काम गरेका भए पनि ती सदस्यको काममा संलग्नताको प्रकार </a:t>
            </a:r>
            <a:r>
              <a:rPr lang="en-US" sz="2400" dirty="0">
                <a:cs typeface="Kalimati" panose="00000400000000000000" pitchFamily="2"/>
              </a:rPr>
              <a:t>“</a:t>
            </a:r>
            <a:r>
              <a:rPr lang="ne-NP" sz="2400" dirty="0">
                <a:cs typeface="Kalimati" panose="00000400000000000000" pitchFamily="2"/>
              </a:rPr>
              <a:t>परिवारमा सघाउने मात्र</a:t>
            </a:r>
            <a:r>
              <a:rPr lang="en-US" sz="2400" dirty="0">
                <a:cs typeface="Kalimati" panose="00000400000000000000" pitchFamily="2"/>
              </a:rPr>
              <a:t>” </a:t>
            </a:r>
            <a:r>
              <a:rPr lang="ne-NP" sz="2400" dirty="0">
                <a:cs typeface="Kalimati" panose="00000400000000000000" pitchFamily="2"/>
              </a:rPr>
              <a:t>हुन्छ । </a:t>
            </a:r>
            <a:endParaRPr lang="en-US" sz="2400" dirty="0">
              <a:cs typeface="Kalimati" panose="00000400000000000000" pitchFamily="2"/>
            </a:endParaRPr>
          </a:p>
          <a:p>
            <a:pPr algn="just">
              <a:lnSpc>
                <a:spcPct val="150000"/>
              </a:lnSpc>
            </a:pPr>
            <a:r>
              <a:rPr lang="ne-NP" sz="2400" dirty="0">
                <a:cs typeface="Kalimati" panose="00000400000000000000" pitchFamily="2"/>
              </a:rPr>
              <a:t>तर उक्त व्यवसायमा संलग्न मुख्य व्यक्तिको काममा संलग्नताको प्रकार </a:t>
            </a:r>
            <a:r>
              <a:rPr lang="en-US" sz="2400" dirty="0">
                <a:cs typeface="Kalimati" panose="00000400000000000000" pitchFamily="2"/>
              </a:rPr>
              <a:t>“</a:t>
            </a:r>
            <a:r>
              <a:rPr lang="ne-NP" sz="2400" dirty="0">
                <a:cs typeface="Kalimati" panose="00000400000000000000" pitchFamily="2"/>
              </a:rPr>
              <a:t>आफ्नै काम गर्ने</a:t>
            </a:r>
            <a:r>
              <a:rPr lang="en-US" sz="2400" dirty="0">
                <a:cs typeface="Kalimati" panose="00000400000000000000" pitchFamily="2"/>
              </a:rPr>
              <a:t>” </a:t>
            </a:r>
            <a:r>
              <a:rPr lang="ne-NP" sz="2400" dirty="0">
                <a:cs typeface="Kalimati" panose="00000400000000000000" pitchFamily="2"/>
              </a:rPr>
              <a:t>हुन्छ । त्यसैगरी आफ्नै परिवारले चलाएको व्यवसायमा परिवारकै कुनै सदस्यले तलब लिई काम गरेको भए </a:t>
            </a:r>
            <a:r>
              <a:rPr lang="en-US" sz="2400" dirty="0">
                <a:cs typeface="Kalimati" panose="00000400000000000000" pitchFamily="2"/>
              </a:rPr>
              <a:t>“</a:t>
            </a:r>
            <a:r>
              <a:rPr lang="ne-NP" sz="2400" dirty="0">
                <a:cs typeface="Kalimati" panose="00000400000000000000" pitchFamily="2"/>
              </a:rPr>
              <a:t>अरूको काम गर्ने</a:t>
            </a:r>
            <a:r>
              <a:rPr lang="en-US" sz="2400" dirty="0">
                <a:cs typeface="Kalimati" panose="00000400000000000000" pitchFamily="2"/>
              </a:rPr>
              <a:t>” </a:t>
            </a:r>
            <a:r>
              <a:rPr lang="ne-NP" sz="2400" dirty="0">
                <a:cs typeface="Kalimati" panose="00000400000000000000" pitchFamily="2"/>
              </a:rPr>
              <a:t>हुन्छ ।</a:t>
            </a:r>
            <a:endParaRPr lang="en-US" sz="2400" dirty="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47</a:t>
            </a:fld>
            <a:endParaRPr lang="en-US" dirty="0"/>
          </a:p>
        </p:txBody>
      </p:sp>
      <p:sp>
        <p:nvSpPr>
          <p:cNvPr id="6" name="Text Placeholder 1">
            <a:extLst>
              <a:ext uri="{FF2B5EF4-FFF2-40B4-BE49-F238E27FC236}">
                <a16:creationId xmlns:a16="http://schemas.microsoft.com/office/drawing/2014/main" id="{D44A393F-C62C-4163-8B98-2163D8F15FE6}"/>
              </a:ext>
            </a:extLst>
          </p:cNvPr>
          <p:cNvSpPr txBox="1">
            <a:spLocks/>
          </p:cNvSpPr>
          <p:nvPr/>
        </p:nvSpPr>
        <p:spPr>
          <a:xfrm>
            <a:off x="1587500" y="873453"/>
            <a:ext cx="971550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e-NP" b="1">
                <a:solidFill>
                  <a:srgbClr val="142DAC"/>
                </a:solidFill>
                <a:latin typeface="Calibri" panose="020F0502020204030204" pitchFamily="34" charset="0"/>
                <a:cs typeface="Kalimati" panose="00000400000000000000" pitchFamily="2"/>
              </a:rPr>
              <a:t>परिवारमा सघाउने मात्र (कोड </a:t>
            </a:r>
            <a:r>
              <a:rPr lang="en-US" b="1">
                <a:solidFill>
                  <a:srgbClr val="142DAC"/>
                </a:solidFill>
                <a:latin typeface="Calibri" panose="020F0502020204030204" pitchFamily="34" charset="0"/>
                <a:cs typeface="Kalimati" panose="00000400000000000000" pitchFamily="2"/>
              </a:rPr>
              <a:t>4</a:t>
            </a:r>
            <a:r>
              <a:rPr lang="ne-NP" b="1">
                <a:solidFill>
                  <a:srgbClr val="142DAC"/>
                </a:solidFill>
                <a:latin typeface="Calibri" panose="020F0502020204030204" pitchFamily="34" charset="0"/>
                <a:cs typeface="Kalimati" panose="00000400000000000000" pitchFamily="2"/>
              </a:rPr>
              <a:t>)</a:t>
            </a:r>
            <a:endParaRPr lang="ne-NP" b="1" dirty="0">
              <a:solidFill>
                <a:srgbClr val="002060"/>
              </a:solidFill>
              <a:latin typeface="Ganesh" pitchFamily="2" charset="0"/>
              <a:cs typeface="Kalimati" panose="00000400000000000000" pitchFamily="2"/>
            </a:endParaRPr>
          </a:p>
        </p:txBody>
      </p:sp>
    </p:spTree>
    <p:extLst>
      <p:ext uri="{BB962C8B-B14F-4D97-AF65-F5344CB8AC3E}">
        <p14:creationId xmlns:p14="http://schemas.microsoft.com/office/powerpoint/2010/main" val="3951346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70213" y="1894863"/>
            <a:ext cx="7338952" cy="2970044"/>
          </a:xfrm>
          <a:prstGeom prst="rect">
            <a:avLst/>
          </a:prstGeom>
        </p:spPr>
        <p:txBody>
          <a:bodyPr wrap="square">
            <a:spAutoFit/>
          </a:bodyPr>
          <a:lstStyle/>
          <a:p>
            <a:pPr marL="342900" lvl="0" indent="-342900" algn="just">
              <a:lnSpc>
                <a:spcPct val="150000"/>
              </a:lnSpc>
              <a:spcBef>
                <a:spcPts val="600"/>
              </a:spcBef>
              <a:buFont typeface="Arial" panose="020B0604020202020204" pitchFamily="34" charset="0"/>
              <a:buChar char="•"/>
            </a:pPr>
            <a:r>
              <a:rPr lang="ne-NP" sz="2400" dirty="0">
                <a:solidFill>
                  <a:prstClr val="black"/>
                </a:solidFill>
                <a:latin typeface="Preeti" pitchFamily="2" charset="0"/>
                <a:cs typeface="Kalimati" pitchFamily="2"/>
              </a:rPr>
              <a:t>सबै सहभागीहरूले आफ्नो परिवारको विवरण महल ३३ र महल ३४ नमुना प्रश्नावलीमा भर्नुहोस् ।</a:t>
            </a:r>
          </a:p>
          <a:p>
            <a:pPr marL="342900" lvl="0" indent="-342900" algn="just">
              <a:lnSpc>
                <a:spcPct val="150000"/>
              </a:lnSpc>
              <a:spcBef>
                <a:spcPts val="600"/>
              </a:spcBef>
              <a:buFont typeface="Arial" panose="020B0604020202020204" pitchFamily="34" charset="0"/>
              <a:buChar char="•"/>
            </a:pPr>
            <a:r>
              <a:rPr lang="ne-NP" sz="2400" dirty="0">
                <a:solidFill>
                  <a:prstClr val="black"/>
                </a:solidFill>
                <a:latin typeface="Preeti" pitchFamily="2" charset="0"/>
                <a:cs typeface="Kalimati" pitchFamily="2"/>
              </a:rPr>
              <a:t>विवरण भर्दा देखिएका वा सामना गरेका समस्या केही भएमा छलफलका लागि पालैपालो राख्नुहोस् ।</a:t>
            </a:r>
            <a:endParaRPr lang="hi-IN" sz="2400" dirty="0">
              <a:solidFill>
                <a:prstClr val="black"/>
              </a:solidFill>
              <a:latin typeface="Preeti" pitchFamily="2" charset="0"/>
              <a:cs typeface="Kalimati" pitchFamily="2"/>
            </a:endParaRPr>
          </a:p>
          <a:p>
            <a:pPr marL="285750" lvl="0" indent="-285750" algn="just">
              <a:lnSpc>
                <a:spcPct val="150000"/>
              </a:lnSpc>
              <a:spcBef>
                <a:spcPts val="600"/>
              </a:spcBef>
              <a:buFont typeface="Wingdings" pitchFamily="2" charset="2"/>
              <a:buChar char="Ø"/>
            </a:pPr>
            <a:endParaRPr lang="hi-IN" sz="2400" dirty="0">
              <a:solidFill>
                <a:prstClr val="black"/>
              </a:solidFill>
              <a:latin typeface="Preeti" pitchFamily="2" charset="0"/>
              <a:cs typeface="Kalimati" pitchFamily="2"/>
            </a:endParaRPr>
          </a:p>
        </p:txBody>
      </p:sp>
      <p:sp>
        <p:nvSpPr>
          <p:cNvPr id="7" name="Slide Number Placeholder 6"/>
          <p:cNvSpPr>
            <a:spLocks noGrp="1"/>
          </p:cNvSpPr>
          <p:nvPr>
            <p:ph type="sldNum" sz="quarter" idx="11"/>
          </p:nvPr>
        </p:nvSpPr>
        <p:spPr>
          <a:xfrm>
            <a:off x="11621195" y="6472064"/>
            <a:ext cx="598516" cy="361172"/>
          </a:xfrm>
        </p:spPr>
        <p:txBody>
          <a:bodyPr/>
          <a:lstStyle/>
          <a:p>
            <a:pPr algn="ctr"/>
            <a:fld id="{2840B2E4-A264-431E-ABDE-38E3BCDA5876}" type="slidenum">
              <a:rPr lang="en-US">
                <a:latin typeface="Fontasy Himali" panose="04020500000000000000" pitchFamily="82" charset="0"/>
              </a:rPr>
              <a:pPr algn="ctr"/>
              <a:t>48</a:t>
            </a:fld>
            <a:endParaRPr lang="en-US" dirty="0">
              <a:latin typeface="Fontasy Himali" panose="04020500000000000000" pitchFamily="82" charset="0"/>
            </a:endParaRPr>
          </a:p>
        </p:txBody>
      </p:sp>
      <p:sp>
        <p:nvSpPr>
          <p:cNvPr id="8" name="Rectangle 7">
            <a:extLst>
              <a:ext uri="{FF2B5EF4-FFF2-40B4-BE49-F238E27FC236}">
                <a16:creationId xmlns:a16="http://schemas.microsoft.com/office/drawing/2014/main" id="{D7FD0C32-7750-4116-8DA0-A23E3B6013F3}"/>
              </a:ext>
            </a:extLst>
          </p:cNvPr>
          <p:cNvSpPr/>
          <p:nvPr/>
        </p:nvSpPr>
        <p:spPr>
          <a:xfrm>
            <a:off x="0" y="899865"/>
            <a:ext cx="8003969" cy="523220"/>
          </a:xfrm>
          <a:prstGeom prst="rect">
            <a:avLst/>
          </a:prstGeom>
        </p:spPr>
        <p:txBody>
          <a:bodyPr wrap="square">
            <a:spAutoFit/>
          </a:bodyPr>
          <a:lstStyle/>
          <a:p>
            <a:pPr algn="ctr">
              <a:spcAft>
                <a:spcPts val="600"/>
              </a:spcAft>
            </a:pPr>
            <a:r>
              <a:rPr lang="ne-NP" sz="2800" b="1" dirty="0">
                <a:solidFill>
                  <a:srgbClr val="002060"/>
                </a:solidFill>
                <a:cs typeface="Kalimati" pitchFamily="2"/>
              </a:rPr>
              <a:t>कक्षा कार्य तथा छलफल</a:t>
            </a:r>
            <a:endParaRPr lang="hi-IN" sz="2800" b="1" dirty="0">
              <a:solidFill>
                <a:srgbClr val="002060"/>
              </a:solidFill>
              <a:cs typeface="Kalimati" pitchFamily="2"/>
            </a:endParaRPr>
          </a:p>
        </p:txBody>
      </p:sp>
      <p:pic>
        <p:nvPicPr>
          <p:cNvPr id="9" name="Picture 8">
            <a:extLst>
              <a:ext uri="{FF2B5EF4-FFF2-40B4-BE49-F238E27FC236}">
                <a16:creationId xmlns:a16="http://schemas.microsoft.com/office/drawing/2014/main" id="{245FF73C-17C6-4533-BCE7-50FD2E788F1C}"/>
              </a:ext>
            </a:extLst>
          </p:cNvPr>
          <p:cNvPicPr>
            <a:picLocks noChangeAspect="1"/>
          </p:cNvPicPr>
          <p:nvPr/>
        </p:nvPicPr>
        <p:blipFill rotWithShape="1">
          <a:blip r:embed="rId2"/>
          <a:srcRect l="42767" t="13994" r="34518" b="6931"/>
          <a:stretch/>
        </p:blipFill>
        <p:spPr>
          <a:xfrm>
            <a:off x="8003969" y="677518"/>
            <a:ext cx="3574474" cy="5883964"/>
          </a:xfrm>
          <a:prstGeom prst="rect">
            <a:avLst/>
          </a:prstGeom>
        </p:spPr>
      </p:pic>
    </p:spTree>
    <p:extLst>
      <p:ext uri="{BB962C8B-B14F-4D97-AF65-F5344CB8AC3E}">
        <p14:creationId xmlns:p14="http://schemas.microsoft.com/office/powerpoint/2010/main" val="2012897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65100" y="1668432"/>
            <a:ext cx="11861800" cy="4785926"/>
          </a:xfrm>
          <a:prstGeom prst="rect">
            <a:avLst/>
          </a:prstGeom>
        </p:spPr>
        <p:txBody>
          <a:bodyPr wrap="square">
            <a:spAutoFit/>
          </a:bodyPr>
          <a:lstStyle/>
          <a:p>
            <a:pPr>
              <a:lnSpc>
                <a:spcPct val="150000"/>
              </a:lnSpc>
              <a:spcBef>
                <a:spcPts val="600"/>
              </a:spcBef>
            </a:pPr>
            <a:r>
              <a:rPr lang="ne-NP" sz="2400" dirty="0">
                <a:solidFill>
                  <a:prstClr val="black"/>
                </a:solidFill>
                <a:latin typeface="Preeti" pitchFamily="2" charset="0"/>
                <a:cs typeface="Kalimati" pitchFamily="2"/>
              </a:rPr>
              <a:t>प्रश्न १ व्यक्तिले </a:t>
            </a:r>
            <a:r>
              <a:rPr lang="ne-NP" sz="2400" dirty="0">
                <a:latin typeface="Preeti" pitchFamily="2" charset="0"/>
                <a:cs typeface="Kalimati" panose="00000400000000000000" pitchFamily="2"/>
              </a:rPr>
              <a:t>काम गरेको ठाउँ/संस्थाको</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नाम र उत्पादित वस्तु/सेवा</a:t>
            </a:r>
            <a:r>
              <a:rPr lang="en-US" sz="2400" dirty="0">
                <a:latin typeface="Preeti" pitchFamily="2" charset="0"/>
                <a:cs typeface="Kalimati" panose="00000400000000000000" pitchFamily="2"/>
              </a:rPr>
              <a:t> </a:t>
            </a:r>
            <a:r>
              <a:rPr lang="ne-NP" sz="2400" dirty="0">
                <a:solidFill>
                  <a:prstClr val="black"/>
                </a:solidFill>
                <a:latin typeface="Preeti" pitchFamily="2" charset="0"/>
                <a:cs typeface="Kalimati" pitchFamily="2"/>
              </a:rPr>
              <a:t>लेख्दा कसरी लेख्नुपर्दछ ?</a:t>
            </a:r>
          </a:p>
          <a:p>
            <a:pPr>
              <a:lnSpc>
                <a:spcPct val="150000"/>
              </a:lnSpc>
              <a:spcBef>
                <a:spcPts val="600"/>
              </a:spcBef>
            </a:pPr>
            <a:r>
              <a:rPr lang="ne-NP" sz="2400" dirty="0">
                <a:solidFill>
                  <a:prstClr val="black"/>
                </a:solidFill>
                <a:latin typeface="Preeti" pitchFamily="2" charset="0"/>
                <a:cs typeface="Kalimati" pitchFamily="2"/>
              </a:rPr>
              <a:t>प्रश्न २  व्यक्तिले </a:t>
            </a:r>
            <a:r>
              <a:rPr lang="ne-NP" sz="2400" dirty="0">
                <a:latin typeface="Preeti" pitchFamily="2" charset="0"/>
                <a:cs typeface="Kalimati" panose="00000400000000000000" pitchFamily="2"/>
              </a:rPr>
              <a:t>काम गरेको ठाउँ/संस्थाको</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नाम र उत्पादित वस्तु/सेवालाई</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कतिओटा औद्योगिक क्षेत्रमा बर्गीकरण गरिएको छ </a:t>
            </a:r>
            <a:r>
              <a:rPr lang="ne-NP" sz="2400" dirty="0">
                <a:solidFill>
                  <a:prstClr val="black"/>
                </a:solidFill>
                <a:latin typeface="Preeti" pitchFamily="2" charset="0"/>
                <a:cs typeface="Kalimati" pitchFamily="2"/>
              </a:rPr>
              <a:t>?</a:t>
            </a:r>
            <a:endParaRPr lang="en-US" sz="2400" dirty="0">
              <a:solidFill>
                <a:prstClr val="black"/>
              </a:solidFill>
              <a:latin typeface="Preeti" pitchFamily="2" charset="0"/>
              <a:cs typeface="Kalimati" pitchFamily="2"/>
            </a:endParaRPr>
          </a:p>
          <a:p>
            <a:pPr>
              <a:lnSpc>
                <a:spcPct val="150000"/>
              </a:lnSpc>
              <a:spcBef>
                <a:spcPts val="600"/>
              </a:spcBef>
            </a:pPr>
            <a:r>
              <a:rPr lang="ne-NP" sz="2400" dirty="0">
                <a:solidFill>
                  <a:prstClr val="black"/>
                </a:solidFill>
                <a:latin typeface="Preeti" pitchFamily="2" charset="0"/>
                <a:cs typeface="Kalimati" pitchFamily="2"/>
              </a:rPr>
              <a:t>प्रश्न ३ व्यक्ति</a:t>
            </a:r>
            <a:r>
              <a:rPr lang="ne-NP" sz="2400" dirty="0">
                <a:latin typeface="Preeti" pitchFamily="2" charset="0"/>
                <a:cs typeface="Kalimati" panose="00000400000000000000" pitchFamily="2"/>
              </a:rPr>
              <a:t>को कामको संलग्नतालाई कति प्रकारमा बर्गीकरण गरिएको छ </a:t>
            </a:r>
            <a:r>
              <a:rPr lang="ne-NP" sz="2400" dirty="0">
                <a:solidFill>
                  <a:prstClr val="black"/>
                </a:solidFill>
                <a:latin typeface="Preeti" pitchFamily="2" charset="0"/>
                <a:cs typeface="Kalimati" pitchFamily="2"/>
              </a:rPr>
              <a:t>?</a:t>
            </a:r>
          </a:p>
          <a:p>
            <a:pPr>
              <a:lnSpc>
                <a:spcPct val="150000"/>
              </a:lnSpc>
              <a:spcBef>
                <a:spcPts val="600"/>
              </a:spcBef>
            </a:pPr>
            <a:r>
              <a:rPr lang="ne-NP" sz="2400" dirty="0">
                <a:solidFill>
                  <a:prstClr val="black"/>
                </a:solidFill>
                <a:latin typeface="Preeti" pitchFamily="2" charset="0"/>
                <a:cs typeface="Kalimati" pitchFamily="2"/>
              </a:rPr>
              <a:t>प्रश्न ४  </a:t>
            </a:r>
            <a:r>
              <a:rPr lang="ne-NP" sz="2400" dirty="0">
                <a:cs typeface="Kalimati" panose="00000400000000000000" pitchFamily="2"/>
              </a:rPr>
              <a:t>राष्ट्रपति</a:t>
            </a:r>
            <a:r>
              <a:rPr lang="en-US" sz="2400" dirty="0">
                <a:cs typeface="Kalimati" panose="00000400000000000000" pitchFamily="2"/>
              </a:rPr>
              <a:t>, </a:t>
            </a:r>
            <a:r>
              <a:rPr lang="ne-NP" sz="2400" dirty="0">
                <a:cs typeface="Kalimati" panose="00000400000000000000" pitchFamily="2"/>
              </a:rPr>
              <a:t>प्रधानमन्त्री लगायत सरकारको विभिन्न मन्त्रालय</a:t>
            </a:r>
            <a:r>
              <a:rPr lang="en-US" sz="2400" dirty="0">
                <a:cs typeface="Kalimati" panose="00000400000000000000" pitchFamily="2"/>
              </a:rPr>
              <a:t>, </a:t>
            </a:r>
            <a:r>
              <a:rPr lang="ne-NP" sz="2400" dirty="0">
                <a:cs typeface="Kalimati" panose="00000400000000000000" pitchFamily="2"/>
              </a:rPr>
              <a:t>विभाग</a:t>
            </a:r>
            <a:r>
              <a:rPr lang="en-US" sz="2400" dirty="0">
                <a:cs typeface="Kalimati" panose="00000400000000000000" pitchFamily="2"/>
              </a:rPr>
              <a:t>, </a:t>
            </a:r>
            <a:r>
              <a:rPr lang="ne-NP" sz="2400" dirty="0">
                <a:cs typeface="Kalimati" panose="00000400000000000000" pitchFamily="2"/>
              </a:rPr>
              <a:t>कार्यालय</a:t>
            </a:r>
            <a:r>
              <a:rPr lang="en-US" sz="2400" dirty="0">
                <a:cs typeface="Kalimati" panose="00000400000000000000" pitchFamily="2"/>
              </a:rPr>
              <a:t>, </a:t>
            </a:r>
            <a:r>
              <a:rPr lang="ne-NP" sz="2400" dirty="0">
                <a:cs typeface="Kalimati" panose="00000400000000000000" pitchFamily="2"/>
              </a:rPr>
              <a:t>संघ</a:t>
            </a:r>
            <a:r>
              <a:rPr lang="en-US" sz="2400" dirty="0">
                <a:cs typeface="Kalimati" panose="00000400000000000000" pitchFamily="2"/>
              </a:rPr>
              <a:t>, </a:t>
            </a:r>
            <a:r>
              <a:rPr lang="ne-NP" sz="2400" dirty="0">
                <a:cs typeface="Kalimati" panose="00000400000000000000" pitchFamily="2"/>
              </a:rPr>
              <a:t>संस्था आदिमा काम गरेका मन्त्री</a:t>
            </a:r>
            <a:r>
              <a:rPr lang="en-US" sz="2400" dirty="0">
                <a:cs typeface="Kalimati" panose="00000400000000000000" pitchFamily="2"/>
              </a:rPr>
              <a:t>, </a:t>
            </a:r>
            <a:r>
              <a:rPr lang="ne-NP" sz="2400" dirty="0">
                <a:cs typeface="Kalimati" panose="00000400000000000000" pitchFamily="2"/>
              </a:rPr>
              <a:t>सचिवलगायत सबै तहका कर्मचारीले तलब</a:t>
            </a:r>
            <a:r>
              <a:rPr lang="en-US" sz="2400" dirty="0">
                <a:cs typeface="Kalimati" panose="00000400000000000000" pitchFamily="2"/>
              </a:rPr>
              <a:t>, </a:t>
            </a:r>
            <a:r>
              <a:rPr lang="ne-NP" sz="2400" dirty="0">
                <a:cs typeface="Kalimati" panose="00000400000000000000" pitchFamily="2"/>
              </a:rPr>
              <a:t>ज्याला लिई काम गरेको भए उनीहरुको काममा संग्लनताको प्रकार के हुन्छ </a:t>
            </a:r>
            <a:r>
              <a:rPr lang="ne-NP" sz="2400" dirty="0">
                <a:solidFill>
                  <a:prstClr val="black"/>
                </a:solidFill>
                <a:latin typeface="Preeti" pitchFamily="2" charset="0"/>
                <a:cs typeface="Kalimati" pitchFamily="2"/>
              </a:rPr>
              <a:t>?</a:t>
            </a:r>
            <a:endParaRPr lang="en-US" sz="2400" dirty="0">
              <a:solidFill>
                <a:prstClr val="black"/>
              </a:solidFill>
              <a:latin typeface="Preeti" pitchFamily="2" charset="0"/>
              <a:cs typeface="Kalimati" pitchFamily="2"/>
            </a:endParaRPr>
          </a:p>
          <a:p>
            <a:pPr>
              <a:lnSpc>
                <a:spcPct val="150000"/>
              </a:lnSpc>
              <a:spcBef>
                <a:spcPts val="600"/>
              </a:spcBef>
            </a:pPr>
            <a:endParaRPr lang="ne-NP" sz="2400" dirty="0">
              <a:solidFill>
                <a:prstClr val="black"/>
              </a:solidFill>
              <a:latin typeface="Preeti" pitchFamily="2" charset="0"/>
              <a:cs typeface="Kalimati" pitchFamily="2"/>
            </a:endParaRPr>
          </a:p>
        </p:txBody>
      </p:sp>
      <p:sp>
        <p:nvSpPr>
          <p:cNvPr id="7" name="Slide Number Placeholder 6"/>
          <p:cNvSpPr>
            <a:spLocks noGrp="1"/>
          </p:cNvSpPr>
          <p:nvPr>
            <p:ph type="sldNum" sz="quarter" idx="11"/>
          </p:nvPr>
        </p:nvSpPr>
        <p:spPr>
          <a:xfrm>
            <a:off x="11566566" y="6454358"/>
            <a:ext cx="600034" cy="378877"/>
          </a:xfrm>
        </p:spPr>
        <p:txBody>
          <a:bodyPr/>
          <a:lstStyle/>
          <a:p>
            <a:pPr algn="ctr"/>
            <a:fld id="{2840B2E4-A264-431E-ABDE-38E3BCDA5876}" type="slidenum">
              <a:rPr lang="en-US">
                <a:latin typeface="Fontasy Himali" panose="04020500000000000000" pitchFamily="82" charset="0"/>
              </a:rPr>
              <a:pPr algn="ctr"/>
              <a:t>49</a:t>
            </a:fld>
            <a:endParaRPr lang="en-US" dirty="0">
              <a:latin typeface="Fontasy Himali" panose="04020500000000000000" pitchFamily="82" charset="0"/>
            </a:endParaRPr>
          </a:p>
        </p:txBody>
      </p:sp>
      <p:sp>
        <p:nvSpPr>
          <p:cNvPr id="8" name="Rectangle 7">
            <a:extLst>
              <a:ext uri="{FF2B5EF4-FFF2-40B4-BE49-F238E27FC236}">
                <a16:creationId xmlns:a16="http://schemas.microsoft.com/office/drawing/2014/main" id="{D7FD0C32-7750-4116-8DA0-A23E3B6013F3}"/>
              </a:ext>
            </a:extLst>
          </p:cNvPr>
          <p:cNvSpPr/>
          <p:nvPr/>
        </p:nvSpPr>
        <p:spPr>
          <a:xfrm>
            <a:off x="0" y="899865"/>
            <a:ext cx="12192000" cy="523220"/>
          </a:xfrm>
          <a:prstGeom prst="rect">
            <a:avLst/>
          </a:prstGeom>
        </p:spPr>
        <p:txBody>
          <a:bodyPr wrap="square">
            <a:spAutoFit/>
          </a:bodyPr>
          <a:lstStyle/>
          <a:p>
            <a:pPr algn="ctr">
              <a:spcAft>
                <a:spcPts val="600"/>
              </a:spcAft>
            </a:pPr>
            <a:r>
              <a:rPr lang="ne-NP" sz="2800" b="1" dirty="0">
                <a:solidFill>
                  <a:srgbClr val="002060"/>
                </a:solidFill>
                <a:cs typeface="Kalimati" pitchFamily="2"/>
              </a:rPr>
              <a:t>कक्षा मूल्याङ्कन</a:t>
            </a:r>
            <a:endParaRPr lang="hi-IN" sz="2800" b="1" dirty="0">
              <a:solidFill>
                <a:srgbClr val="002060"/>
              </a:solidFill>
              <a:cs typeface="Kalimati" pitchFamily="2"/>
            </a:endParaRPr>
          </a:p>
        </p:txBody>
      </p:sp>
      <p:sp>
        <p:nvSpPr>
          <p:cNvPr id="6" name="TextBox 5">
            <a:extLst>
              <a:ext uri="{FF2B5EF4-FFF2-40B4-BE49-F238E27FC236}">
                <a16:creationId xmlns:a16="http://schemas.microsoft.com/office/drawing/2014/main" id="{78907433-7205-4B90-87F5-656CF1F47CB4}"/>
              </a:ext>
            </a:extLst>
          </p:cNvPr>
          <p:cNvSpPr txBox="1"/>
          <p:nvPr/>
        </p:nvSpPr>
        <p:spPr>
          <a:xfrm>
            <a:off x="9915896" y="6449506"/>
            <a:ext cx="1696984" cy="369332"/>
          </a:xfrm>
          <a:prstGeom prst="rect">
            <a:avLst/>
          </a:prstGeom>
          <a:noFill/>
        </p:spPr>
        <p:txBody>
          <a:bodyPr wrap="square" rtlCol="0">
            <a:spAutoFit/>
          </a:bodyPr>
          <a:lstStyle/>
          <a:p>
            <a:pPr algn="r"/>
            <a:r>
              <a:rPr lang="ne-NP" b="1" dirty="0">
                <a:solidFill>
                  <a:srgbClr val="002060"/>
                </a:solidFill>
                <a:cs typeface="Kalimati" panose="00000400000000000000" pitchFamily="2"/>
              </a:rPr>
              <a:t>क्रमशः</a:t>
            </a:r>
            <a:endParaRPr lang="en-US" b="1" dirty="0">
              <a:solidFill>
                <a:srgbClr val="002060"/>
              </a:solidFill>
              <a:cs typeface="Kalimati" panose="00000400000000000000" pitchFamily="2"/>
            </a:endParaRPr>
          </a:p>
        </p:txBody>
      </p:sp>
    </p:spTree>
    <p:extLst>
      <p:ext uri="{BB962C8B-B14F-4D97-AF65-F5344CB8AC3E}">
        <p14:creationId xmlns:p14="http://schemas.microsoft.com/office/powerpoint/2010/main" val="260262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336040" y="853608"/>
            <a:ext cx="9728200" cy="576064"/>
          </a:xfrm>
          <a:prstGeom prst="rect">
            <a:avLst/>
          </a:prstGeom>
        </p:spPr>
        <p:txBody>
          <a:bodyPr/>
          <a:lstStyle/>
          <a:p>
            <a:pPr marL="0" indent="0" algn="ctr">
              <a:buNone/>
            </a:pPr>
            <a:r>
              <a:rPr lang="ne-NP" b="1" dirty="0">
                <a:solidFill>
                  <a:srgbClr val="142DAC"/>
                </a:solidFill>
                <a:latin typeface="Calibri" panose="020F0502020204030204" pitchFamily="34" charset="0"/>
                <a:ea typeface="Calibri" panose="020F0502020204030204" pitchFamily="34" charset="0"/>
                <a:cs typeface="Kalimati" panose="00000400000000000000" pitchFamily="2"/>
              </a:rPr>
              <a:t>काम गरेको ठाउँ/संस्थाको</a:t>
            </a:r>
            <a:r>
              <a:rPr lang="en-US" b="1" dirty="0">
                <a:solidFill>
                  <a:srgbClr val="142DAC"/>
                </a:solidFill>
                <a:latin typeface="Calibri" panose="020F0502020204030204" pitchFamily="34" charset="0"/>
                <a:ea typeface="Calibri" panose="020F0502020204030204" pitchFamily="34" charset="0"/>
                <a:cs typeface="Kalimati" panose="00000400000000000000" pitchFamily="2"/>
              </a:rPr>
              <a:t> </a:t>
            </a:r>
            <a:r>
              <a:rPr lang="ne-NP" b="1" dirty="0">
                <a:solidFill>
                  <a:srgbClr val="142DAC"/>
                </a:solidFill>
                <a:latin typeface="Calibri" panose="020F0502020204030204" pitchFamily="34" charset="0"/>
                <a:ea typeface="Calibri" panose="020F0502020204030204" pitchFamily="34" charset="0"/>
                <a:cs typeface="Kalimati" panose="00000400000000000000" pitchFamily="2"/>
              </a:rPr>
              <a:t> नाम र उत्पादित वस्तु/सेवा</a:t>
            </a:r>
            <a:r>
              <a:rPr lang="en-US" b="1" dirty="0">
                <a:solidFill>
                  <a:srgbClr val="142DAC"/>
                </a:solidFill>
                <a:latin typeface="Calibri" panose="020F0502020204030204" pitchFamily="34" charset="0"/>
                <a:ea typeface="Calibri" panose="020F0502020204030204" pitchFamily="34" charset="0"/>
                <a:cs typeface="Kalimati" panose="00000400000000000000" pitchFamily="2"/>
              </a:rPr>
              <a:t> 	</a:t>
            </a: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299720" y="1429672"/>
            <a:ext cx="11892280" cy="3799836"/>
          </a:xfrm>
          <a:prstGeom prst="rect">
            <a:avLst/>
          </a:prstGeom>
        </p:spPr>
        <p:txBody>
          <a:bodyPr/>
          <a:lstStyle/>
          <a:p>
            <a:pPr marL="0" indent="0">
              <a:lnSpc>
                <a:spcPct val="150000"/>
              </a:lnSpc>
              <a:buNone/>
            </a:pPr>
            <a:r>
              <a:rPr lang="ne-NP" sz="2400" dirty="0">
                <a:latin typeface="Preeti" pitchFamily="2" charset="0"/>
                <a:cs typeface="Kalimati" panose="00000400000000000000" pitchFamily="2"/>
              </a:rPr>
              <a:t>यस अन्तर्गत दुईवटा महत्वपूर्ण कुरा सोधी स्पष्ट लेख्नुपर्दछ र सो को उपयुक्त कोड समेत लेख्नुपर्दछ । </a:t>
            </a:r>
            <a:endParaRPr lang="en-US" sz="2400" dirty="0">
              <a:latin typeface="Preeti" pitchFamily="2" charset="0"/>
              <a:cs typeface="Kalimati" panose="00000400000000000000" pitchFamily="2"/>
            </a:endParaRPr>
          </a:p>
          <a:p>
            <a:pPr marL="0" indent="0">
              <a:lnSpc>
                <a:spcPct val="150000"/>
              </a:lnSpc>
              <a:buNone/>
            </a:pPr>
            <a:r>
              <a:rPr lang="ne-NP" sz="2400" b="1" dirty="0">
                <a:solidFill>
                  <a:srgbClr val="142DAC"/>
                </a:solidFill>
                <a:latin typeface="Calibri" panose="020F0502020204030204" pitchFamily="34" charset="0"/>
                <a:cs typeface="Kalimati" panose="00000400000000000000" pitchFamily="2"/>
              </a:rPr>
              <a:t>पहिलोः </a:t>
            </a:r>
          </a:p>
          <a:p>
            <a:pPr>
              <a:lnSpc>
                <a:spcPct val="150000"/>
              </a:lnSpc>
            </a:pPr>
            <a:r>
              <a:rPr lang="ne-NP" sz="2400" dirty="0">
                <a:latin typeface="Preeti" pitchFamily="2" charset="0"/>
                <a:cs typeface="Kalimati" panose="00000400000000000000" pitchFamily="2"/>
              </a:rPr>
              <a:t>व्यक्तिले गरेको मुख्य आर्थिक काम कहाँ गरेको हो सो संस्थाको नाम सोधिन्छ ।</a:t>
            </a:r>
          </a:p>
          <a:p>
            <a:pPr>
              <a:lnSpc>
                <a:spcPct val="150000"/>
              </a:lnSpc>
            </a:pPr>
            <a:r>
              <a:rPr lang="ne-NP" sz="2400" dirty="0">
                <a:latin typeface="Preeti" pitchFamily="2" charset="0"/>
                <a:cs typeface="Kalimati" panose="00000400000000000000" pitchFamily="2"/>
              </a:rPr>
              <a:t>काम गरेको ठाउँ भन्नाले काम गरेको संस्थाको नाम लेख्ने भन्ने बुझ्नुपर्दछ ।</a:t>
            </a:r>
            <a:endParaRPr lang="en-US" sz="2400" dirty="0">
              <a:latin typeface="Preeti" pitchFamily="2" charset="0"/>
              <a:cs typeface="Kalimati" panose="00000400000000000000" pitchFamily="2"/>
            </a:endParaRPr>
          </a:p>
          <a:p>
            <a:pPr>
              <a:lnSpc>
                <a:spcPct val="150000"/>
              </a:lnSpc>
            </a:pPr>
            <a:r>
              <a:rPr lang="ne-NP" sz="2400" b="1" dirty="0">
                <a:solidFill>
                  <a:srgbClr val="142DAC"/>
                </a:solidFill>
                <a:latin typeface="Calibri" panose="020F0502020204030204" pitchFamily="34" charset="0"/>
                <a:cs typeface="Kalimati" panose="00000400000000000000" pitchFamily="2"/>
              </a:rPr>
              <a:t>दोश्रोः</a:t>
            </a:r>
            <a:r>
              <a:rPr lang="ne-NP" sz="2000" dirty="0">
                <a:latin typeface="Preeti" pitchFamily="2" charset="0"/>
                <a:cs typeface="Kalimati" panose="00000400000000000000" pitchFamily="2"/>
              </a:rPr>
              <a:t> </a:t>
            </a:r>
          </a:p>
          <a:p>
            <a:pPr>
              <a:lnSpc>
                <a:spcPct val="150000"/>
              </a:lnSpc>
            </a:pPr>
            <a:r>
              <a:rPr lang="ne-NP" sz="2400" dirty="0">
                <a:latin typeface="Preeti" pitchFamily="2" charset="0"/>
                <a:cs typeface="Kalimati" panose="00000400000000000000" pitchFamily="2"/>
              </a:rPr>
              <a:t> काम गरेको संस्थाको मुख्य उत्पादन सोधिन्छ ।</a:t>
            </a:r>
            <a:endParaRPr lang="en-US" sz="2400" dirty="0">
              <a:latin typeface="Preeti" pitchFamily="2" charset="0"/>
              <a:cs typeface="Kalimati" panose="00000400000000000000" pitchFamily="2"/>
            </a:endParaRPr>
          </a:p>
          <a:p>
            <a:pPr>
              <a:lnSpc>
                <a:spcPct val="150000"/>
              </a:lnSpc>
            </a:pPr>
            <a:r>
              <a:rPr lang="ne-NP" sz="2400" dirty="0">
                <a:latin typeface="Preeti" pitchFamily="2" charset="0"/>
                <a:cs typeface="Kalimati" panose="00000400000000000000" pitchFamily="2"/>
              </a:rPr>
              <a:t>यसबाट औद्योगिक क्षेत्र (</a:t>
            </a:r>
            <a:r>
              <a:rPr lang="en-US" sz="2400" dirty="0">
                <a:latin typeface="Times New Roman" panose="02020603050405020304" pitchFamily="18" charset="0"/>
                <a:cs typeface="Times New Roman" panose="02020603050405020304" pitchFamily="18" charset="0"/>
              </a:rPr>
              <a:t>Nepal Standard Industrial Classification</a:t>
            </a:r>
            <a:r>
              <a:rPr lang="ne-NP"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ne-NP" sz="2400" dirty="0">
                <a:latin typeface="Preeti" pitchFamily="2" charset="0"/>
                <a:cs typeface="Kalimati" panose="00000400000000000000" pitchFamily="2"/>
              </a:rPr>
              <a:t>वर्गीकरण गरिन्छ ।</a:t>
            </a:r>
            <a:endParaRPr lang="ne-NP" sz="2400"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5</a:t>
            </a:fld>
            <a:endParaRPr lang="en-US" dirty="0"/>
          </a:p>
        </p:txBody>
      </p:sp>
      <p:sp>
        <p:nvSpPr>
          <p:cNvPr id="3" name="TextBox 2">
            <a:extLst>
              <a:ext uri="{FF2B5EF4-FFF2-40B4-BE49-F238E27FC236}">
                <a16:creationId xmlns:a16="http://schemas.microsoft.com/office/drawing/2014/main" id="{7191198C-A573-4A14-81CF-CF837D1573ED}"/>
              </a:ext>
            </a:extLst>
          </p:cNvPr>
          <p:cNvSpPr txBox="1"/>
          <p:nvPr/>
        </p:nvSpPr>
        <p:spPr>
          <a:xfrm>
            <a:off x="9915896" y="6437631"/>
            <a:ext cx="1696984" cy="369332"/>
          </a:xfrm>
          <a:prstGeom prst="rect">
            <a:avLst/>
          </a:prstGeom>
          <a:noFill/>
        </p:spPr>
        <p:txBody>
          <a:bodyPr wrap="square" rtlCol="0">
            <a:spAutoFit/>
          </a:bodyPr>
          <a:lstStyle/>
          <a:p>
            <a:pPr algn="r"/>
            <a:r>
              <a:rPr lang="ne-NP" b="1" dirty="0">
                <a:solidFill>
                  <a:srgbClr val="002060"/>
                </a:solidFill>
                <a:cs typeface="Kalimati" panose="00000400000000000000" pitchFamily="2"/>
              </a:rPr>
              <a:t>क्रमशः</a:t>
            </a:r>
            <a:endParaRPr lang="en-US" b="1" dirty="0">
              <a:solidFill>
                <a:srgbClr val="002060"/>
              </a:solidFill>
              <a:cs typeface="Kalimati" panose="00000400000000000000" pitchFamily="2"/>
            </a:endParaRPr>
          </a:p>
        </p:txBody>
      </p:sp>
    </p:spTree>
    <p:extLst>
      <p:ext uri="{BB962C8B-B14F-4D97-AF65-F5344CB8AC3E}">
        <p14:creationId xmlns:p14="http://schemas.microsoft.com/office/powerpoint/2010/main" val="13971538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8758" y="1668432"/>
            <a:ext cx="11857842" cy="4001095"/>
          </a:xfrm>
          <a:prstGeom prst="rect">
            <a:avLst/>
          </a:prstGeom>
        </p:spPr>
        <p:txBody>
          <a:bodyPr wrap="square">
            <a:spAutoFit/>
          </a:bodyPr>
          <a:lstStyle/>
          <a:p>
            <a:pPr>
              <a:lnSpc>
                <a:spcPct val="150000"/>
              </a:lnSpc>
              <a:spcBef>
                <a:spcPts val="600"/>
              </a:spcBef>
            </a:pPr>
            <a:r>
              <a:rPr lang="ne-NP" sz="2400" b="1" dirty="0">
                <a:solidFill>
                  <a:srgbClr val="002060"/>
                </a:solidFill>
                <a:latin typeface="Preeti" pitchFamily="2" charset="0"/>
                <a:cs typeface="Kalimati" pitchFamily="2"/>
              </a:rPr>
              <a:t>प्रश्न १ व्यक्तिले काम गरेको ठाउँ/संस्थाको</a:t>
            </a:r>
            <a:r>
              <a:rPr lang="en-US" sz="2400" b="1" dirty="0">
                <a:solidFill>
                  <a:srgbClr val="002060"/>
                </a:solidFill>
                <a:latin typeface="Preeti" pitchFamily="2" charset="0"/>
                <a:cs typeface="Kalimati" panose="00000400000000000000" pitchFamily="2"/>
              </a:rPr>
              <a:t> </a:t>
            </a:r>
            <a:r>
              <a:rPr lang="ne-NP" sz="2400" b="1" dirty="0">
                <a:solidFill>
                  <a:srgbClr val="002060"/>
                </a:solidFill>
                <a:latin typeface="Preeti" pitchFamily="2" charset="0"/>
                <a:cs typeface="Kalimati" panose="00000400000000000000" pitchFamily="2"/>
              </a:rPr>
              <a:t>नाम र उत्पादित वस्तु/सेवा लेख्दा कसरी लेख्नुपर्दछ ?</a:t>
            </a:r>
          </a:p>
          <a:p>
            <a:pPr>
              <a:lnSpc>
                <a:spcPct val="150000"/>
              </a:lnSpc>
              <a:spcBef>
                <a:spcPts val="600"/>
              </a:spcBef>
            </a:pPr>
            <a:r>
              <a:rPr lang="ne-NP" sz="2400" b="1" dirty="0">
                <a:solidFill>
                  <a:schemeClr val="accent5"/>
                </a:solidFill>
                <a:latin typeface="Preeti" pitchFamily="2" charset="0"/>
                <a:cs typeface="Kalimati" pitchFamily="2"/>
              </a:rPr>
              <a:t>उत्तर: </a:t>
            </a:r>
            <a:r>
              <a:rPr lang="ne-NP" sz="2400" dirty="0">
                <a:solidFill>
                  <a:prstClr val="black"/>
                </a:solidFill>
                <a:latin typeface="Preeti" pitchFamily="2" charset="0"/>
                <a:cs typeface="Kalimati" pitchFamily="2"/>
              </a:rPr>
              <a:t>व्यक्तिले </a:t>
            </a:r>
            <a:r>
              <a:rPr lang="ne-NP" sz="2400" dirty="0">
                <a:latin typeface="Preeti" pitchFamily="2" charset="0"/>
                <a:cs typeface="Kalimati" panose="00000400000000000000" pitchFamily="2"/>
              </a:rPr>
              <a:t>काम गरेको ठाउँ/संस्थाको</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नाम र उत्पादित वस्तु/सेवा</a:t>
            </a:r>
            <a:r>
              <a:rPr lang="ne-NP" sz="2400" dirty="0">
                <a:solidFill>
                  <a:prstClr val="black"/>
                </a:solidFill>
                <a:latin typeface="Preeti" pitchFamily="2" charset="0"/>
                <a:cs typeface="Kalimati" pitchFamily="2"/>
              </a:rPr>
              <a:t> लेख्दा दुइटा </a:t>
            </a:r>
            <a:r>
              <a:rPr lang="ne-NP" sz="2400" dirty="0">
                <a:latin typeface="Preeti" pitchFamily="2" charset="0"/>
                <a:cs typeface="Kalimati" panose="00000400000000000000" pitchFamily="2"/>
              </a:rPr>
              <a:t>कुरा स्पष्ट सोधी सो को उपयुक्त कोड समेत लेख्नुपर्दछ । </a:t>
            </a:r>
            <a:endParaRPr lang="en-US" sz="2400" dirty="0">
              <a:latin typeface="Preeti" pitchFamily="2" charset="0"/>
              <a:cs typeface="Kalimati" panose="00000400000000000000" pitchFamily="2"/>
            </a:endParaRPr>
          </a:p>
          <a:p>
            <a:pPr marL="342900" indent="-342900">
              <a:lnSpc>
                <a:spcPct val="150000"/>
              </a:lnSpc>
              <a:buFont typeface="Arial" panose="020B0604020202020204" pitchFamily="34" charset="0"/>
              <a:buChar char="•"/>
            </a:pPr>
            <a:r>
              <a:rPr lang="ne-NP" sz="2400" dirty="0">
                <a:latin typeface="Preeti" pitchFamily="2" charset="0"/>
                <a:cs typeface="Kalimati" panose="00000400000000000000" pitchFamily="2"/>
              </a:rPr>
              <a:t>व्यक्तिले गरेको मुख्य आर्थिक काम कहाँ गरेको हो सो संस्थाको नाम सोधिन्छ । </a:t>
            </a:r>
          </a:p>
          <a:p>
            <a:pPr marL="342900" indent="-342900">
              <a:lnSpc>
                <a:spcPct val="150000"/>
              </a:lnSpc>
              <a:buFont typeface="Arial" panose="020B0604020202020204" pitchFamily="34" charset="0"/>
              <a:buChar char="•"/>
            </a:pPr>
            <a:r>
              <a:rPr lang="ne-NP" sz="2400" dirty="0">
                <a:latin typeface="Preeti" pitchFamily="2" charset="0"/>
                <a:cs typeface="Kalimati" panose="00000400000000000000" pitchFamily="2"/>
              </a:rPr>
              <a:t>काम गरेको संस्थाको मुख्य उत्पादन सोधिन्छ ।</a:t>
            </a:r>
          </a:p>
          <a:p>
            <a:pPr marL="342900" indent="-342900">
              <a:lnSpc>
                <a:spcPct val="150000"/>
              </a:lnSpc>
              <a:buFont typeface="Arial" panose="020B0604020202020204" pitchFamily="34" charset="0"/>
              <a:buChar char="•"/>
            </a:pPr>
            <a:r>
              <a:rPr lang="ne-NP" sz="2400" dirty="0">
                <a:latin typeface="Preeti" pitchFamily="2" charset="0"/>
                <a:cs typeface="Kalimati" panose="00000400000000000000" pitchFamily="2"/>
              </a:rPr>
              <a:t>संस्थाको नाम र संस्थाले उत्पादन गर्ने वस्तु तथा सेवाको आधारमा औद्योगिक क्षेत्र</a:t>
            </a:r>
            <a:r>
              <a:rPr lang="en-US" sz="2400" dirty="0">
                <a:latin typeface="Times New Roman" panose="02020603050405020304" pitchFamily="18" charset="0"/>
                <a:cs typeface="Times New Roman" panose="02020603050405020304" pitchFamily="18" charset="0"/>
              </a:rPr>
              <a:t>  </a:t>
            </a:r>
            <a:r>
              <a:rPr lang="ne-NP" sz="2400" dirty="0">
                <a:latin typeface="Preeti" pitchFamily="2" charset="0"/>
                <a:cs typeface="Kalimati" panose="00000400000000000000" pitchFamily="2"/>
              </a:rPr>
              <a:t>वर्गीकरण अनुसारको कोड लेखिन्छ ।</a:t>
            </a:r>
            <a:endParaRPr lang="ne-NP" sz="2400" dirty="0">
              <a:solidFill>
                <a:schemeClr val="tx1">
                  <a:lumMod val="95000"/>
                  <a:lumOff val="5000"/>
                </a:schemeClr>
              </a:solidFill>
              <a:latin typeface="Preeti" pitchFamily="2" charset="0"/>
              <a:cs typeface="Kalimati" panose="00000400000000000000" pitchFamily="2"/>
            </a:endParaRPr>
          </a:p>
        </p:txBody>
      </p:sp>
      <p:sp>
        <p:nvSpPr>
          <p:cNvPr id="7" name="Slide Number Placeholder 6"/>
          <p:cNvSpPr>
            <a:spLocks noGrp="1"/>
          </p:cNvSpPr>
          <p:nvPr>
            <p:ph type="sldNum" sz="quarter" idx="11"/>
          </p:nvPr>
        </p:nvSpPr>
        <p:spPr>
          <a:xfrm>
            <a:off x="11612880" y="6451601"/>
            <a:ext cx="553720" cy="367238"/>
          </a:xfrm>
        </p:spPr>
        <p:txBody>
          <a:bodyPr/>
          <a:lstStyle/>
          <a:p>
            <a:pPr algn="ctr"/>
            <a:fld id="{2840B2E4-A264-431E-ABDE-38E3BCDA5876}" type="slidenum">
              <a:rPr lang="en-US">
                <a:latin typeface="Fontasy Himali" panose="04020500000000000000" pitchFamily="82" charset="0"/>
              </a:rPr>
              <a:pPr algn="ctr"/>
              <a:t>50</a:t>
            </a:fld>
            <a:endParaRPr lang="en-US" dirty="0">
              <a:latin typeface="Fontasy Himali" panose="04020500000000000000" pitchFamily="82" charset="0"/>
            </a:endParaRPr>
          </a:p>
        </p:txBody>
      </p:sp>
      <p:sp>
        <p:nvSpPr>
          <p:cNvPr id="8" name="Rectangle 7">
            <a:extLst>
              <a:ext uri="{FF2B5EF4-FFF2-40B4-BE49-F238E27FC236}">
                <a16:creationId xmlns:a16="http://schemas.microsoft.com/office/drawing/2014/main" id="{D7FD0C32-7750-4116-8DA0-A23E3B6013F3}"/>
              </a:ext>
            </a:extLst>
          </p:cNvPr>
          <p:cNvSpPr/>
          <p:nvPr/>
        </p:nvSpPr>
        <p:spPr>
          <a:xfrm>
            <a:off x="0" y="899865"/>
            <a:ext cx="12192000" cy="523220"/>
          </a:xfrm>
          <a:prstGeom prst="rect">
            <a:avLst/>
          </a:prstGeom>
        </p:spPr>
        <p:txBody>
          <a:bodyPr wrap="square">
            <a:spAutoFit/>
          </a:bodyPr>
          <a:lstStyle/>
          <a:p>
            <a:pPr algn="ctr">
              <a:spcAft>
                <a:spcPts val="600"/>
              </a:spcAft>
            </a:pPr>
            <a:r>
              <a:rPr lang="ne-NP" sz="2800" b="1" dirty="0">
                <a:solidFill>
                  <a:srgbClr val="002060"/>
                </a:solidFill>
                <a:cs typeface="Kalimati" pitchFamily="2"/>
              </a:rPr>
              <a:t>कक्षा मूल्याङ्कन</a:t>
            </a:r>
            <a:endParaRPr lang="hi-IN" sz="2800" b="1" dirty="0">
              <a:solidFill>
                <a:srgbClr val="002060"/>
              </a:solidFill>
              <a:cs typeface="Kalimati" pitchFamily="2"/>
            </a:endParaRPr>
          </a:p>
        </p:txBody>
      </p:sp>
      <p:sp>
        <p:nvSpPr>
          <p:cNvPr id="6" name="TextBox 5">
            <a:extLst>
              <a:ext uri="{FF2B5EF4-FFF2-40B4-BE49-F238E27FC236}">
                <a16:creationId xmlns:a16="http://schemas.microsoft.com/office/drawing/2014/main" id="{B829B071-1CC5-4323-A3F9-CDA91281A8A6}"/>
              </a:ext>
            </a:extLst>
          </p:cNvPr>
          <p:cNvSpPr txBox="1"/>
          <p:nvPr/>
        </p:nvSpPr>
        <p:spPr>
          <a:xfrm>
            <a:off x="9915896" y="6449506"/>
            <a:ext cx="1696984" cy="369332"/>
          </a:xfrm>
          <a:prstGeom prst="rect">
            <a:avLst/>
          </a:prstGeom>
          <a:noFill/>
        </p:spPr>
        <p:txBody>
          <a:bodyPr wrap="square" rtlCol="0">
            <a:spAutoFit/>
          </a:bodyPr>
          <a:lstStyle/>
          <a:p>
            <a:pPr algn="r"/>
            <a:r>
              <a:rPr lang="ne-NP" b="1" dirty="0">
                <a:solidFill>
                  <a:srgbClr val="002060"/>
                </a:solidFill>
                <a:cs typeface="Kalimati" panose="00000400000000000000" pitchFamily="2"/>
              </a:rPr>
              <a:t>क्रमशः</a:t>
            </a:r>
            <a:endParaRPr lang="en-US" b="1" dirty="0">
              <a:solidFill>
                <a:srgbClr val="002060"/>
              </a:solidFill>
              <a:cs typeface="Kalimati" panose="00000400000000000000" pitchFamily="2"/>
            </a:endParaRPr>
          </a:p>
        </p:txBody>
      </p:sp>
    </p:spTree>
    <p:extLst>
      <p:ext uri="{BB962C8B-B14F-4D97-AF65-F5344CB8AC3E}">
        <p14:creationId xmlns:p14="http://schemas.microsoft.com/office/powerpoint/2010/main" val="9206862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90005" y="1668432"/>
            <a:ext cx="11875325" cy="2339102"/>
          </a:xfrm>
          <a:prstGeom prst="rect">
            <a:avLst/>
          </a:prstGeom>
        </p:spPr>
        <p:txBody>
          <a:bodyPr wrap="square">
            <a:spAutoFit/>
          </a:bodyPr>
          <a:lstStyle/>
          <a:p>
            <a:pPr>
              <a:lnSpc>
                <a:spcPct val="150000"/>
              </a:lnSpc>
              <a:spcBef>
                <a:spcPts val="600"/>
              </a:spcBef>
            </a:pPr>
            <a:r>
              <a:rPr lang="ne-NP" sz="2400" b="1" dirty="0">
                <a:solidFill>
                  <a:srgbClr val="002060"/>
                </a:solidFill>
                <a:latin typeface="Preeti" pitchFamily="2" charset="0"/>
                <a:cs typeface="Kalimati" pitchFamily="2"/>
              </a:rPr>
              <a:t>प्रश्न २  व्यक्तिले काम गरेको ठाउँ/संस्थाको</a:t>
            </a:r>
            <a:r>
              <a:rPr lang="en-US" sz="2400" b="1" dirty="0">
                <a:solidFill>
                  <a:srgbClr val="002060"/>
                </a:solidFill>
                <a:latin typeface="Preeti" pitchFamily="2" charset="0"/>
                <a:cs typeface="Kalimati" panose="00000400000000000000" pitchFamily="2"/>
              </a:rPr>
              <a:t> </a:t>
            </a:r>
            <a:r>
              <a:rPr lang="ne-NP" sz="2400" b="1" dirty="0">
                <a:solidFill>
                  <a:srgbClr val="002060"/>
                </a:solidFill>
                <a:latin typeface="Preeti" pitchFamily="2" charset="0"/>
                <a:cs typeface="Kalimati" panose="00000400000000000000" pitchFamily="2"/>
              </a:rPr>
              <a:t>नाम र उत्पादित वस्तु/सेवाका क्रियाकलापलाई कतिवटा औद्योगिक क्षेत्रमा वर्गीकरण गरिएको छ ?</a:t>
            </a:r>
          </a:p>
          <a:p>
            <a:pPr>
              <a:lnSpc>
                <a:spcPct val="150000"/>
              </a:lnSpc>
              <a:spcBef>
                <a:spcPts val="600"/>
              </a:spcBef>
            </a:pPr>
            <a:r>
              <a:rPr lang="ne-NP" sz="2400" b="1" dirty="0">
                <a:solidFill>
                  <a:schemeClr val="accent5"/>
                </a:solidFill>
                <a:latin typeface="Preeti" pitchFamily="2" charset="0"/>
                <a:cs typeface="Kalimati" pitchFamily="2"/>
              </a:rPr>
              <a:t>उत्तर:</a:t>
            </a:r>
            <a:r>
              <a:rPr lang="ne-NP" sz="2400" dirty="0">
                <a:solidFill>
                  <a:prstClr val="black"/>
                </a:solidFill>
                <a:latin typeface="Preeti" pitchFamily="2" charset="0"/>
                <a:cs typeface="Kalimati" pitchFamily="2"/>
              </a:rPr>
              <a:t> व्यक्तिले </a:t>
            </a:r>
            <a:r>
              <a:rPr lang="ne-NP" sz="2400" dirty="0">
                <a:latin typeface="Preeti" pitchFamily="2" charset="0"/>
                <a:cs typeface="Kalimati" panose="00000400000000000000" pitchFamily="2"/>
              </a:rPr>
              <a:t>काम गरेको ठाउँ/संस्थाको</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नाम र उत्पादित वस्तु/सेवाका क्रियाकलापलाई २१ वटा औद्योगिक क्षेत्रमा वर्गीकरण गरिएको छ ।</a:t>
            </a:r>
          </a:p>
        </p:txBody>
      </p:sp>
      <p:sp>
        <p:nvSpPr>
          <p:cNvPr id="7" name="Slide Number Placeholder 6"/>
          <p:cNvSpPr>
            <a:spLocks noGrp="1"/>
          </p:cNvSpPr>
          <p:nvPr>
            <p:ph type="sldNum" sz="quarter" idx="11"/>
          </p:nvPr>
        </p:nvSpPr>
        <p:spPr>
          <a:xfrm>
            <a:off x="11704320" y="6451600"/>
            <a:ext cx="462280" cy="381635"/>
          </a:xfrm>
        </p:spPr>
        <p:txBody>
          <a:bodyPr/>
          <a:lstStyle/>
          <a:p>
            <a:pPr algn="ctr"/>
            <a:fld id="{2840B2E4-A264-431E-ABDE-38E3BCDA5876}" type="slidenum">
              <a:rPr lang="en-US">
                <a:latin typeface="Fontasy Himali" panose="04020500000000000000" pitchFamily="82" charset="0"/>
              </a:rPr>
              <a:pPr algn="ctr"/>
              <a:t>51</a:t>
            </a:fld>
            <a:endParaRPr lang="en-US" dirty="0">
              <a:latin typeface="Fontasy Himali" panose="04020500000000000000" pitchFamily="82" charset="0"/>
            </a:endParaRPr>
          </a:p>
        </p:txBody>
      </p:sp>
      <p:sp>
        <p:nvSpPr>
          <p:cNvPr id="8" name="Rectangle 7">
            <a:extLst>
              <a:ext uri="{FF2B5EF4-FFF2-40B4-BE49-F238E27FC236}">
                <a16:creationId xmlns:a16="http://schemas.microsoft.com/office/drawing/2014/main" id="{D7FD0C32-7750-4116-8DA0-A23E3B6013F3}"/>
              </a:ext>
            </a:extLst>
          </p:cNvPr>
          <p:cNvSpPr/>
          <p:nvPr/>
        </p:nvSpPr>
        <p:spPr>
          <a:xfrm>
            <a:off x="0" y="899865"/>
            <a:ext cx="12192000" cy="523220"/>
          </a:xfrm>
          <a:prstGeom prst="rect">
            <a:avLst/>
          </a:prstGeom>
        </p:spPr>
        <p:txBody>
          <a:bodyPr wrap="square">
            <a:spAutoFit/>
          </a:bodyPr>
          <a:lstStyle/>
          <a:p>
            <a:pPr algn="ctr">
              <a:spcAft>
                <a:spcPts val="600"/>
              </a:spcAft>
            </a:pPr>
            <a:r>
              <a:rPr lang="ne-NP" sz="2800" b="1" dirty="0">
                <a:solidFill>
                  <a:srgbClr val="002060"/>
                </a:solidFill>
                <a:cs typeface="Kalimati" pitchFamily="2"/>
              </a:rPr>
              <a:t>कक्षा मूल्याङ्कन</a:t>
            </a:r>
            <a:endParaRPr lang="hi-IN" sz="2800" b="1" dirty="0">
              <a:solidFill>
                <a:srgbClr val="002060"/>
              </a:solidFill>
              <a:cs typeface="Kalimati" pitchFamily="2"/>
            </a:endParaRPr>
          </a:p>
        </p:txBody>
      </p:sp>
      <p:sp>
        <p:nvSpPr>
          <p:cNvPr id="6" name="TextBox 5">
            <a:extLst>
              <a:ext uri="{FF2B5EF4-FFF2-40B4-BE49-F238E27FC236}">
                <a16:creationId xmlns:a16="http://schemas.microsoft.com/office/drawing/2014/main" id="{D5F8DEBD-0E0C-4565-A7F3-C2065437749D}"/>
              </a:ext>
            </a:extLst>
          </p:cNvPr>
          <p:cNvSpPr txBox="1"/>
          <p:nvPr/>
        </p:nvSpPr>
        <p:spPr>
          <a:xfrm>
            <a:off x="9915896" y="6449506"/>
            <a:ext cx="1696984" cy="369332"/>
          </a:xfrm>
          <a:prstGeom prst="rect">
            <a:avLst/>
          </a:prstGeom>
          <a:noFill/>
        </p:spPr>
        <p:txBody>
          <a:bodyPr wrap="square" rtlCol="0">
            <a:spAutoFit/>
          </a:bodyPr>
          <a:lstStyle/>
          <a:p>
            <a:pPr algn="r"/>
            <a:r>
              <a:rPr lang="ne-NP" b="1" dirty="0">
                <a:solidFill>
                  <a:srgbClr val="002060"/>
                </a:solidFill>
                <a:cs typeface="Kalimati" panose="00000400000000000000" pitchFamily="2"/>
              </a:rPr>
              <a:t>क्रमशः</a:t>
            </a:r>
            <a:endParaRPr lang="en-US" b="1" dirty="0">
              <a:solidFill>
                <a:srgbClr val="002060"/>
              </a:solidFill>
              <a:cs typeface="Kalimati" panose="00000400000000000000" pitchFamily="2"/>
            </a:endParaRPr>
          </a:p>
        </p:txBody>
      </p:sp>
    </p:spTree>
    <p:extLst>
      <p:ext uri="{BB962C8B-B14F-4D97-AF65-F5344CB8AC3E}">
        <p14:creationId xmlns:p14="http://schemas.microsoft.com/office/powerpoint/2010/main" val="3334631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35726" y="1668432"/>
            <a:ext cx="10058400" cy="3754874"/>
          </a:xfrm>
          <a:prstGeom prst="rect">
            <a:avLst/>
          </a:prstGeom>
        </p:spPr>
        <p:txBody>
          <a:bodyPr wrap="square">
            <a:spAutoFit/>
          </a:bodyPr>
          <a:lstStyle/>
          <a:p>
            <a:pPr>
              <a:lnSpc>
                <a:spcPct val="150000"/>
              </a:lnSpc>
              <a:spcBef>
                <a:spcPts val="600"/>
              </a:spcBef>
            </a:pPr>
            <a:r>
              <a:rPr lang="ne-NP" sz="2400" b="1" dirty="0">
                <a:solidFill>
                  <a:srgbClr val="002060"/>
                </a:solidFill>
                <a:latin typeface="Preeti" pitchFamily="2" charset="0"/>
                <a:cs typeface="Kalimati" pitchFamily="2"/>
              </a:rPr>
              <a:t>प्रश्न ३  व्यक्तिको कामको संलग्नतालाई कति प्रकारमा वर्गीकरण गरिएको छ ?</a:t>
            </a:r>
          </a:p>
          <a:p>
            <a:pPr>
              <a:lnSpc>
                <a:spcPct val="150000"/>
              </a:lnSpc>
              <a:spcBef>
                <a:spcPts val="600"/>
              </a:spcBef>
            </a:pPr>
            <a:r>
              <a:rPr lang="ne-NP" sz="2400" b="1" dirty="0">
                <a:solidFill>
                  <a:schemeClr val="accent5"/>
                </a:solidFill>
                <a:latin typeface="Preeti" pitchFamily="2" charset="0"/>
                <a:cs typeface="Kalimati" pitchFamily="2"/>
              </a:rPr>
              <a:t>उत्तर: </a:t>
            </a:r>
            <a:r>
              <a:rPr lang="ne-NP" sz="2400" dirty="0">
                <a:solidFill>
                  <a:prstClr val="black"/>
                </a:solidFill>
                <a:latin typeface="Preeti" pitchFamily="2" charset="0"/>
                <a:cs typeface="Kalimati" pitchFamily="2"/>
              </a:rPr>
              <a:t>व्यक्ति</a:t>
            </a:r>
            <a:r>
              <a:rPr lang="ne-NP" sz="2400" dirty="0">
                <a:latin typeface="Preeti" pitchFamily="2" charset="0"/>
                <a:cs typeface="Kalimati" panose="00000400000000000000" pitchFamily="2"/>
              </a:rPr>
              <a:t>को कामको संलग्नतालाई निम्न ४ प्रकारमा वर्गीकरण गरिएको छ ।</a:t>
            </a:r>
          </a:p>
          <a:p>
            <a:pPr marL="342900" indent="-342900">
              <a:lnSpc>
                <a:spcPct val="150000"/>
              </a:lnSpc>
              <a:spcBef>
                <a:spcPts val="600"/>
              </a:spcBef>
              <a:buFont typeface="Arial" panose="020B0604020202020204" pitchFamily="34" charset="0"/>
              <a:buChar char="•"/>
            </a:pPr>
            <a:r>
              <a:rPr lang="ne-NP" sz="2400" dirty="0">
                <a:cs typeface="Kalimati" panose="00000400000000000000" pitchFamily="2"/>
              </a:rPr>
              <a:t>अरूको काम गर्ने (कोड </a:t>
            </a:r>
            <a:r>
              <a:rPr lang="en-US" sz="2400" dirty="0">
                <a:cs typeface="Kalimati" panose="00000400000000000000" pitchFamily="2"/>
              </a:rPr>
              <a:t>1</a:t>
            </a:r>
            <a:r>
              <a:rPr lang="ne-NP" sz="2400" dirty="0">
                <a:cs typeface="Kalimati" panose="00000400000000000000" pitchFamily="2"/>
              </a:rPr>
              <a:t>) </a:t>
            </a:r>
            <a:endParaRPr lang="en-US" sz="2400" dirty="0">
              <a:cs typeface="Kalimati" panose="00000400000000000000" pitchFamily="2"/>
            </a:endParaRPr>
          </a:p>
          <a:p>
            <a:pPr marL="342900" indent="-342900">
              <a:lnSpc>
                <a:spcPct val="150000"/>
              </a:lnSpc>
              <a:spcBef>
                <a:spcPts val="600"/>
              </a:spcBef>
              <a:buFont typeface="Arial" panose="020B0604020202020204" pitchFamily="34" charset="0"/>
              <a:buChar char="•"/>
            </a:pPr>
            <a:r>
              <a:rPr lang="ne-NP" sz="2400" dirty="0">
                <a:cs typeface="Kalimati" panose="00000400000000000000" pitchFamily="2"/>
              </a:rPr>
              <a:t>रोजगारदाता (कोड </a:t>
            </a:r>
            <a:r>
              <a:rPr lang="en-US" sz="2400" dirty="0">
                <a:cs typeface="Kalimati" panose="00000400000000000000" pitchFamily="2"/>
              </a:rPr>
              <a:t>2</a:t>
            </a:r>
            <a:r>
              <a:rPr lang="ne-NP" sz="2400" dirty="0">
                <a:cs typeface="Kalimati" panose="00000400000000000000" pitchFamily="2"/>
              </a:rPr>
              <a:t>) </a:t>
            </a:r>
          </a:p>
          <a:p>
            <a:pPr marL="342900" indent="-342900">
              <a:lnSpc>
                <a:spcPct val="150000"/>
              </a:lnSpc>
              <a:spcBef>
                <a:spcPts val="600"/>
              </a:spcBef>
              <a:buFont typeface="Arial" panose="020B0604020202020204" pitchFamily="34" charset="0"/>
              <a:buChar char="•"/>
            </a:pPr>
            <a:r>
              <a:rPr lang="ne-NP" sz="2400" dirty="0">
                <a:cs typeface="Kalimati" panose="00000400000000000000" pitchFamily="2"/>
              </a:rPr>
              <a:t>आफ्नै काम गर्ने (कोड </a:t>
            </a:r>
            <a:r>
              <a:rPr lang="en-US" sz="2400" dirty="0">
                <a:cs typeface="Kalimati" panose="00000400000000000000" pitchFamily="2"/>
              </a:rPr>
              <a:t>3</a:t>
            </a:r>
            <a:r>
              <a:rPr lang="ne-NP" sz="2400" dirty="0">
                <a:cs typeface="Kalimati" panose="00000400000000000000" pitchFamily="2"/>
              </a:rPr>
              <a:t>) </a:t>
            </a:r>
          </a:p>
          <a:p>
            <a:pPr marL="342900" indent="-342900">
              <a:lnSpc>
                <a:spcPct val="150000"/>
              </a:lnSpc>
              <a:spcBef>
                <a:spcPts val="600"/>
              </a:spcBef>
              <a:buFont typeface="Arial" panose="020B0604020202020204" pitchFamily="34" charset="0"/>
              <a:buChar char="•"/>
            </a:pPr>
            <a:r>
              <a:rPr lang="ne-NP" sz="2400" dirty="0">
                <a:cs typeface="Kalimati" panose="00000400000000000000" pitchFamily="2"/>
              </a:rPr>
              <a:t>परिवारमा सघाउने मात्र (कोड </a:t>
            </a:r>
            <a:r>
              <a:rPr lang="en-US" sz="2400" dirty="0">
                <a:cs typeface="Kalimati" panose="00000400000000000000" pitchFamily="2"/>
              </a:rPr>
              <a:t>4</a:t>
            </a:r>
            <a:r>
              <a:rPr lang="ne-NP" sz="2400" dirty="0">
                <a:cs typeface="Kalimati" panose="00000400000000000000" pitchFamily="2"/>
              </a:rPr>
              <a:t>)</a:t>
            </a:r>
            <a:endParaRPr lang="en-US" sz="2400" dirty="0">
              <a:cs typeface="Kalimati" panose="00000400000000000000" pitchFamily="2"/>
            </a:endParaRPr>
          </a:p>
        </p:txBody>
      </p:sp>
      <p:sp>
        <p:nvSpPr>
          <p:cNvPr id="7" name="Slide Number Placeholder 6"/>
          <p:cNvSpPr>
            <a:spLocks noGrp="1"/>
          </p:cNvSpPr>
          <p:nvPr>
            <p:ph type="sldNum" sz="quarter" idx="11"/>
          </p:nvPr>
        </p:nvSpPr>
        <p:spPr>
          <a:xfrm>
            <a:off x="11661569" y="6451600"/>
            <a:ext cx="505031" cy="406400"/>
          </a:xfrm>
        </p:spPr>
        <p:txBody>
          <a:bodyPr/>
          <a:lstStyle/>
          <a:p>
            <a:pPr algn="ctr"/>
            <a:fld id="{2840B2E4-A264-431E-ABDE-38E3BCDA5876}" type="slidenum">
              <a:rPr lang="en-US">
                <a:latin typeface="Fontasy Himali" panose="04020500000000000000" pitchFamily="82" charset="0"/>
              </a:rPr>
              <a:pPr algn="ctr"/>
              <a:t>52</a:t>
            </a:fld>
            <a:endParaRPr lang="en-US" dirty="0">
              <a:latin typeface="Fontasy Himali" panose="04020500000000000000" pitchFamily="82" charset="0"/>
            </a:endParaRPr>
          </a:p>
        </p:txBody>
      </p:sp>
      <p:sp>
        <p:nvSpPr>
          <p:cNvPr id="8" name="Rectangle 7">
            <a:extLst>
              <a:ext uri="{FF2B5EF4-FFF2-40B4-BE49-F238E27FC236}">
                <a16:creationId xmlns:a16="http://schemas.microsoft.com/office/drawing/2014/main" id="{D7FD0C32-7750-4116-8DA0-A23E3B6013F3}"/>
              </a:ext>
            </a:extLst>
          </p:cNvPr>
          <p:cNvSpPr/>
          <p:nvPr/>
        </p:nvSpPr>
        <p:spPr>
          <a:xfrm>
            <a:off x="0" y="899865"/>
            <a:ext cx="12192000" cy="523220"/>
          </a:xfrm>
          <a:prstGeom prst="rect">
            <a:avLst/>
          </a:prstGeom>
        </p:spPr>
        <p:txBody>
          <a:bodyPr wrap="square">
            <a:spAutoFit/>
          </a:bodyPr>
          <a:lstStyle/>
          <a:p>
            <a:pPr algn="ctr">
              <a:spcAft>
                <a:spcPts val="600"/>
              </a:spcAft>
            </a:pPr>
            <a:r>
              <a:rPr lang="ne-NP" sz="2800" b="1" dirty="0">
                <a:solidFill>
                  <a:srgbClr val="002060"/>
                </a:solidFill>
                <a:cs typeface="Kalimati" pitchFamily="2"/>
              </a:rPr>
              <a:t>कक्षा मूल्याङ्कन</a:t>
            </a:r>
            <a:endParaRPr lang="hi-IN" sz="2800" b="1" dirty="0">
              <a:solidFill>
                <a:srgbClr val="002060"/>
              </a:solidFill>
              <a:cs typeface="Kalimati" pitchFamily="2"/>
            </a:endParaRPr>
          </a:p>
        </p:txBody>
      </p:sp>
      <p:sp>
        <p:nvSpPr>
          <p:cNvPr id="6" name="TextBox 5">
            <a:extLst>
              <a:ext uri="{FF2B5EF4-FFF2-40B4-BE49-F238E27FC236}">
                <a16:creationId xmlns:a16="http://schemas.microsoft.com/office/drawing/2014/main" id="{AC315637-8BE8-47F2-97FF-9D3BD482CCE1}"/>
              </a:ext>
            </a:extLst>
          </p:cNvPr>
          <p:cNvSpPr txBox="1"/>
          <p:nvPr/>
        </p:nvSpPr>
        <p:spPr>
          <a:xfrm>
            <a:off x="9915896" y="6449506"/>
            <a:ext cx="1696984" cy="369332"/>
          </a:xfrm>
          <a:prstGeom prst="rect">
            <a:avLst/>
          </a:prstGeom>
          <a:noFill/>
        </p:spPr>
        <p:txBody>
          <a:bodyPr wrap="square" rtlCol="0">
            <a:spAutoFit/>
          </a:bodyPr>
          <a:lstStyle/>
          <a:p>
            <a:pPr algn="r"/>
            <a:r>
              <a:rPr lang="ne-NP" b="1" dirty="0">
                <a:solidFill>
                  <a:srgbClr val="002060"/>
                </a:solidFill>
                <a:cs typeface="Kalimati" panose="00000400000000000000" pitchFamily="2"/>
              </a:rPr>
              <a:t>क्रमशः</a:t>
            </a:r>
            <a:endParaRPr lang="en-US" b="1" dirty="0">
              <a:solidFill>
                <a:srgbClr val="002060"/>
              </a:solidFill>
              <a:cs typeface="Kalimati" panose="00000400000000000000" pitchFamily="2"/>
            </a:endParaRPr>
          </a:p>
        </p:txBody>
      </p:sp>
    </p:spTree>
    <p:extLst>
      <p:ext uri="{BB962C8B-B14F-4D97-AF65-F5344CB8AC3E}">
        <p14:creationId xmlns:p14="http://schemas.microsoft.com/office/powerpoint/2010/main" val="971247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00100" y="1668432"/>
            <a:ext cx="10058400" cy="3447098"/>
          </a:xfrm>
          <a:prstGeom prst="rect">
            <a:avLst/>
          </a:prstGeom>
        </p:spPr>
        <p:txBody>
          <a:bodyPr wrap="square">
            <a:spAutoFit/>
          </a:bodyPr>
          <a:lstStyle/>
          <a:p>
            <a:pPr>
              <a:lnSpc>
                <a:spcPct val="150000"/>
              </a:lnSpc>
              <a:spcBef>
                <a:spcPts val="600"/>
              </a:spcBef>
            </a:pPr>
            <a:r>
              <a:rPr lang="ne-NP" sz="2400" b="1" dirty="0">
                <a:solidFill>
                  <a:srgbClr val="002060"/>
                </a:solidFill>
                <a:latin typeface="Preeti" pitchFamily="2" charset="0"/>
                <a:cs typeface="Kalimati" pitchFamily="2"/>
              </a:rPr>
              <a:t>प्रश्न ४</a:t>
            </a:r>
            <a:r>
              <a:rPr lang="ne-NP" sz="2400" b="1" dirty="0">
                <a:solidFill>
                  <a:srgbClr val="002060"/>
                </a:solidFill>
                <a:cs typeface="Kalimati" panose="00000400000000000000" pitchFamily="2"/>
              </a:rPr>
              <a:t> राष्ट्रपति</a:t>
            </a:r>
            <a:r>
              <a:rPr lang="en-US" sz="2400" b="1" dirty="0">
                <a:solidFill>
                  <a:srgbClr val="002060"/>
                </a:solidFill>
                <a:cs typeface="Kalimati" panose="00000400000000000000" pitchFamily="2"/>
              </a:rPr>
              <a:t>, </a:t>
            </a:r>
            <a:r>
              <a:rPr lang="ne-NP" sz="2400" b="1" dirty="0">
                <a:solidFill>
                  <a:srgbClr val="002060"/>
                </a:solidFill>
                <a:cs typeface="Kalimati" panose="00000400000000000000" pitchFamily="2"/>
              </a:rPr>
              <a:t>प्रधानमन्त्री लगायत सरकारको विभिन्न मन्त्रालय</a:t>
            </a:r>
            <a:r>
              <a:rPr lang="en-US" sz="2400" b="1" dirty="0">
                <a:solidFill>
                  <a:srgbClr val="002060"/>
                </a:solidFill>
                <a:cs typeface="Kalimati" panose="00000400000000000000" pitchFamily="2"/>
              </a:rPr>
              <a:t>, </a:t>
            </a:r>
            <a:r>
              <a:rPr lang="ne-NP" sz="2400" b="1" dirty="0">
                <a:solidFill>
                  <a:srgbClr val="002060"/>
                </a:solidFill>
                <a:cs typeface="Kalimati" panose="00000400000000000000" pitchFamily="2"/>
              </a:rPr>
              <a:t>विभाग</a:t>
            </a:r>
            <a:r>
              <a:rPr lang="en-US" sz="2400" b="1" dirty="0">
                <a:solidFill>
                  <a:srgbClr val="002060"/>
                </a:solidFill>
                <a:cs typeface="Kalimati" panose="00000400000000000000" pitchFamily="2"/>
              </a:rPr>
              <a:t>, </a:t>
            </a:r>
            <a:r>
              <a:rPr lang="ne-NP" sz="2400" b="1" dirty="0">
                <a:solidFill>
                  <a:srgbClr val="002060"/>
                </a:solidFill>
                <a:cs typeface="Kalimati" panose="00000400000000000000" pitchFamily="2"/>
              </a:rPr>
              <a:t>कार्यालय</a:t>
            </a:r>
            <a:r>
              <a:rPr lang="en-US" sz="2400" b="1" dirty="0">
                <a:solidFill>
                  <a:srgbClr val="002060"/>
                </a:solidFill>
                <a:cs typeface="Kalimati" panose="00000400000000000000" pitchFamily="2"/>
              </a:rPr>
              <a:t>, </a:t>
            </a:r>
            <a:r>
              <a:rPr lang="ne-NP" sz="2400" b="1" dirty="0">
                <a:solidFill>
                  <a:srgbClr val="002060"/>
                </a:solidFill>
                <a:cs typeface="Kalimati" panose="00000400000000000000" pitchFamily="2"/>
              </a:rPr>
              <a:t>संघ</a:t>
            </a:r>
            <a:r>
              <a:rPr lang="en-US" sz="2400" b="1" dirty="0">
                <a:solidFill>
                  <a:srgbClr val="002060"/>
                </a:solidFill>
                <a:cs typeface="Kalimati" panose="00000400000000000000" pitchFamily="2"/>
              </a:rPr>
              <a:t>, </a:t>
            </a:r>
            <a:r>
              <a:rPr lang="ne-NP" sz="2400" b="1" dirty="0">
                <a:solidFill>
                  <a:srgbClr val="002060"/>
                </a:solidFill>
                <a:cs typeface="Kalimati" panose="00000400000000000000" pitchFamily="2"/>
              </a:rPr>
              <a:t>संस्था आदिमा काम गरेका मन्त्री</a:t>
            </a:r>
            <a:r>
              <a:rPr lang="en-US" sz="2400" b="1" dirty="0">
                <a:solidFill>
                  <a:srgbClr val="002060"/>
                </a:solidFill>
                <a:cs typeface="Kalimati" panose="00000400000000000000" pitchFamily="2"/>
              </a:rPr>
              <a:t>, </a:t>
            </a:r>
            <a:r>
              <a:rPr lang="ne-NP" sz="2400" b="1" dirty="0">
                <a:solidFill>
                  <a:srgbClr val="002060"/>
                </a:solidFill>
                <a:cs typeface="Kalimati" panose="00000400000000000000" pitchFamily="2"/>
              </a:rPr>
              <a:t>सचिवलगायत सबै तहका कर्मचारीले तलब</a:t>
            </a:r>
            <a:r>
              <a:rPr lang="en-US" sz="2400" b="1" dirty="0">
                <a:solidFill>
                  <a:srgbClr val="002060"/>
                </a:solidFill>
                <a:cs typeface="Kalimati" panose="00000400000000000000" pitchFamily="2"/>
              </a:rPr>
              <a:t>, </a:t>
            </a:r>
            <a:r>
              <a:rPr lang="ne-NP" sz="2400" b="1" dirty="0">
                <a:solidFill>
                  <a:srgbClr val="002060"/>
                </a:solidFill>
                <a:cs typeface="Kalimati" panose="00000400000000000000" pitchFamily="2"/>
              </a:rPr>
              <a:t>ज्याला लिई काम गरेको भए उनीहरुको काममा संग्लनताको प्रकार के हुन्छ </a:t>
            </a:r>
            <a:r>
              <a:rPr lang="ne-NP" sz="2400" b="1" dirty="0">
                <a:solidFill>
                  <a:srgbClr val="002060"/>
                </a:solidFill>
                <a:latin typeface="Preeti" pitchFamily="2" charset="0"/>
                <a:cs typeface="Kalimati" pitchFamily="2"/>
              </a:rPr>
              <a:t>?</a:t>
            </a:r>
          </a:p>
          <a:p>
            <a:pPr>
              <a:lnSpc>
                <a:spcPct val="150000"/>
              </a:lnSpc>
              <a:spcBef>
                <a:spcPts val="600"/>
              </a:spcBef>
            </a:pPr>
            <a:r>
              <a:rPr lang="ne-NP" sz="2400" b="1" dirty="0">
                <a:solidFill>
                  <a:schemeClr val="accent5"/>
                </a:solidFill>
                <a:latin typeface="Preeti" pitchFamily="2" charset="0"/>
                <a:cs typeface="Kalimati" pitchFamily="2"/>
              </a:rPr>
              <a:t>उत्तर: </a:t>
            </a:r>
            <a:r>
              <a:rPr lang="ne-NP" sz="2400" dirty="0">
                <a:cs typeface="Kalimati" panose="00000400000000000000" pitchFamily="2"/>
              </a:rPr>
              <a:t>राष्ट्रपति</a:t>
            </a:r>
            <a:r>
              <a:rPr lang="en-US" sz="2400" dirty="0">
                <a:cs typeface="Kalimati" panose="00000400000000000000" pitchFamily="2"/>
              </a:rPr>
              <a:t>, </a:t>
            </a:r>
            <a:r>
              <a:rPr lang="ne-NP" sz="2400" dirty="0">
                <a:cs typeface="Kalimati" panose="00000400000000000000" pitchFamily="2"/>
              </a:rPr>
              <a:t>प्रधानमन्त्री लगायत सरकारको विभिन्न मन्त्रालय</a:t>
            </a:r>
            <a:r>
              <a:rPr lang="en-US" sz="2400" dirty="0">
                <a:cs typeface="Kalimati" panose="00000400000000000000" pitchFamily="2"/>
              </a:rPr>
              <a:t>, </a:t>
            </a:r>
            <a:r>
              <a:rPr lang="ne-NP" sz="2400" dirty="0">
                <a:cs typeface="Kalimati" panose="00000400000000000000" pitchFamily="2"/>
              </a:rPr>
              <a:t>विभाग</a:t>
            </a:r>
            <a:r>
              <a:rPr lang="en-US" sz="2400" dirty="0">
                <a:cs typeface="Kalimati" panose="00000400000000000000" pitchFamily="2"/>
              </a:rPr>
              <a:t>, </a:t>
            </a:r>
            <a:r>
              <a:rPr lang="ne-NP" sz="2400" dirty="0">
                <a:cs typeface="Kalimati" panose="00000400000000000000" pitchFamily="2"/>
              </a:rPr>
              <a:t>कार्यालय</a:t>
            </a:r>
            <a:r>
              <a:rPr lang="en-US" sz="2400" dirty="0">
                <a:cs typeface="Kalimati" panose="00000400000000000000" pitchFamily="2"/>
              </a:rPr>
              <a:t>, </a:t>
            </a:r>
            <a:r>
              <a:rPr lang="ne-NP" sz="2400" dirty="0">
                <a:cs typeface="Kalimati" panose="00000400000000000000" pitchFamily="2"/>
              </a:rPr>
              <a:t>संघ</a:t>
            </a:r>
            <a:r>
              <a:rPr lang="en-US" sz="2400" dirty="0">
                <a:cs typeface="Kalimati" panose="00000400000000000000" pitchFamily="2"/>
              </a:rPr>
              <a:t>, </a:t>
            </a:r>
            <a:r>
              <a:rPr lang="ne-NP" sz="2400" dirty="0">
                <a:cs typeface="Kalimati" panose="00000400000000000000" pitchFamily="2"/>
              </a:rPr>
              <a:t>संस्था आदिमा काम गरेका मन्त्री</a:t>
            </a:r>
            <a:r>
              <a:rPr lang="en-US" sz="2400" dirty="0">
                <a:cs typeface="Kalimati" panose="00000400000000000000" pitchFamily="2"/>
              </a:rPr>
              <a:t>, </a:t>
            </a:r>
            <a:r>
              <a:rPr lang="ne-NP" sz="2400" dirty="0">
                <a:cs typeface="Kalimati" panose="00000400000000000000" pitchFamily="2"/>
              </a:rPr>
              <a:t>सचिवलगायत सबै तहका कर्मचारीले तलब</a:t>
            </a:r>
            <a:r>
              <a:rPr lang="en-US" sz="2400" dirty="0">
                <a:cs typeface="Kalimati" panose="00000400000000000000" pitchFamily="2"/>
              </a:rPr>
              <a:t>, </a:t>
            </a:r>
            <a:r>
              <a:rPr lang="ne-NP" sz="2400" dirty="0">
                <a:cs typeface="Kalimati" panose="00000400000000000000" pitchFamily="2"/>
              </a:rPr>
              <a:t>ज्याला लिई काम गरेको भए </a:t>
            </a:r>
            <a:r>
              <a:rPr lang="en-US" sz="2400" dirty="0">
                <a:cs typeface="Kalimati" panose="00000400000000000000" pitchFamily="2"/>
              </a:rPr>
              <a:t>“</a:t>
            </a:r>
            <a:r>
              <a:rPr lang="ne-NP" sz="2400" dirty="0">
                <a:cs typeface="Kalimati" panose="00000400000000000000" pitchFamily="2"/>
              </a:rPr>
              <a:t>अरूको काम गर्ने</a:t>
            </a:r>
            <a:r>
              <a:rPr lang="en-US" sz="2400" dirty="0">
                <a:cs typeface="Kalimati" panose="00000400000000000000" pitchFamily="2"/>
              </a:rPr>
              <a:t>” </a:t>
            </a:r>
            <a:r>
              <a:rPr lang="ne-NP" sz="2400" dirty="0">
                <a:cs typeface="Kalimati" panose="00000400000000000000" pitchFamily="2"/>
              </a:rPr>
              <a:t>हुन्छ । </a:t>
            </a:r>
            <a:r>
              <a:rPr lang="ne-NP" sz="2400" dirty="0">
                <a:latin typeface="Preeti" pitchFamily="2" charset="0"/>
                <a:cs typeface="Kalimati" panose="00000400000000000000" pitchFamily="2"/>
              </a:rPr>
              <a:t>।</a:t>
            </a:r>
          </a:p>
        </p:txBody>
      </p:sp>
      <p:sp>
        <p:nvSpPr>
          <p:cNvPr id="7" name="Slide Number Placeholder 6"/>
          <p:cNvSpPr>
            <a:spLocks noGrp="1"/>
          </p:cNvSpPr>
          <p:nvPr>
            <p:ph type="sldNum" sz="quarter" idx="11"/>
          </p:nvPr>
        </p:nvSpPr>
        <p:spPr>
          <a:xfrm>
            <a:off x="11637818" y="6451601"/>
            <a:ext cx="528782" cy="305460"/>
          </a:xfrm>
        </p:spPr>
        <p:txBody>
          <a:bodyPr/>
          <a:lstStyle/>
          <a:p>
            <a:pPr algn="ctr"/>
            <a:fld id="{2840B2E4-A264-431E-ABDE-38E3BCDA5876}" type="slidenum">
              <a:rPr lang="en-US">
                <a:latin typeface="Fontasy Himali" panose="04020500000000000000" pitchFamily="82" charset="0"/>
              </a:rPr>
              <a:pPr algn="ctr"/>
              <a:t>53</a:t>
            </a:fld>
            <a:endParaRPr lang="en-US" dirty="0">
              <a:latin typeface="Fontasy Himali" panose="04020500000000000000" pitchFamily="82" charset="0"/>
            </a:endParaRPr>
          </a:p>
        </p:txBody>
      </p:sp>
      <p:sp>
        <p:nvSpPr>
          <p:cNvPr id="8" name="Rectangle 7">
            <a:extLst>
              <a:ext uri="{FF2B5EF4-FFF2-40B4-BE49-F238E27FC236}">
                <a16:creationId xmlns:a16="http://schemas.microsoft.com/office/drawing/2014/main" id="{D7FD0C32-7750-4116-8DA0-A23E3B6013F3}"/>
              </a:ext>
            </a:extLst>
          </p:cNvPr>
          <p:cNvSpPr/>
          <p:nvPr/>
        </p:nvSpPr>
        <p:spPr>
          <a:xfrm>
            <a:off x="0" y="899865"/>
            <a:ext cx="12192000" cy="523220"/>
          </a:xfrm>
          <a:prstGeom prst="rect">
            <a:avLst/>
          </a:prstGeom>
        </p:spPr>
        <p:txBody>
          <a:bodyPr wrap="square">
            <a:spAutoFit/>
          </a:bodyPr>
          <a:lstStyle/>
          <a:p>
            <a:pPr algn="ctr">
              <a:spcAft>
                <a:spcPts val="600"/>
              </a:spcAft>
            </a:pPr>
            <a:r>
              <a:rPr lang="ne-NP" sz="2800" b="1" dirty="0">
                <a:solidFill>
                  <a:srgbClr val="002060"/>
                </a:solidFill>
                <a:cs typeface="Kalimati" pitchFamily="2"/>
              </a:rPr>
              <a:t>कक्षा मूल्याङ्कन</a:t>
            </a:r>
            <a:endParaRPr lang="hi-IN" sz="2800" b="1" dirty="0">
              <a:solidFill>
                <a:srgbClr val="002060"/>
              </a:solidFill>
              <a:cs typeface="Kalimati" pitchFamily="2"/>
            </a:endParaRPr>
          </a:p>
        </p:txBody>
      </p:sp>
    </p:spTree>
    <p:extLst>
      <p:ext uri="{BB962C8B-B14F-4D97-AF65-F5344CB8AC3E}">
        <p14:creationId xmlns:p14="http://schemas.microsoft.com/office/powerpoint/2010/main" val="1487016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11495314" y="6488668"/>
            <a:ext cx="671286" cy="344567"/>
          </a:xfrm>
        </p:spPr>
        <p:txBody>
          <a:bodyPr/>
          <a:lstStyle/>
          <a:p>
            <a:pPr algn="ctr"/>
            <a:fld id="{2840B2E4-A264-431E-ABDE-38E3BCDA5876}" type="slidenum">
              <a:rPr lang="en-US">
                <a:latin typeface="Fontasy Himali" panose="04020500000000000000" pitchFamily="82" charset="0"/>
              </a:rPr>
              <a:pPr algn="ctr"/>
              <a:t>54</a:t>
            </a:fld>
            <a:endParaRPr lang="en-US" dirty="0">
              <a:latin typeface="Fontasy Himali" panose="04020500000000000000" pitchFamily="82" charset="0"/>
            </a:endParaRPr>
          </a:p>
        </p:txBody>
      </p:sp>
      <p:sp>
        <p:nvSpPr>
          <p:cNvPr id="8" name="Rectangle 7">
            <a:extLst>
              <a:ext uri="{FF2B5EF4-FFF2-40B4-BE49-F238E27FC236}">
                <a16:creationId xmlns:a16="http://schemas.microsoft.com/office/drawing/2014/main" id="{D7FD0C32-7750-4116-8DA0-A23E3B6013F3}"/>
              </a:ext>
            </a:extLst>
          </p:cNvPr>
          <p:cNvSpPr/>
          <p:nvPr/>
        </p:nvSpPr>
        <p:spPr>
          <a:xfrm>
            <a:off x="0" y="899865"/>
            <a:ext cx="12192000" cy="523220"/>
          </a:xfrm>
          <a:prstGeom prst="rect">
            <a:avLst/>
          </a:prstGeom>
        </p:spPr>
        <p:txBody>
          <a:bodyPr wrap="square">
            <a:spAutoFit/>
          </a:bodyPr>
          <a:lstStyle/>
          <a:p>
            <a:pPr algn="ctr">
              <a:spcAft>
                <a:spcPts val="600"/>
              </a:spcAft>
            </a:pPr>
            <a:r>
              <a:rPr lang="ne-NP" sz="2800" b="1" dirty="0">
                <a:solidFill>
                  <a:srgbClr val="002060"/>
                </a:solidFill>
                <a:cs typeface="Kalimati" pitchFamily="2"/>
              </a:rPr>
              <a:t>सारांश तथा निष्कर्ष</a:t>
            </a:r>
            <a:endParaRPr lang="hi-IN" sz="2800" b="1" dirty="0">
              <a:solidFill>
                <a:srgbClr val="002060"/>
              </a:solidFill>
              <a:cs typeface="Kalimati" pitchFamily="2"/>
            </a:endParaRPr>
          </a:p>
        </p:txBody>
      </p:sp>
      <p:sp>
        <p:nvSpPr>
          <p:cNvPr id="6" name="Rectangle 5">
            <a:extLst>
              <a:ext uri="{FF2B5EF4-FFF2-40B4-BE49-F238E27FC236}">
                <a16:creationId xmlns:a16="http://schemas.microsoft.com/office/drawing/2014/main" id="{1B44C860-C6C8-4B13-9FE9-805C3230E513}"/>
              </a:ext>
            </a:extLst>
          </p:cNvPr>
          <p:cNvSpPr/>
          <p:nvPr/>
        </p:nvSpPr>
        <p:spPr>
          <a:xfrm>
            <a:off x="433254" y="2297921"/>
            <a:ext cx="11397703" cy="2262158"/>
          </a:xfrm>
          <a:prstGeom prst="rect">
            <a:avLst/>
          </a:prstGeom>
        </p:spPr>
        <p:txBody>
          <a:bodyPr wrap="square">
            <a:spAutoFit/>
          </a:bodyPr>
          <a:lstStyle/>
          <a:p>
            <a:pPr marL="342900" indent="-342900">
              <a:lnSpc>
                <a:spcPct val="150000"/>
              </a:lnSpc>
              <a:buFont typeface="Wingdings" panose="05000000000000000000" pitchFamily="2" charset="2"/>
              <a:buChar char="ü"/>
            </a:pPr>
            <a:r>
              <a:rPr lang="ne-NP" sz="2400" b="1" dirty="0">
                <a:solidFill>
                  <a:srgbClr val="002060"/>
                </a:solidFill>
                <a:cs typeface="Kalimati" pitchFamily="2"/>
              </a:rPr>
              <a:t>मुख्य प्रश्नावलीको महल ३३ र ३४</a:t>
            </a:r>
          </a:p>
          <a:p>
            <a:pPr marL="800100" lvl="1" indent="-342900">
              <a:lnSpc>
                <a:spcPct val="150000"/>
              </a:lnSpc>
              <a:buFont typeface="Arial" panose="020B0604020202020204" pitchFamily="34" charset="0"/>
              <a:buChar char="•"/>
            </a:pPr>
            <a:r>
              <a:rPr lang="ne-NP" sz="2400" b="1" dirty="0">
                <a:solidFill>
                  <a:srgbClr val="002060"/>
                </a:solidFill>
                <a:cs typeface="Kalimati" pitchFamily="2"/>
              </a:rPr>
              <a:t>काम गरेको ठाउँ/संस्थाको</a:t>
            </a:r>
            <a:r>
              <a:rPr lang="en-US" sz="2400" b="1" dirty="0">
                <a:solidFill>
                  <a:srgbClr val="002060"/>
                </a:solidFill>
                <a:cs typeface="Kalimati" pitchFamily="2"/>
              </a:rPr>
              <a:t> </a:t>
            </a:r>
            <a:r>
              <a:rPr lang="ne-NP" sz="2400" b="1" dirty="0">
                <a:solidFill>
                  <a:srgbClr val="002060"/>
                </a:solidFill>
                <a:cs typeface="Kalimati" pitchFamily="2"/>
              </a:rPr>
              <a:t>नाम र उत्पादित वस्तु/सेवा</a:t>
            </a:r>
            <a:endParaRPr lang="en-US" sz="2400" b="1" dirty="0">
              <a:solidFill>
                <a:srgbClr val="002060"/>
              </a:solidFill>
              <a:cs typeface="Kalimati" pitchFamily="2"/>
            </a:endParaRPr>
          </a:p>
          <a:p>
            <a:pPr marL="800100" lvl="1" indent="-342900">
              <a:lnSpc>
                <a:spcPct val="150000"/>
              </a:lnSpc>
              <a:buFont typeface="Arial" panose="020B0604020202020204" pitchFamily="34" charset="0"/>
              <a:buChar char="•"/>
            </a:pPr>
            <a:r>
              <a:rPr lang="ne-NP" sz="2400" b="1" dirty="0">
                <a:solidFill>
                  <a:srgbClr val="002060"/>
                </a:solidFill>
                <a:cs typeface="Kalimati" pitchFamily="2"/>
              </a:rPr>
              <a:t>औद्योगिक क्षेत्र वर्गीकरण कोड </a:t>
            </a:r>
            <a:endParaRPr lang="en-US" sz="2400" b="1" dirty="0">
              <a:solidFill>
                <a:srgbClr val="002060"/>
              </a:solidFill>
              <a:cs typeface="Kalimati" pitchFamily="2"/>
            </a:endParaRPr>
          </a:p>
          <a:p>
            <a:pPr marL="800100" lvl="1" indent="-342900">
              <a:lnSpc>
                <a:spcPct val="150000"/>
              </a:lnSpc>
              <a:buFont typeface="Arial" panose="020B0604020202020204" pitchFamily="34" charset="0"/>
              <a:buChar char="•"/>
            </a:pPr>
            <a:r>
              <a:rPr lang="ne-NP" sz="2400" b="1" dirty="0">
                <a:solidFill>
                  <a:srgbClr val="002060"/>
                </a:solidFill>
                <a:cs typeface="Kalimati" pitchFamily="2"/>
              </a:rPr>
              <a:t>काममा संग्लनताको प्रकार/हैसियत</a:t>
            </a:r>
          </a:p>
        </p:txBody>
      </p:sp>
    </p:spTree>
    <p:extLst>
      <p:ext uri="{BB962C8B-B14F-4D97-AF65-F5344CB8AC3E}">
        <p14:creationId xmlns:p14="http://schemas.microsoft.com/office/powerpoint/2010/main" val="22113191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878" y="2136339"/>
            <a:ext cx="11910951" cy="584775"/>
          </a:xfrm>
          <a:prstGeom prst="rect">
            <a:avLst/>
          </a:prstGeom>
        </p:spPr>
        <p:txBody>
          <a:bodyPr wrap="square">
            <a:spAutoFit/>
          </a:bodyPr>
          <a:lstStyle/>
          <a:p>
            <a:pPr algn="ctr"/>
            <a:r>
              <a:rPr lang="ne-NP" sz="3200" b="1" dirty="0">
                <a:solidFill>
                  <a:srgbClr val="142DAC"/>
                </a:solidFill>
                <a:latin typeface="Kokila" panose="020B0604020202020204" pitchFamily="34" charset="0"/>
                <a:cs typeface="Kokila" panose="020B0604020202020204" pitchFamily="34" charset="0"/>
              </a:rPr>
              <a:t>विस्तृत जानकारीको लागि गणना पुस्तिकाको अनुच्छेद १२.३३ देखि १२.६८ सम्म अध्ययन गर्नुहोस् ।</a:t>
            </a:r>
            <a:endParaRPr lang="en-US" sz="3200" b="1" dirty="0">
              <a:solidFill>
                <a:srgbClr val="142DAC"/>
              </a:solidFill>
              <a:latin typeface="Kokila" panose="020B0604020202020204" pitchFamily="34" charset="0"/>
              <a:cs typeface="Kokila" panose="020B0604020202020204" pitchFamily="34" charset="0"/>
            </a:endParaRPr>
          </a:p>
        </p:txBody>
      </p:sp>
      <p:sp>
        <p:nvSpPr>
          <p:cNvPr id="5" name="TextBox 4"/>
          <p:cNvSpPr txBox="1"/>
          <p:nvPr/>
        </p:nvSpPr>
        <p:spPr>
          <a:xfrm>
            <a:off x="4521690" y="3043450"/>
            <a:ext cx="3148619" cy="1446550"/>
          </a:xfrm>
          <a:prstGeom prst="rect">
            <a:avLst/>
          </a:prstGeom>
          <a:noFill/>
        </p:spPr>
        <p:txBody>
          <a:bodyPr wrap="none" rtlCol="0">
            <a:spAutoFit/>
          </a:bodyPr>
          <a:lstStyle/>
          <a:p>
            <a:r>
              <a:rPr lang="ne-NP" sz="8800" b="1" dirty="0">
                <a:solidFill>
                  <a:srgbClr val="142DAC"/>
                </a:solidFill>
                <a:latin typeface="Kokila" panose="020B0604020202020204" pitchFamily="34" charset="0"/>
                <a:cs typeface="Kokila" panose="020B0604020202020204" pitchFamily="34" charset="0"/>
              </a:rPr>
              <a:t>धन्यवाद</a:t>
            </a:r>
            <a:r>
              <a:rPr lang="en-US" sz="8800" b="1" dirty="0">
                <a:solidFill>
                  <a:srgbClr val="142DAC"/>
                </a:solidFill>
                <a:latin typeface="Kokila" panose="020B0604020202020204" pitchFamily="34" charset="0"/>
                <a:cs typeface="Kokila" panose="020B0604020202020204" pitchFamily="34" charset="0"/>
              </a:rPr>
              <a:t>!</a:t>
            </a:r>
          </a:p>
        </p:txBody>
      </p:sp>
      <p:cxnSp>
        <p:nvCxnSpPr>
          <p:cNvPr id="4" name="Straight Connector 3"/>
          <p:cNvCxnSpPr/>
          <p:nvPr/>
        </p:nvCxnSpPr>
        <p:spPr>
          <a:xfrm>
            <a:off x="0" y="577516"/>
            <a:ext cx="12192000" cy="86627"/>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26402401-4522-4C0F-A737-197EB07E49FF}" type="slidenum">
              <a:rPr lang="en-US" smtClean="0"/>
              <a:pPr/>
              <a:t>55</a:t>
            </a:fld>
            <a:endParaRPr lang="en-US"/>
          </a:p>
        </p:txBody>
      </p:sp>
    </p:spTree>
    <p:extLst>
      <p:ext uri="{BB962C8B-B14F-4D97-AF65-F5344CB8AC3E}">
        <p14:creationId xmlns:p14="http://schemas.microsoft.com/office/powerpoint/2010/main" val="3092239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435100" y="849177"/>
            <a:ext cx="9728200" cy="576064"/>
          </a:xfrm>
          <a:prstGeom prst="rect">
            <a:avLst/>
          </a:prstGeom>
        </p:spPr>
        <p:txBody>
          <a:bodyPr/>
          <a:lstStyle/>
          <a:p>
            <a:pPr marL="0" indent="0" algn="ctr">
              <a:buNone/>
            </a:pPr>
            <a:r>
              <a:rPr lang="ne-NP" b="1" dirty="0">
                <a:solidFill>
                  <a:srgbClr val="142DAC"/>
                </a:solidFill>
                <a:latin typeface="Calibri" panose="020F0502020204030204" pitchFamily="34" charset="0"/>
                <a:ea typeface="Calibri" panose="020F0502020204030204" pitchFamily="34" charset="0"/>
                <a:cs typeface="Kalimati" panose="00000400000000000000" pitchFamily="2"/>
              </a:rPr>
              <a:t>काम गरेको ठाउँ/संस्थाको</a:t>
            </a:r>
            <a:r>
              <a:rPr lang="en-US" b="1" dirty="0">
                <a:solidFill>
                  <a:srgbClr val="142DAC"/>
                </a:solidFill>
                <a:latin typeface="Calibri" panose="020F0502020204030204" pitchFamily="34" charset="0"/>
                <a:ea typeface="Calibri" panose="020F0502020204030204" pitchFamily="34" charset="0"/>
                <a:cs typeface="Kalimati" panose="00000400000000000000" pitchFamily="2"/>
              </a:rPr>
              <a:t> </a:t>
            </a:r>
            <a:r>
              <a:rPr lang="ne-NP" b="1" dirty="0">
                <a:solidFill>
                  <a:srgbClr val="142DAC"/>
                </a:solidFill>
                <a:latin typeface="Calibri" panose="020F0502020204030204" pitchFamily="34" charset="0"/>
                <a:ea typeface="Calibri" panose="020F0502020204030204" pitchFamily="34" charset="0"/>
                <a:cs typeface="Kalimati" panose="00000400000000000000" pitchFamily="2"/>
              </a:rPr>
              <a:t> नाम र उत्पादित वस्तु/सेवा</a:t>
            </a:r>
            <a:r>
              <a:rPr lang="en-US" b="1" dirty="0">
                <a:solidFill>
                  <a:srgbClr val="142DAC"/>
                </a:solidFill>
                <a:latin typeface="Calibri" panose="020F0502020204030204" pitchFamily="34" charset="0"/>
                <a:ea typeface="Calibri" panose="020F0502020204030204" pitchFamily="34" charset="0"/>
                <a:cs typeface="Kalimati" panose="00000400000000000000" pitchFamily="2"/>
              </a:rPr>
              <a:t> 	</a:t>
            </a: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151611" y="1472759"/>
            <a:ext cx="8623127" cy="4212119"/>
          </a:xfrm>
          <a:prstGeom prst="rect">
            <a:avLst/>
          </a:prstGeom>
        </p:spPr>
        <p:txBody>
          <a:bodyPr/>
          <a:lstStyle/>
          <a:p>
            <a:pPr marL="0" indent="0" algn="just">
              <a:lnSpc>
                <a:spcPct val="150000"/>
              </a:lnSpc>
              <a:buNone/>
            </a:pPr>
            <a:r>
              <a:rPr lang="ne-NP" sz="2400" b="1" dirty="0">
                <a:latin typeface="Preeti" pitchFamily="2" charset="0"/>
                <a:cs typeface="Kalimati" panose="00000400000000000000" pitchFamily="2"/>
              </a:rPr>
              <a:t>महल ३३: ..नाम.. ले काम गरेको ठाउँ/संस्थामा मुख्यरूपमा कस्तो किसिमको वस्तु वा सेवाको उत्पादन हुन्छ?</a:t>
            </a:r>
            <a:endParaRPr lang="en-US" sz="2400" b="1" dirty="0">
              <a:latin typeface="Preeti" pitchFamily="2" charset="0"/>
              <a:cs typeface="Kalimati" panose="00000400000000000000" pitchFamily="2"/>
            </a:endParaRPr>
          </a:p>
          <a:p>
            <a:pPr algn="just">
              <a:lnSpc>
                <a:spcPct val="150000"/>
              </a:lnSpc>
            </a:pPr>
            <a:r>
              <a:rPr lang="ne-NP" sz="2400" dirty="0">
                <a:latin typeface="Preeti" pitchFamily="2" charset="0"/>
                <a:cs typeface="Kalimati" panose="00000400000000000000" pitchFamily="2"/>
              </a:rPr>
              <a:t>व्यक्तिले गत १२ महिनामा मुख्य काम गरेको स्थान</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कार्यालय</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संस्था वा उद्योगको नाम उल्लेख गरी काम गरेको स्थान</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कार्यालय</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संस्था वा उद्योगबाट मुख्यतः कस्तो किसिमको वस्तु वा सेवाको उत्पादन हुन्छ सोको नाम क्रमशः दुइवटा लहरमा लेखी काम गरेको संस्थाको औद्योगिक क्षेत्र अनुसारको वर्गीकरण कोड </a:t>
            </a:r>
            <a:r>
              <a:rPr lang="en-US" sz="2400" dirty="0">
                <a:latin typeface="Times New Roman" panose="02020603050405020304" pitchFamily="18" charset="0"/>
                <a:cs typeface="Times New Roman" panose="02020603050405020304" pitchFamily="18" charset="0"/>
              </a:rPr>
              <a:t>(NSIC Code) </a:t>
            </a:r>
            <a:r>
              <a:rPr lang="ne-NP" sz="2400" dirty="0">
                <a:latin typeface="Preeti" pitchFamily="2" charset="0"/>
                <a:cs typeface="Kalimati" panose="00000400000000000000" pitchFamily="2"/>
              </a:rPr>
              <a:t>सम्बन्धित महलमा लेख्नुपर्दछ । </a:t>
            </a:r>
            <a:endParaRPr lang="en-US" sz="2400" dirty="0">
              <a:latin typeface="Preeti" pitchFamily="2" charset="0"/>
              <a:cs typeface="Kalimati" panose="00000400000000000000" pitchFamily="2"/>
            </a:endParaRPr>
          </a:p>
          <a:p>
            <a:pPr algn="just">
              <a:lnSpc>
                <a:spcPct val="150000"/>
              </a:lnSpc>
            </a:pPr>
            <a:r>
              <a:rPr lang="ne-NP" sz="2400" dirty="0">
                <a:latin typeface="Preeti" pitchFamily="2" charset="0"/>
                <a:cs typeface="Kalimati" panose="00000400000000000000" pitchFamily="2"/>
              </a:rPr>
              <a:t>औद्योगिक क्षेत्र अनुसारको कोड प्रश्नावली किताबमा दिइएको छ ।</a:t>
            </a:r>
            <a:endParaRPr lang="ne-NP" sz="2400"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6</a:t>
            </a:fld>
            <a:endParaRPr lang="en-US" dirty="0"/>
          </a:p>
        </p:txBody>
      </p:sp>
      <p:pic>
        <p:nvPicPr>
          <p:cNvPr id="13" name="Picture 12">
            <a:extLst>
              <a:ext uri="{FF2B5EF4-FFF2-40B4-BE49-F238E27FC236}">
                <a16:creationId xmlns:a16="http://schemas.microsoft.com/office/drawing/2014/main" id="{4CC23E4B-BA89-426C-A3FD-88A4A0A28C8F}"/>
              </a:ext>
            </a:extLst>
          </p:cNvPr>
          <p:cNvPicPr>
            <a:picLocks noChangeAspect="1"/>
          </p:cNvPicPr>
          <p:nvPr/>
        </p:nvPicPr>
        <p:blipFill>
          <a:blip r:embed="rId2"/>
          <a:stretch>
            <a:fillRect/>
          </a:stretch>
        </p:blipFill>
        <p:spPr>
          <a:xfrm>
            <a:off x="8999381" y="1828999"/>
            <a:ext cx="3159760" cy="4608614"/>
          </a:xfrm>
          <a:prstGeom prst="rect">
            <a:avLst/>
          </a:prstGeom>
        </p:spPr>
      </p:pic>
      <p:sp>
        <p:nvSpPr>
          <p:cNvPr id="11" name="TextBox 10">
            <a:extLst>
              <a:ext uri="{FF2B5EF4-FFF2-40B4-BE49-F238E27FC236}">
                <a16:creationId xmlns:a16="http://schemas.microsoft.com/office/drawing/2014/main" id="{D43A84C2-19C5-4B26-B266-DA37DFE6FDA1}"/>
              </a:ext>
            </a:extLst>
          </p:cNvPr>
          <p:cNvSpPr txBox="1"/>
          <p:nvPr/>
        </p:nvSpPr>
        <p:spPr>
          <a:xfrm>
            <a:off x="9915896" y="6437631"/>
            <a:ext cx="1696984" cy="369332"/>
          </a:xfrm>
          <a:prstGeom prst="rect">
            <a:avLst/>
          </a:prstGeom>
          <a:noFill/>
        </p:spPr>
        <p:txBody>
          <a:bodyPr wrap="square" rtlCol="0">
            <a:spAutoFit/>
          </a:bodyPr>
          <a:lstStyle/>
          <a:p>
            <a:pPr algn="r"/>
            <a:r>
              <a:rPr lang="ne-NP" b="1" dirty="0">
                <a:solidFill>
                  <a:srgbClr val="002060"/>
                </a:solidFill>
                <a:cs typeface="Kalimati" panose="00000400000000000000" pitchFamily="2"/>
              </a:rPr>
              <a:t>क्रमशः</a:t>
            </a:r>
            <a:endParaRPr lang="en-US" b="1" dirty="0">
              <a:solidFill>
                <a:srgbClr val="002060"/>
              </a:solidFill>
              <a:cs typeface="Kalimati" panose="00000400000000000000" pitchFamily="2"/>
            </a:endParaRPr>
          </a:p>
        </p:txBody>
      </p:sp>
    </p:spTree>
    <p:extLst>
      <p:ext uri="{BB962C8B-B14F-4D97-AF65-F5344CB8AC3E}">
        <p14:creationId xmlns:p14="http://schemas.microsoft.com/office/powerpoint/2010/main" val="149867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494790" y="920426"/>
            <a:ext cx="9690100" cy="576064"/>
          </a:xfrm>
          <a:prstGeom prst="rect">
            <a:avLst/>
          </a:prstGeom>
        </p:spPr>
        <p:txBody>
          <a:bodyPr/>
          <a:lstStyle/>
          <a:p>
            <a:pPr marL="0" indent="0" algn="ctr">
              <a:buNone/>
            </a:pPr>
            <a:r>
              <a:rPr lang="ne-NP" b="1" dirty="0">
                <a:solidFill>
                  <a:srgbClr val="142DAC"/>
                </a:solidFill>
                <a:latin typeface="Calibri" panose="020F0502020204030204" pitchFamily="34" charset="0"/>
                <a:ea typeface="Calibri" panose="020F0502020204030204" pitchFamily="34" charset="0"/>
                <a:cs typeface="Kalimati" panose="00000400000000000000" pitchFamily="2"/>
              </a:rPr>
              <a:t>काम गरेको ठाउँ/संस्थाको</a:t>
            </a:r>
            <a:r>
              <a:rPr lang="en-US" b="1" dirty="0">
                <a:solidFill>
                  <a:srgbClr val="142DAC"/>
                </a:solidFill>
                <a:latin typeface="Calibri" panose="020F0502020204030204" pitchFamily="34" charset="0"/>
                <a:ea typeface="Calibri" panose="020F0502020204030204" pitchFamily="34" charset="0"/>
                <a:cs typeface="Kalimati" panose="00000400000000000000" pitchFamily="2"/>
              </a:rPr>
              <a:t> </a:t>
            </a:r>
            <a:r>
              <a:rPr lang="ne-NP" b="1" dirty="0">
                <a:solidFill>
                  <a:srgbClr val="142DAC"/>
                </a:solidFill>
                <a:latin typeface="Calibri" panose="020F0502020204030204" pitchFamily="34" charset="0"/>
                <a:ea typeface="Calibri" panose="020F0502020204030204" pitchFamily="34" charset="0"/>
                <a:cs typeface="Kalimati" panose="00000400000000000000" pitchFamily="2"/>
              </a:rPr>
              <a:t> नाम र उत्पादित वस्तु/सेवा</a:t>
            </a:r>
            <a:r>
              <a:rPr lang="en-US" b="1" dirty="0">
                <a:solidFill>
                  <a:srgbClr val="142DAC"/>
                </a:solidFill>
                <a:latin typeface="Calibri" panose="020F0502020204030204" pitchFamily="34" charset="0"/>
                <a:ea typeface="Calibri" panose="020F0502020204030204" pitchFamily="34" charset="0"/>
                <a:cs typeface="Kalimati" panose="00000400000000000000" pitchFamily="2"/>
              </a:rPr>
              <a:t> 	</a:t>
            </a:r>
          </a:p>
          <a:p>
            <a:pPr marL="0" indent="0" algn="ctr">
              <a:buNone/>
            </a:pP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368135" y="1991364"/>
            <a:ext cx="11625943" cy="4446261"/>
          </a:xfrm>
          <a:prstGeom prst="rect">
            <a:avLst/>
          </a:prstGeom>
        </p:spPr>
        <p:txBody>
          <a:bodyPr/>
          <a:lstStyle/>
          <a:p>
            <a:pPr algn="just">
              <a:lnSpc>
                <a:spcPct val="150000"/>
              </a:lnSpc>
            </a:pPr>
            <a:r>
              <a:rPr lang="ne-NP" sz="2400" dirty="0">
                <a:latin typeface="Preeti" pitchFamily="2" charset="0"/>
                <a:cs typeface="Kalimati" panose="00000400000000000000" pitchFamily="2"/>
              </a:rPr>
              <a:t>वस्तु वा सेवा उत्पादन गर्ने कार्यालय</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संघ/संस्था</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प्रतिष्ठान आदिको नाम र उक्त संस्थाबाट उत्पादन हुने सेवा वा वस्तुको नाम समेत लेख्नुपर्दछ । जस्तैः </a:t>
            </a:r>
            <a:endParaRPr lang="en-US" sz="2400" dirty="0">
              <a:latin typeface="Preeti" pitchFamily="2" charset="0"/>
              <a:cs typeface="Kalimati" panose="00000400000000000000" pitchFamily="2"/>
            </a:endParaRPr>
          </a:p>
          <a:p>
            <a:pPr lvl="1" algn="just">
              <a:lnSpc>
                <a:spcPct val="150000"/>
              </a:lnSpc>
            </a:pPr>
            <a:r>
              <a:rPr lang="ne-NP" dirty="0">
                <a:latin typeface="Preeti" pitchFamily="2" charset="0"/>
                <a:cs typeface="Kalimati" panose="00000400000000000000" pitchFamily="2"/>
              </a:rPr>
              <a:t>केन्द्रीय तथ्याङ्क विभाग </a:t>
            </a:r>
            <a:r>
              <a:rPr lang="en-US" dirty="0">
                <a:latin typeface="Preeti" pitchFamily="2" charset="0"/>
                <a:cs typeface="Kalimati" panose="00000400000000000000" pitchFamily="2"/>
              </a:rPr>
              <a:t>– </a:t>
            </a:r>
            <a:r>
              <a:rPr lang="ne-NP" dirty="0">
                <a:latin typeface="Preeti" pitchFamily="2" charset="0"/>
                <a:cs typeface="Kalimati" panose="00000400000000000000" pitchFamily="2"/>
              </a:rPr>
              <a:t>तथ्याङ्क उत्पादन</a:t>
            </a:r>
            <a:r>
              <a:rPr lang="en-US" dirty="0">
                <a:latin typeface="Preeti" pitchFamily="2" charset="0"/>
                <a:cs typeface="Kalimati" panose="00000400000000000000" pitchFamily="2"/>
              </a:rPr>
              <a:t>, </a:t>
            </a:r>
          </a:p>
          <a:p>
            <a:pPr lvl="1" algn="just">
              <a:lnSpc>
                <a:spcPct val="150000"/>
              </a:lnSpc>
            </a:pPr>
            <a:r>
              <a:rPr lang="ne-NP" dirty="0">
                <a:latin typeface="Preeti" pitchFamily="2" charset="0"/>
                <a:cs typeface="Kalimati" panose="00000400000000000000" pitchFamily="2"/>
              </a:rPr>
              <a:t>पाटन अस्पताल </a:t>
            </a:r>
            <a:r>
              <a:rPr lang="en-US" dirty="0">
                <a:latin typeface="Preeti" pitchFamily="2" charset="0"/>
                <a:cs typeface="Kalimati" panose="00000400000000000000" pitchFamily="2"/>
              </a:rPr>
              <a:t>– </a:t>
            </a:r>
            <a:r>
              <a:rPr lang="ne-NP" dirty="0">
                <a:latin typeface="Preeti" pitchFamily="2" charset="0"/>
                <a:cs typeface="Kalimati" panose="00000400000000000000" pitchFamily="2"/>
              </a:rPr>
              <a:t>स्वास्थ्य सेवा</a:t>
            </a:r>
            <a:r>
              <a:rPr lang="en-US" dirty="0">
                <a:latin typeface="Preeti" pitchFamily="2" charset="0"/>
                <a:cs typeface="Kalimati" panose="00000400000000000000" pitchFamily="2"/>
              </a:rPr>
              <a:t>, </a:t>
            </a:r>
          </a:p>
          <a:p>
            <a:pPr lvl="1" algn="just">
              <a:lnSpc>
                <a:spcPct val="150000"/>
              </a:lnSpc>
            </a:pPr>
            <a:r>
              <a:rPr lang="ne-NP" dirty="0">
                <a:latin typeface="Preeti" pitchFamily="2" charset="0"/>
                <a:cs typeface="Kalimati" panose="00000400000000000000" pitchFamily="2"/>
              </a:rPr>
              <a:t>आफ्नै गोठ</a:t>
            </a:r>
            <a:r>
              <a:rPr lang="ne-NP" sz="2400" dirty="0">
                <a:latin typeface="Preeti" pitchFamily="2" charset="0"/>
                <a:cs typeface="Kalimati" panose="00000400000000000000" pitchFamily="2"/>
              </a:rPr>
              <a:t>/</a:t>
            </a:r>
            <a:r>
              <a:rPr lang="ne-NP" dirty="0">
                <a:latin typeface="Preeti" pitchFamily="2" charset="0"/>
                <a:cs typeface="Kalimati" panose="00000400000000000000" pitchFamily="2"/>
              </a:rPr>
              <a:t>खेतबारी </a:t>
            </a:r>
            <a:r>
              <a:rPr lang="en-US" dirty="0">
                <a:latin typeface="Preeti" pitchFamily="2" charset="0"/>
                <a:cs typeface="Kalimati" panose="00000400000000000000" pitchFamily="2"/>
              </a:rPr>
              <a:t>– </a:t>
            </a:r>
            <a:r>
              <a:rPr lang="ne-NP" dirty="0">
                <a:latin typeface="Preeti" pitchFamily="2" charset="0"/>
                <a:cs typeface="Kalimati" panose="00000400000000000000" pitchFamily="2"/>
              </a:rPr>
              <a:t>पशुपालन</a:t>
            </a:r>
            <a:r>
              <a:rPr lang="en-US" dirty="0">
                <a:latin typeface="Preeti" pitchFamily="2" charset="0"/>
                <a:cs typeface="Kalimati" panose="00000400000000000000" pitchFamily="2"/>
              </a:rPr>
              <a:t>÷</a:t>
            </a:r>
            <a:r>
              <a:rPr lang="ne-NP" dirty="0">
                <a:latin typeface="Preeti" pitchFamily="2" charset="0"/>
                <a:cs typeface="Kalimati" panose="00000400000000000000" pitchFamily="2"/>
              </a:rPr>
              <a:t>खाद्यान्न उत्पादन</a:t>
            </a:r>
            <a:r>
              <a:rPr lang="en-US" dirty="0">
                <a:latin typeface="Preeti" pitchFamily="2" charset="0"/>
                <a:cs typeface="Kalimati" panose="00000400000000000000" pitchFamily="2"/>
              </a:rPr>
              <a:t>, </a:t>
            </a:r>
          </a:p>
          <a:p>
            <a:pPr lvl="1" algn="just">
              <a:lnSpc>
                <a:spcPct val="150000"/>
              </a:lnSpc>
            </a:pPr>
            <a:r>
              <a:rPr lang="ne-NP" dirty="0">
                <a:latin typeface="Preeti" pitchFamily="2" charset="0"/>
                <a:cs typeface="Kalimati" panose="00000400000000000000" pitchFamily="2"/>
              </a:rPr>
              <a:t>आफ्नै पसल </a:t>
            </a:r>
            <a:r>
              <a:rPr lang="en-US" dirty="0">
                <a:latin typeface="Preeti" pitchFamily="2" charset="0"/>
                <a:cs typeface="Kalimati" panose="00000400000000000000" pitchFamily="2"/>
              </a:rPr>
              <a:t>– </a:t>
            </a:r>
            <a:r>
              <a:rPr lang="ne-NP" dirty="0">
                <a:latin typeface="Preeti" pitchFamily="2" charset="0"/>
                <a:cs typeface="Kalimati" panose="00000400000000000000" pitchFamily="2"/>
              </a:rPr>
              <a:t>तयारी कपडा बिक्री</a:t>
            </a:r>
            <a:r>
              <a:rPr lang="en-US" dirty="0">
                <a:latin typeface="Preeti" pitchFamily="2" charset="0"/>
                <a:cs typeface="Kalimati" panose="00000400000000000000" pitchFamily="2"/>
              </a:rPr>
              <a:t>, </a:t>
            </a:r>
          </a:p>
          <a:p>
            <a:pPr lvl="1" algn="just">
              <a:lnSpc>
                <a:spcPct val="150000"/>
              </a:lnSpc>
            </a:pPr>
            <a:r>
              <a:rPr lang="ne-NP" dirty="0">
                <a:latin typeface="Preeti" pitchFamily="2" charset="0"/>
                <a:cs typeface="Kalimati" panose="00000400000000000000" pitchFamily="2"/>
              </a:rPr>
              <a:t>शिखर होटल </a:t>
            </a:r>
            <a:r>
              <a:rPr lang="en-US" dirty="0">
                <a:latin typeface="Preeti" pitchFamily="2" charset="0"/>
                <a:cs typeface="Kalimati" panose="00000400000000000000" pitchFamily="2"/>
              </a:rPr>
              <a:t>– </a:t>
            </a:r>
            <a:r>
              <a:rPr lang="ne-NP" dirty="0">
                <a:latin typeface="Preeti" pitchFamily="2" charset="0"/>
                <a:cs typeface="Kalimati" panose="00000400000000000000" pitchFamily="2"/>
              </a:rPr>
              <a:t>खाने र बस्ने सेवा आदि । </a:t>
            </a:r>
            <a:endParaRPr lang="en-US" dirty="0">
              <a:latin typeface="Preeti" pitchFamily="2" charset="0"/>
              <a:cs typeface="Kalimati" panose="00000400000000000000" pitchFamily="2"/>
            </a:endParaRPr>
          </a:p>
          <a:p>
            <a:pPr algn="just"/>
            <a:endParaRPr lang="ne-NP" sz="2400"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7</a:t>
            </a:fld>
            <a:endParaRPr lang="en-US" dirty="0"/>
          </a:p>
        </p:txBody>
      </p:sp>
      <p:sp>
        <p:nvSpPr>
          <p:cNvPr id="6" name="TextBox 5">
            <a:extLst>
              <a:ext uri="{FF2B5EF4-FFF2-40B4-BE49-F238E27FC236}">
                <a16:creationId xmlns:a16="http://schemas.microsoft.com/office/drawing/2014/main" id="{2CB4DCDF-3EA2-41CA-8AFF-326EFE9A6077}"/>
              </a:ext>
            </a:extLst>
          </p:cNvPr>
          <p:cNvSpPr txBox="1"/>
          <p:nvPr/>
        </p:nvSpPr>
        <p:spPr>
          <a:xfrm>
            <a:off x="9915896" y="6437631"/>
            <a:ext cx="1696984" cy="369332"/>
          </a:xfrm>
          <a:prstGeom prst="rect">
            <a:avLst/>
          </a:prstGeom>
          <a:noFill/>
        </p:spPr>
        <p:txBody>
          <a:bodyPr wrap="square" rtlCol="0">
            <a:spAutoFit/>
          </a:bodyPr>
          <a:lstStyle/>
          <a:p>
            <a:pPr algn="r"/>
            <a:r>
              <a:rPr lang="ne-NP" b="1" dirty="0">
                <a:solidFill>
                  <a:srgbClr val="002060"/>
                </a:solidFill>
                <a:cs typeface="Kalimati" panose="00000400000000000000" pitchFamily="2"/>
              </a:rPr>
              <a:t>क्रमशः</a:t>
            </a:r>
            <a:endParaRPr lang="en-US" b="1" dirty="0">
              <a:solidFill>
                <a:srgbClr val="002060"/>
              </a:solidFill>
              <a:cs typeface="Kalimati" panose="00000400000000000000" pitchFamily="2"/>
            </a:endParaRPr>
          </a:p>
        </p:txBody>
      </p:sp>
    </p:spTree>
    <p:extLst>
      <p:ext uri="{BB962C8B-B14F-4D97-AF65-F5344CB8AC3E}">
        <p14:creationId xmlns:p14="http://schemas.microsoft.com/office/powerpoint/2010/main" val="3469683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473200" y="1252935"/>
            <a:ext cx="9690100" cy="576064"/>
          </a:xfrm>
          <a:prstGeom prst="rect">
            <a:avLst/>
          </a:prstGeom>
        </p:spPr>
        <p:txBody>
          <a:bodyPr/>
          <a:lstStyle/>
          <a:p>
            <a:pPr marL="0" indent="0" algn="ctr">
              <a:buNone/>
            </a:pPr>
            <a:r>
              <a:rPr lang="ne-NP" b="1" dirty="0">
                <a:solidFill>
                  <a:srgbClr val="142DAC"/>
                </a:solidFill>
                <a:latin typeface="Calibri" panose="020F0502020204030204" pitchFamily="34" charset="0"/>
                <a:ea typeface="Calibri" panose="020F0502020204030204" pitchFamily="34" charset="0"/>
                <a:cs typeface="Kalimati" panose="00000400000000000000" pitchFamily="2"/>
              </a:rPr>
              <a:t>काम गरेको ठाउँ/संस्थाको</a:t>
            </a:r>
            <a:r>
              <a:rPr lang="en-US" b="1" dirty="0">
                <a:solidFill>
                  <a:srgbClr val="142DAC"/>
                </a:solidFill>
                <a:latin typeface="Calibri" panose="020F0502020204030204" pitchFamily="34" charset="0"/>
                <a:ea typeface="Calibri" panose="020F0502020204030204" pitchFamily="34" charset="0"/>
                <a:cs typeface="Kalimati" panose="00000400000000000000" pitchFamily="2"/>
              </a:rPr>
              <a:t> </a:t>
            </a:r>
            <a:r>
              <a:rPr lang="ne-NP" b="1" dirty="0">
                <a:solidFill>
                  <a:srgbClr val="142DAC"/>
                </a:solidFill>
                <a:latin typeface="Calibri" panose="020F0502020204030204" pitchFamily="34" charset="0"/>
                <a:ea typeface="Calibri" panose="020F0502020204030204" pitchFamily="34" charset="0"/>
                <a:cs typeface="Kalimati" panose="00000400000000000000" pitchFamily="2"/>
              </a:rPr>
              <a:t> नाम र उत्पादित वस्तु/सेवा</a:t>
            </a:r>
            <a:r>
              <a:rPr lang="en-US" b="1" dirty="0">
                <a:solidFill>
                  <a:srgbClr val="142DAC"/>
                </a:solidFill>
                <a:latin typeface="Calibri" panose="020F0502020204030204" pitchFamily="34" charset="0"/>
                <a:ea typeface="Calibri" panose="020F0502020204030204" pitchFamily="34" charset="0"/>
                <a:cs typeface="Kalimati" panose="00000400000000000000" pitchFamily="2"/>
              </a:rPr>
              <a:t> 	</a:t>
            </a: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225632" y="1991365"/>
            <a:ext cx="11811990" cy="4015736"/>
          </a:xfrm>
          <a:prstGeom prst="rect">
            <a:avLst/>
          </a:prstGeom>
        </p:spPr>
        <p:txBody>
          <a:bodyPr/>
          <a:lstStyle/>
          <a:p>
            <a:pPr>
              <a:lnSpc>
                <a:spcPct val="150000"/>
              </a:lnSpc>
            </a:pPr>
            <a:r>
              <a:rPr lang="ne-NP" sz="2400" dirty="0">
                <a:latin typeface="Preeti" pitchFamily="2" charset="0"/>
                <a:cs typeface="Kalimati" panose="00000400000000000000" pitchFamily="2"/>
              </a:rPr>
              <a:t>कतिपय संस्थाको नामले मात्र त्यसले गर्ने काम स्पष्ट हुँदैन । </a:t>
            </a:r>
            <a:endParaRPr lang="en-US" sz="2400" dirty="0">
              <a:latin typeface="Preeti" pitchFamily="2" charset="0"/>
              <a:cs typeface="Kalimati" panose="00000400000000000000" pitchFamily="2"/>
            </a:endParaRPr>
          </a:p>
          <a:p>
            <a:pPr marL="0" indent="0">
              <a:lnSpc>
                <a:spcPct val="150000"/>
              </a:lnSpc>
              <a:buNone/>
            </a:pPr>
            <a:r>
              <a:rPr lang="ne-NP" sz="2400">
                <a:latin typeface="Preeti" pitchFamily="2" charset="0"/>
                <a:cs typeface="Kalimati" panose="00000400000000000000" pitchFamily="2"/>
              </a:rPr>
              <a:t>  जस्तैः </a:t>
            </a:r>
            <a:r>
              <a:rPr lang="ne-NP" sz="2400" dirty="0">
                <a:latin typeface="Preeti" pitchFamily="2" charset="0"/>
                <a:cs typeface="Kalimati" panose="00000400000000000000" pitchFamily="2"/>
              </a:rPr>
              <a:t>सांग्रिला एण्ड कम्पनीले के काम गर्दछ</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यसको नामबाट स्पष्ट हुँदैन । </a:t>
            </a:r>
            <a:endParaRPr lang="en-US" sz="2400" dirty="0">
              <a:latin typeface="Preeti" pitchFamily="2" charset="0"/>
              <a:cs typeface="Kalimati" panose="00000400000000000000" pitchFamily="2"/>
            </a:endParaRPr>
          </a:p>
          <a:p>
            <a:pPr>
              <a:lnSpc>
                <a:spcPct val="150000"/>
              </a:lnSpc>
            </a:pPr>
            <a:r>
              <a:rPr lang="ne-NP" sz="2400" dirty="0">
                <a:latin typeface="Preeti" pitchFamily="2" charset="0"/>
                <a:cs typeface="Kalimati" panose="00000400000000000000" pitchFamily="2"/>
              </a:rPr>
              <a:t>त्यसैले यो कम्पनीले मालसामान ढुवानीको काम गरेको रहेछ भने त्यहाँ काम गर्ने व्यक्तिको व्यवसाय लेख्दा कम्पनीको नाम लेखी सांग्रीला एण्ड कम्पनी </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ढुवानी सेवा समेत लेख्नुपर्दछ । </a:t>
            </a:r>
            <a:endParaRPr lang="en-US" sz="2400" dirty="0">
              <a:latin typeface="Preeti" pitchFamily="2" charset="0"/>
              <a:cs typeface="Kalimati" panose="00000400000000000000" pitchFamily="2"/>
            </a:endParaRPr>
          </a:p>
          <a:p>
            <a:pPr>
              <a:lnSpc>
                <a:spcPct val="150000"/>
              </a:lnSpc>
            </a:pPr>
            <a:r>
              <a:rPr lang="ne-NP" sz="2400" dirty="0">
                <a:latin typeface="Preeti" pitchFamily="2" charset="0"/>
                <a:cs typeface="Kalimati" panose="00000400000000000000" pitchFamily="2"/>
              </a:rPr>
              <a:t>नेपाल टेलिकममा काम गरेकाहरूको व्यवसाय लेख्दा नेपाल टेलिकम </a:t>
            </a:r>
            <a:r>
              <a:rPr lang="en-US" sz="2400" dirty="0">
                <a:latin typeface="Preeti" pitchFamily="2" charset="0"/>
                <a:cs typeface="Kalimati" panose="00000400000000000000" pitchFamily="2"/>
              </a:rPr>
              <a:t>– </a:t>
            </a:r>
            <a:r>
              <a:rPr lang="ne-NP" sz="2400" dirty="0">
                <a:latin typeface="Preeti" pitchFamily="2" charset="0"/>
                <a:cs typeface="Kalimati" panose="00000400000000000000" pitchFamily="2"/>
              </a:rPr>
              <a:t>सञ्चार सेवा लेख्नुपर्दछ ।</a:t>
            </a: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8</a:t>
            </a:fld>
            <a:endParaRPr lang="en-US" dirty="0"/>
          </a:p>
        </p:txBody>
      </p:sp>
      <p:sp>
        <p:nvSpPr>
          <p:cNvPr id="6" name="TextBox 5">
            <a:extLst>
              <a:ext uri="{FF2B5EF4-FFF2-40B4-BE49-F238E27FC236}">
                <a16:creationId xmlns:a16="http://schemas.microsoft.com/office/drawing/2014/main" id="{AB70B705-524E-4498-A77B-5626D917DDAB}"/>
              </a:ext>
            </a:extLst>
          </p:cNvPr>
          <p:cNvSpPr txBox="1"/>
          <p:nvPr/>
        </p:nvSpPr>
        <p:spPr>
          <a:xfrm>
            <a:off x="9915896" y="6437631"/>
            <a:ext cx="1696984" cy="369332"/>
          </a:xfrm>
          <a:prstGeom prst="rect">
            <a:avLst/>
          </a:prstGeom>
          <a:noFill/>
        </p:spPr>
        <p:txBody>
          <a:bodyPr wrap="square" rtlCol="0">
            <a:spAutoFit/>
          </a:bodyPr>
          <a:lstStyle/>
          <a:p>
            <a:pPr algn="r"/>
            <a:r>
              <a:rPr lang="ne-NP" b="1" dirty="0">
                <a:solidFill>
                  <a:srgbClr val="002060"/>
                </a:solidFill>
                <a:cs typeface="Kalimati" panose="00000400000000000000" pitchFamily="2"/>
              </a:rPr>
              <a:t>क्रमशः</a:t>
            </a:r>
            <a:endParaRPr lang="en-US" b="1" dirty="0">
              <a:solidFill>
                <a:srgbClr val="002060"/>
              </a:solidFill>
              <a:cs typeface="Kalimati" panose="00000400000000000000" pitchFamily="2"/>
            </a:endParaRPr>
          </a:p>
        </p:txBody>
      </p:sp>
    </p:spTree>
    <p:extLst>
      <p:ext uri="{BB962C8B-B14F-4D97-AF65-F5344CB8AC3E}">
        <p14:creationId xmlns:p14="http://schemas.microsoft.com/office/powerpoint/2010/main" val="1019605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
          <p:cNvSpPr>
            <a:spLocks noGrp="1"/>
          </p:cNvSpPr>
          <p:nvPr>
            <p:ph type="body" sz="quarter" idx="4294967295"/>
          </p:nvPr>
        </p:nvSpPr>
        <p:spPr>
          <a:xfrm>
            <a:off x="1149350" y="808114"/>
            <a:ext cx="9690100" cy="576064"/>
          </a:xfrm>
          <a:prstGeom prst="rect">
            <a:avLst/>
          </a:prstGeom>
        </p:spPr>
        <p:txBody>
          <a:bodyPr/>
          <a:lstStyle/>
          <a:p>
            <a:pPr marL="0" indent="0" algn="ctr">
              <a:buNone/>
            </a:pPr>
            <a:r>
              <a:rPr lang="ne-NP" b="1" dirty="0">
                <a:solidFill>
                  <a:srgbClr val="142DAC"/>
                </a:solidFill>
                <a:latin typeface="Calibri" panose="020F0502020204030204" pitchFamily="34" charset="0"/>
                <a:ea typeface="Calibri" panose="020F0502020204030204" pitchFamily="34" charset="0"/>
                <a:cs typeface="Kalimati" panose="00000400000000000000" pitchFamily="2"/>
              </a:rPr>
              <a:t>काम गरेको ठाउँ/संस्थाको</a:t>
            </a:r>
            <a:r>
              <a:rPr lang="en-US" b="1" dirty="0">
                <a:solidFill>
                  <a:srgbClr val="142DAC"/>
                </a:solidFill>
                <a:latin typeface="Calibri" panose="020F0502020204030204" pitchFamily="34" charset="0"/>
                <a:ea typeface="Calibri" panose="020F0502020204030204" pitchFamily="34" charset="0"/>
                <a:cs typeface="Kalimati" panose="00000400000000000000" pitchFamily="2"/>
              </a:rPr>
              <a:t> </a:t>
            </a:r>
            <a:r>
              <a:rPr lang="ne-NP" b="1" dirty="0">
                <a:solidFill>
                  <a:srgbClr val="142DAC"/>
                </a:solidFill>
                <a:latin typeface="Calibri" panose="020F0502020204030204" pitchFamily="34" charset="0"/>
                <a:ea typeface="Calibri" panose="020F0502020204030204" pitchFamily="34" charset="0"/>
                <a:cs typeface="Kalimati" panose="00000400000000000000" pitchFamily="2"/>
              </a:rPr>
              <a:t> नाम र उत्पादित वस्तु/सेवा</a:t>
            </a:r>
            <a:r>
              <a:rPr lang="en-US" b="1" dirty="0">
                <a:solidFill>
                  <a:srgbClr val="142DAC"/>
                </a:solidFill>
                <a:latin typeface="Calibri" panose="020F0502020204030204" pitchFamily="34" charset="0"/>
                <a:ea typeface="Calibri" panose="020F0502020204030204" pitchFamily="34" charset="0"/>
                <a:cs typeface="Kalimati" panose="00000400000000000000" pitchFamily="2"/>
              </a:rPr>
              <a:t> 	</a:t>
            </a:r>
            <a:endParaRPr lang="ne-NP" sz="3200" b="1" dirty="0">
              <a:solidFill>
                <a:srgbClr val="002060"/>
              </a:solidFill>
              <a:latin typeface="Ganesh" pitchFamily="2" charset="0"/>
              <a:cs typeface="Kalimati" panose="00000400000000000000" pitchFamily="2"/>
            </a:endParaRPr>
          </a:p>
        </p:txBody>
      </p:sp>
      <p:sp>
        <p:nvSpPr>
          <p:cNvPr id="10" name="Text Placeholder 2"/>
          <p:cNvSpPr>
            <a:spLocks noGrp="1"/>
          </p:cNvSpPr>
          <p:nvPr>
            <p:ph type="body" sz="quarter" idx="4294967295"/>
          </p:nvPr>
        </p:nvSpPr>
        <p:spPr>
          <a:xfrm>
            <a:off x="106877" y="1413672"/>
            <a:ext cx="11934701" cy="1721413"/>
          </a:xfrm>
          <a:prstGeom prst="rect">
            <a:avLst/>
          </a:prstGeom>
        </p:spPr>
        <p:txBody>
          <a:bodyPr/>
          <a:lstStyle/>
          <a:p>
            <a:pPr marL="0" indent="0" algn="just">
              <a:lnSpc>
                <a:spcPct val="150000"/>
              </a:lnSpc>
              <a:buNone/>
            </a:pPr>
            <a:r>
              <a:rPr lang="ne-NP" sz="2400" dirty="0">
                <a:latin typeface="Preeti" pitchFamily="2" charset="0"/>
                <a:cs typeface="Kalimati" panose="00000400000000000000" pitchFamily="2"/>
              </a:rPr>
              <a:t>उदाहरणः कुनै एक डाक्टरले अस्पतालमा स्वास्थ्य जाँच गर्दछन् भने त्यो संस्थाको उत्पादन स्वास्थ्य सेवा हुन्छ भने अर्को डाक्टरले एउटा सिमेन्ट उद्योगका कर्मचारीहरूको स्वास्थ्य उपचार गर्ने गर्दछन् भने उक्त डाक्टरले काम गर्ने संस्थाको उत्पादन सिमेन्ट उत्पादन हुन्छ ।</a:t>
            </a:r>
            <a:endParaRPr lang="ne-NP" sz="2400" dirty="0">
              <a:solidFill>
                <a:schemeClr val="tx1">
                  <a:lumMod val="95000"/>
                  <a:lumOff val="5000"/>
                </a:schemeClr>
              </a:solidFill>
              <a:latin typeface="Preeti" pitchFamily="2" charset="0"/>
              <a:cs typeface="Kalimati" panose="00000400000000000000" pitchFamily="2"/>
            </a:endParaRP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9</a:t>
            </a:fld>
            <a:endParaRPr lang="en-US" dirty="0"/>
          </a:p>
        </p:txBody>
      </p:sp>
      <p:graphicFrame>
        <p:nvGraphicFramePr>
          <p:cNvPr id="2" name="Table 2">
            <a:extLst>
              <a:ext uri="{FF2B5EF4-FFF2-40B4-BE49-F238E27FC236}">
                <a16:creationId xmlns:a16="http://schemas.microsoft.com/office/drawing/2014/main" id="{826BAA0A-E40B-4B40-93B0-F8F5FEB7C4F7}"/>
              </a:ext>
            </a:extLst>
          </p:cNvPr>
          <p:cNvGraphicFramePr>
            <a:graphicFrameLocks noGrp="1"/>
          </p:cNvGraphicFramePr>
          <p:nvPr>
            <p:extLst>
              <p:ext uri="{D42A27DB-BD31-4B8C-83A1-F6EECF244321}">
                <p14:modId xmlns:p14="http://schemas.microsoft.com/office/powerpoint/2010/main" val="4055705747"/>
              </p:ext>
            </p:extLst>
          </p:nvPr>
        </p:nvGraphicFramePr>
        <p:xfrm>
          <a:off x="581890" y="3359185"/>
          <a:ext cx="10257560" cy="3428048"/>
        </p:xfrm>
        <a:graphic>
          <a:graphicData uri="http://schemas.openxmlformats.org/drawingml/2006/table">
            <a:tbl>
              <a:tblPr firstRow="1" bandRow="1">
                <a:tableStyleId>{5C22544A-7EE6-4342-B048-85BDC9FD1C3A}</a:tableStyleId>
              </a:tblPr>
              <a:tblGrid>
                <a:gridCol w="5128780">
                  <a:extLst>
                    <a:ext uri="{9D8B030D-6E8A-4147-A177-3AD203B41FA5}">
                      <a16:colId xmlns:a16="http://schemas.microsoft.com/office/drawing/2014/main" val="759552319"/>
                    </a:ext>
                  </a:extLst>
                </a:gridCol>
                <a:gridCol w="5128780">
                  <a:extLst>
                    <a:ext uri="{9D8B030D-6E8A-4147-A177-3AD203B41FA5}">
                      <a16:colId xmlns:a16="http://schemas.microsoft.com/office/drawing/2014/main" val="840046776"/>
                    </a:ext>
                  </a:extLst>
                </a:gridCol>
              </a:tblGrid>
              <a:tr h="1114266">
                <a:tc>
                  <a:txBody>
                    <a:bodyPr/>
                    <a:lstStyle/>
                    <a:p>
                      <a:pPr algn="ctr">
                        <a:lnSpc>
                          <a:spcPct val="150000"/>
                        </a:lnSpc>
                      </a:pPr>
                      <a:r>
                        <a:rPr lang="ne-NP" sz="2400" dirty="0">
                          <a:latin typeface="Preeti" pitchFamily="2" charset="0"/>
                          <a:cs typeface="Kalimati" panose="00000400000000000000" pitchFamily="2"/>
                        </a:rPr>
                        <a:t>काम गरेको ठाउँ/संस्थाको नाम र </a:t>
                      </a:r>
                      <a:endParaRPr lang="en-US" sz="2400" dirty="0">
                        <a:latin typeface="Preeti" pitchFamily="2" charset="0"/>
                        <a:cs typeface="Kalimati" panose="00000400000000000000" pitchFamily="2"/>
                      </a:endParaRPr>
                    </a:p>
                    <a:p>
                      <a:pPr algn="ctr">
                        <a:lnSpc>
                          <a:spcPct val="150000"/>
                        </a:lnSpc>
                      </a:pPr>
                      <a:r>
                        <a:rPr lang="ne-NP" sz="2400" dirty="0">
                          <a:latin typeface="Preeti" pitchFamily="2" charset="0"/>
                          <a:cs typeface="Kalimati" panose="00000400000000000000" pitchFamily="2"/>
                        </a:rPr>
                        <a:t>उत्पादित वस्तु/सेवाको नाम</a:t>
                      </a:r>
                      <a:endParaRPr lang="en-US" sz="2400" dirty="0"/>
                    </a:p>
                  </a:txBody>
                  <a:tcPr/>
                </a:tc>
                <a:tc>
                  <a:txBody>
                    <a:bodyPr/>
                    <a:lstStyle/>
                    <a:p>
                      <a:pPr algn="ctr">
                        <a:lnSpc>
                          <a:spcPct val="150000"/>
                        </a:lnSpc>
                      </a:pPr>
                      <a:r>
                        <a:rPr lang="ne-NP" sz="2400" dirty="0">
                          <a:latin typeface="Preeti" pitchFamily="2" charset="0"/>
                          <a:cs typeface="Kalimati" panose="00000400000000000000" pitchFamily="2"/>
                        </a:rPr>
                        <a:t>कोड </a:t>
                      </a:r>
                      <a:endParaRPr lang="en-US" sz="2400" dirty="0"/>
                    </a:p>
                  </a:txBody>
                  <a:tcPr/>
                </a:tc>
                <a:extLst>
                  <a:ext uri="{0D108BD9-81ED-4DB2-BD59-A6C34878D82A}">
                    <a16:rowId xmlns:a16="http://schemas.microsoft.com/office/drawing/2014/main" val="3307657378"/>
                  </a:ext>
                </a:extLst>
              </a:tr>
              <a:tr h="1052322">
                <a:tc>
                  <a:txBody>
                    <a:bodyPr/>
                    <a:lstStyle/>
                    <a:p>
                      <a:pPr algn="ctr">
                        <a:lnSpc>
                          <a:spcPct val="150000"/>
                        </a:lnSpc>
                      </a:pPr>
                      <a:r>
                        <a:rPr lang="ne-NP" sz="2400" dirty="0">
                          <a:latin typeface="Preeti" pitchFamily="2" charset="0"/>
                          <a:cs typeface="Kalimati" panose="00000400000000000000" pitchFamily="2"/>
                        </a:rPr>
                        <a:t> वीर अस्पताल</a:t>
                      </a:r>
                      <a:endParaRPr lang="en-US" sz="2400" dirty="0">
                        <a:latin typeface="Preeti" pitchFamily="2" charset="0"/>
                        <a:cs typeface="Kalimati" panose="00000400000000000000" pitchFamily="2"/>
                      </a:endParaRPr>
                    </a:p>
                    <a:p>
                      <a:pPr algn="ctr">
                        <a:lnSpc>
                          <a:spcPct val="150000"/>
                        </a:lnSpc>
                      </a:pPr>
                      <a:r>
                        <a:rPr lang="ne-NP" sz="2400" dirty="0">
                          <a:latin typeface="Preeti" pitchFamily="2" charset="0"/>
                          <a:cs typeface="Kalimati" panose="00000400000000000000" pitchFamily="2"/>
                        </a:rPr>
                        <a:t> </a:t>
                      </a:r>
                      <a:r>
                        <a:rPr lang="ne-NP" sz="2400">
                          <a:latin typeface="Preeti" pitchFamily="2" charset="0"/>
                          <a:cs typeface="Kalimati" panose="00000400000000000000" pitchFamily="2"/>
                        </a:rPr>
                        <a:t>स्वास्थ्य</a:t>
                      </a:r>
                      <a:r>
                        <a:rPr lang="en-US" sz="2400">
                          <a:latin typeface="Preeti" pitchFamily="2" charset="0"/>
                          <a:cs typeface="Kalimati" panose="00000400000000000000" pitchFamily="2"/>
                        </a:rPr>
                        <a:t> </a:t>
                      </a:r>
                      <a:r>
                        <a:rPr lang="ne-NP" sz="2400">
                          <a:latin typeface="Preeti" pitchFamily="2" charset="0"/>
                          <a:cs typeface="Kalimati" panose="00000400000000000000" pitchFamily="2"/>
                        </a:rPr>
                        <a:t>सेवा</a:t>
                      </a:r>
                      <a:endParaRPr lang="en-US" sz="2400" dirty="0"/>
                    </a:p>
                  </a:txBody>
                  <a:tcPr/>
                </a:tc>
                <a:tc>
                  <a:txBody>
                    <a:bodyPr/>
                    <a:lstStyle/>
                    <a:p>
                      <a:pPr algn="ctr">
                        <a:lnSpc>
                          <a:spcPct val="150000"/>
                        </a:lnSpc>
                      </a:pPr>
                      <a:r>
                        <a:rPr lang="en-US" sz="2400" dirty="0"/>
                        <a:t>17</a:t>
                      </a:r>
                    </a:p>
                  </a:txBody>
                  <a:tcPr/>
                </a:tc>
                <a:extLst>
                  <a:ext uri="{0D108BD9-81ED-4DB2-BD59-A6C34878D82A}">
                    <a16:rowId xmlns:a16="http://schemas.microsoft.com/office/drawing/2014/main" val="2778103738"/>
                  </a:ext>
                </a:extLst>
              </a:tr>
              <a:tr h="1053157">
                <a:tc>
                  <a:txBody>
                    <a:bodyPr/>
                    <a:lstStyle/>
                    <a:p>
                      <a:pPr algn="ctr">
                        <a:lnSpc>
                          <a:spcPct val="150000"/>
                        </a:lnSpc>
                      </a:pPr>
                      <a:r>
                        <a:rPr lang="ne-NP" sz="2400" dirty="0">
                          <a:latin typeface="Preeti" pitchFamily="2" charset="0"/>
                          <a:cs typeface="Kalimati" panose="00000400000000000000" pitchFamily="2"/>
                        </a:rPr>
                        <a:t> सिमेन्ट उद्योग</a:t>
                      </a:r>
                    </a:p>
                    <a:p>
                      <a:pPr algn="ctr">
                        <a:lnSpc>
                          <a:spcPct val="150000"/>
                        </a:lnSpc>
                      </a:pPr>
                      <a:r>
                        <a:rPr lang="ne-NP" sz="2400" dirty="0">
                          <a:latin typeface="Preeti" pitchFamily="2" charset="0"/>
                          <a:cs typeface="Kalimati" panose="00000400000000000000" pitchFamily="2"/>
                        </a:rPr>
                        <a:t>सिमेन्ट </a:t>
                      </a:r>
                      <a:endParaRPr lang="en-US" sz="2400" dirty="0"/>
                    </a:p>
                  </a:txBody>
                  <a:tcPr/>
                </a:tc>
                <a:tc>
                  <a:txBody>
                    <a:bodyPr/>
                    <a:lstStyle/>
                    <a:p>
                      <a:pPr algn="ctr">
                        <a:lnSpc>
                          <a:spcPct val="150000"/>
                        </a:lnSpc>
                      </a:pPr>
                      <a:r>
                        <a:rPr lang="en-US" sz="2400" dirty="0"/>
                        <a:t>3</a:t>
                      </a:r>
                    </a:p>
                  </a:txBody>
                  <a:tcPr/>
                </a:tc>
                <a:extLst>
                  <a:ext uri="{0D108BD9-81ED-4DB2-BD59-A6C34878D82A}">
                    <a16:rowId xmlns:a16="http://schemas.microsoft.com/office/drawing/2014/main" val="4258497611"/>
                  </a:ext>
                </a:extLst>
              </a:tr>
            </a:tbl>
          </a:graphicData>
        </a:graphic>
      </p:graphicFrame>
    </p:spTree>
    <p:extLst>
      <p:ext uri="{BB962C8B-B14F-4D97-AF65-F5344CB8AC3E}">
        <p14:creationId xmlns:p14="http://schemas.microsoft.com/office/powerpoint/2010/main" val="219524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3193</TotalTime>
  <Words>3982</Words>
  <Application>Microsoft Office PowerPoint</Application>
  <PresentationFormat>Widescreen</PresentationFormat>
  <Paragraphs>359</Paragraphs>
  <Slides>55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Calibri</vt:lpstr>
      <vt:lpstr>Calibri Light</vt:lpstr>
      <vt:lpstr>Fontasy Himali</vt:lpstr>
      <vt:lpstr>Ganesh</vt:lpstr>
      <vt:lpstr>Kokila</vt:lpstr>
      <vt:lpstr>Preeti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CBS</dc:creator>
  <cp:lastModifiedBy>Rishi Ram Sigdel</cp:lastModifiedBy>
  <cp:revision>375</cp:revision>
  <dcterms:created xsi:type="dcterms:W3CDTF">2020-10-11T07:30:23Z</dcterms:created>
  <dcterms:modified xsi:type="dcterms:W3CDTF">2021-03-15T07:23:29Z</dcterms:modified>
</cp:coreProperties>
</file>