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402" r:id="rId2"/>
    <p:sldId id="257" r:id="rId3"/>
    <p:sldId id="401" r:id="rId4"/>
    <p:sldId id="258" r:id="rId5"/>
    <p:sldId id="403" r:id="rId6"/>
    <p:sldId id="262" r:id="rId7"/>
    <p:sldId id="284" r:id="rId8"/>
    <p:sldId id="298" r:id="rId9"/>
    <p:sldId id="282" r:id="rId10"/>
    <p:sldId id="300" r:id="rId11"/>
    <p:sldId id="268" r:id="rId12"/>
    <p:sldId id="328" r:id="rId13"/>
    <p:sldId id="343" r:id="rId14"/>
    <p:sldId id="346" r:id="rId15"/>
    <p:sldId id="446" r:id="rId16"/>
    <p:sldId id="345" r:id="rId17"/>
    <p:sldId id="349" r:id="rId18"/>
    <p:sldId id="386" r:id="rId19"/>
    <p:sldId id="339" r:id="rId20"/>
    <p:sldId id="350" r:id="rId21"/>
    <p:sldId id="351" r:id="rId22"/>
    <p:sldId id="352" r:id="rId23"/>
    <p:sldId id="353" r:id="rId24"/>
    <p:sldId id="387" r:id="rId25"/>
    <p:sldId id="354" r:id="rId26"/>
    <p:sldId id="356" r:id="rId27"/>
    <p:sldId id="357" r:id="rId28"/>
    <p:sldId id="361" r:id="rId29"/>
    <p:sldId id="365" r:id="rId30"/>
    <p:sldId id="366" r:id="rId31"/>
    <p:sldId id="367" r:id="rId32"/>
    <p:sldId id="368" r:id="rId33"/>
    <p:sldId id="369" r:id="rId34"/>
    <p:sldId id="371" r:id="rId35"/>
    <p:sldId id="373" r:id="rId36"/>
    <p:sldId id="372" r:id="rId37"/>
    <p:sldId id="374" r:id="rId38"/>
    <p:sldId id="375" r:id="rId39"/>
    <p:sldId id="376" r:id="rId40"/>
    <p:sldId id="378" r:id="rId41"/>
    <p:sldId id="379" r:id="rId42"/>
    <p:sldId id="381" r:id="rId43"/>
    <p:sldId id="392" r:id="rId44"/>
    <p:sldId id="447" r:id="rId45"/>
    <p:sldId id="393" r:id="rId46"/>
    <p:sldId id="448" r:id="rId47"/>
    <p:sldId id="299" r:id="rId48"/>
    <p:sldId id="296" r:id="rId49"/>
    <p:sldId id="384" r:id="rId50"/>
    <p:sldId id="395" r:id="rId51"/>
    <p:sldId id="397" r:id="rId52"/>
    <p:sldId id="324" r:id="rId53"/>
    <p:sldId id="272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83C892-48EC-4071-AC57-CDA11A833DB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5A27F5-49B6-4325-A18C-C726BA670BE7}">
      <dgm:prSet phldrT="[Text]" custT="1"/>
      <dgm:spPr/>
      <dgm:t>
        <a:bodyPr/>
        <a:lstStyle/>
        <a:p>
          <a:r>
            <a:rPr lang="ne-NP" sz="2400" dirty="0">
              <a:cs typeface="Kalimati" panose="00000400000000000000" pitchFamily="2"/>
            </a:rPr>
            <a:t>गणना गरिने सबै उमेर समूहका व्यक्ति </a:t>
          </a:r>
          <a:endParaRPr lang="en-US" sz="2400" dirty="0">
            <a:cs typeface="Kalimati" panose="00000400000000000000" pitchFamily="2"/>
          </a:endParaRPr>
        </a:p>
      </dgm:t>
    </dgm:pt>
    <dgm:pt modelId="{BB4EA4D5-3D23-4A4B-B9F1-48D31797112B}" type="parTrans" cxnId="{2DB3AD12-6D87-4005-9D74-7B84DEFE6B1F}">
      <dgm:prSet/>
      <dgm:spPr/>
      <dgm:t>
        <a:bodyPr/>
        <a:lstStyle/>
        <a:p>
          <a:endParaRPr lang="en-US" sz="2400"/>
        </a:p>
      </dgm:t>
    </dgm:pt>
    <dgm:pt modelId="{06B2560F-A937-4EE5-951A-08AF8BA21FEB}" type="sibTrans" cxnId="{2DB3AD12-6D87-4005-9D74-7B84DEFE6B1F}">
      <dgm:prSet/>
      <dgm:spPr/>
      <dgm:t>
        <a:bodyPr/>
        <a:lstStyle/>
        <a:p>
          <a:endParaRPr lang="en-US" sz="2400"/>
        </a:p>
      </dgm:t>
    </dgm:pt>
    <dgm:pt modelId="{A1DEAE4B-0FAA-4CD8-949D-0E40FDEFA6E9}">
      <dgm:prSet phldrT="[Text]" custT="1"/>
      <dgm:spPr/>
      <dgm:t>
        <a:bodyPr/>
        <a:lstStyle/>
        <a:p>
          <a:r>
            <a:rPr lang="ne-NP" sz="2400" kern="1200" dirty="0">
              <a:solidFill>
                <a:prstClr val="white"/>
              </a:solidFill>
              <a:latin typeface="Calibri"/>
              <a:ea typeface="+mn-ea"/>
              <a:cs typeface="Kalimati" panose="00000400000000000000" pitchFamily="2"/>
            </a:rPr>
            <a:t>१० बर्ष वा सो उमेर भन्दा माथि </a:t>
          </a:r>
          <a:endParaRPr lang="en-US" sz="2400" kern="1200" dirty="0">
            <a:solidFill>
              <a:prstClr val="white"/>
            </a:solidFill>
            <a:latin typeface="Calibri"/>
            <a:ea typeface="+mn-ea"/>
            <a:cs typeface="Kalimati" panose="00000400000000000000" pitchFamily="2"/>
          </a:endParaRPr>
        </a:p>
      </dgm:t>
    </dgm:pt>
    <dgm:pt modelId="{DF36929A-64CA-4822-9E1C-B9F9B9614CE5}" type="parTrans" cxnId="{C0FC8451-0F69-4E6E-A30C-79FE87262E8B}">
      <dgm:prSet/>
      <dgm:spPr/>
      <dgm:t>
        <a:bodyPr/>
        <a:lstStyle/>
        <a:p>
          <a:endParaRPr lang="en-US" sz="2400"/>
        </a:p>
      </dgm:t>
    </dgm:pt>
    <dgm:pt modelId="{8CCC0EB4-6D53-4E28-9BDD-F4E098C2AF0F}" type="sibTrans" cxnId="{C0FC8451-0F69-4E6E-A30C-79FE87262E8B}">
      <dgm:prSet/>
      <dgm:spPr/>
      <dgm:t>
        <a:bodyPr/>
        <a:lstStyle/>
        <a:p>
          <a:endParaRPr lang="en-US" sz="2400"/>
        </a:p>
      </dgm:t>
    </dgm:pt>
    <dgm:pt modelId="{E5A16C4B-8375-46A7-8CF0-E7D75A17478F}">
      <dgm:prSet phldrT="[Text]" custT="1"/>
      <dgm:spPr>
        <a:solidFill>
          <a:srgbClr val="FFC000"/>
        </a:solidFill>
      </dgm:spPr>
      <dgm:t>
        <a:bodyPr/>
        <a:lstStyle/>
        <a:p>
          <a:r>
            <a:rPr lang="ne-NP" sz="2400" kern="1200" dirty="0">
              <a:solidFill>
                <a:prstClr val="white"/>
              </a:solidFill>
              <a:latin typeface="Calibri"/>
              <a:ea typeface="+mn-ea"/>
              <a:cs typeface="Kalimati" panose="00000400000000000000" pitchFamily="2"/>
            </a:rPr>
            <a:t>१० बर्ष भन्दा कम  </a:t>
          </a:r>
          <a:endParaRPr lang="en-US" sz="2400" kern="1200" dirty="0">
            <a:solidFill>
              <a:prstClr val="white"/>
            </a:solidFill>
            <a:latin typeface="Calibri"/>
            <a:ea typeface="+mn-ea"/>
            <a:cs typeface="Kalimati" panose="00000400000000000000" pitchFamily="2"/>
          </a:endParaRPr>
        </a:p>
      </dgm:t>
    </dgm:pt>
    <dgm:pt modelId="{CB25169D-233E-42FC-9D1A-C06AA7688E47}" type="parTrans" cxnId="{2FABA41B-2069-4D86-98D8-F58AF9F2ECAA}">
      <dgm:prSet/>
      <dgm:spPr/>
      <dgm:t>
        <a:bodyPr/>
        <a:lstStyle/>
        <a:p>
          <a:endParaRPr lang="en-US" sz="2400"/>
        </a:p>
      </dgm:t>
    </dgm:pt>
    <dgm:pt modelId="{BE22F687-3DCF-40E4-A190-859091DA0B08}" type="sibTrans" cxnId="{2FABA41B-2069-4D86-98D8-F58AF9F2ECAA}">
      <dgm:prSet/>
      <dgm:spPr/>
      <dgm:t>
        <a:bodyPr/>
        <a:lstStyle/>
        <a:p>
          <a:endParaRPr lang="en-US" sz="2400"/>
        </a:p>
      </dgm:t>
    </dgm:pt>
    <dgm:pt modelId="{B4C18CE1-AB11-496B-A2E9-EB5E1ED7AFA6}" type="asst">
      <dgm:prSet custT="1"/>
      <dgm:spPr/>
      <dgm:t>
        <a:bodyPr/>
        <a:lstStyle/>
        <a:p>
          <a:r>
            <a:rPr lang="ne-NP" sz="2400" kern="1200" dirty="0">
              <a:solidFill>
                <a:prstClr val="white"/>
              </a:solidFill>
              <a:latin typeface="Calibri"/>
              <a:ea typeface="+mn-ea"/>
              <a:cs typeface="Kalimati" panose="00000400000000000000" pitchFamily="2"/>
            </a:rPr>
            <a:t>आर्थिक क्रियाकलाप सम्बन्धी विवरण सोध्ने </a:t>
          </a:r>
          <a:endParaRPr lang="en-US" sz="2400" kern="1200" dirty="0">
            <a:solidFill>
              <a:prstClr val="white"/>
            </a:solidFill>
            <a:latin typeface="Calibri"/>
            <a:ea typeface="+mn-ea"/>
            <a:cs typeface="Kalimati" panose="00000400000000000000" pitchFamily="2"/>
          </a:endParaRPr>
        </a:p>
      </dgm:t>
    </dgm:pt>
    <dgm:pt modelId="{9D406E99-D703-4EC7-A703-252D1DA88301}" type="parTrans" cxnId="{84AC2014-C1CA-47DC-911A-C6386C7EDB37}">
      <dgm:prSet/>
      <dgm:spPr/>
      <dgm:t>
        <a:bodyPr/>
        <a:lstStyle/>
        <a:p>
          <a:endParaRPr lang="en-US" sz="2400"/>
        </a:p>
      </dgm:t>
    </dgm:pt>
    <dgm:pt modelId="{27EF397E-506B-4245-8E7F-1BEC1B2AEDBA}" type="sibTrans" cxnId="{84AC2014-C1CA-47DC-911A-C6386C7EDB37}">
      <dgm:prSet/>
      <dgm:spPr/>
      <dgm:t>
        <a:bodyPr/>
        <a:lstStyle/>
        <a:p>
          <a:endParaRPr lang="en-US" sz="2400"/>
        </a:p>
      </dgm:t>
    </dgm:pt>
    <dgm:pt modelId="{6154B893-A63E-4F1D-B672-21E58A1E1082}">
      <dgm:prSet custT="1"/>
      <dgm:spPr>
        <a:solidFill>
          <a:srgbClr val="FFC000"/>
        </a:solidFill>
      </dgm:spPr>
      <dgm:t>
        <a:bodyPr/>
        <a:lstStyle/>
        <a:p>
          <a:r>
            <a:rPr lang="ne-NP" sz="2400" kern="1200" dirty="0">
              <a:solidFill>
                <a:prstClr val="white"/>
              </a:solidFill>
              <a:latin typeface="Calibri"/>
              <a:ea typeface="+mn-ea"/>
              <a:cs typeface="Kalimati" panose="00000400000000000000" pitchFamily="2"/>
            </a:rPr>
            <a:t>आर्थिक क्रियाकलाप सम्बन्धी विवरण नसोध्ने </a:t>
          </a:r>
          <a:endParaRPr lang="en-US" sz="2400" kern="1200" dirty="0">
            <a:solidFill>
              <a:prstClr val="white"/>
            </a:solidFill>
            <a:latin typeface="Calibri"/>
            <a:ea typeface="+mn-ea"/>
            <a:cs typeface="Kalimati" panose="00000400000000000000" pitchFamily="2"/>
          </a:endParaRPr>
        </a:p>
      </dgm:t>
    </dgm:pt>
    <dgm:pt modelId="{9774F2C1-5431-4BD7-9A9F-A5245619DA0B}" type="parTrans" cxnId="{E16DB8B5-B2E6-4986-BAB9-29A2FE7A869B}">
      <dgm:prSet/>
      <dgm:spPr/>
      <dgm:t>
        <a:bodyPr/>
        <a:lstStyle/>
        <a:p>
          <a:endParaRPr lang="en-US" sz="2400"/>
        </a:p>
      </dgm:t>
    </dgm:pt>
    <dgm:pt modelId="{37648E30-69EA-49DA-9939-85A893AD69AB}" type="sibTrans" cxnId="{E16DB8B5-B2E6-4986-BAB9-29A2FE7A869B}">
      <dgm:prSet/>
      <dgm:spPr/>
      <dgm:t>
        <a:bodyPr/>
        <a:lstStyle/>
        <a:p>
          <a:endParaRPr lang="en-US" sz="2400"/>
        </a:p>
      </dgm:t>
    </dgm:pt>
    <dgm:pt modelId="{98412955-E77D-4FC4-AC68-1166AD2F9786}" type="pres">
      <dgm:prSet presAssocID="{9583C892-48EC-4071-AC57-CDA11A833DB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8890E36-CECA-44B4-A855-6EF32DB07021}" type="pres">
      <dgm:prSet presAssocID="{585A27F5-49B6-4325-A18C-C726BA670BE7}" presName="hierRoot1" presStyleCnt="0">
        <dgm:presLayoutVars>
          <dgm:hierBranch val="init"/>
        </dgm:presLayoutVars>
      </dgm:prSet>
      <dgm:spPr/>
    </dgm:pt>
    <dgm:pt modelId="{C2E3BFD9-6386-463F-A177-5A8B44D4AB33}" type="pres">
      <dgm:prSet presAssocID="{585A27F5-49B6-4325-A18C-C726BA670BE7}" presName="rootComposite1" presStyleCnt="0"/>
      <dgm:spPr/>
    </dgm:pt>
    <dgm:pt modelId="{B2815714-7BC4-404F-A961-56DDF1920021}" type="pres">
      <dgm:prSet presAssocID="{585A27F5-49B6-4325-A18C-C726BA670BE7}" presName="rootText1" presStyleLbl="node0" presStyleIdx="0" presStyleCnt="1" custScaleX="558322" custScaleY="181744" custLinFactNeighborX="-2922" custLinFactNeighborY="-72747">
        <dgm:presLayoutVars>
          <dgm:chPref val="3"/>
        </dgm:presLayoutVars>
      </dgm:prSet>
      <dgm:spPr/>
    </dgm:pt>
    <dgm:pt modelId="{37BFA60B-B8EE-4DAB-A1F7-5DE5F04BBD4A}" type="pres">
      <dgm:prSet presAssocID="{585A27F5-49B6-4325-A18C-C726BA670BE7}" presName="rootConnector1" presStyleLbl="node1" presStyleIdx="0" presStyleCnt="0"/>
      <dgm:spPr/>
    </dgm:pt>
    <dgm:pt modelId="{295ED4FE-599A-4D2C-B388-D02175BAD3C8}" type="pres">
      <dgm:prSet presAssocID="{585A27F5-49B6-4325-A18C-C726BA670BE7}" presName="hierChild2" presStyleCnt="0"/>
      <dgm:spPr/>
    </dgm:pt>
    <dgm:pt modelId="{15BCBBED-99AF-49BC-9023-5F81AFEDA11E}" type="pres">
      <dgm:prSet presAssocID="{DF36929A-64CA-4822-9E1C-B9F9B9614CE5}" presName="Name37" presStyleLbl="parChTrans1D2" presStyleIdx="0" presStyleCnt="2"/>
      <dgm:spPr/>
    </dgm:pt>
    <dgm:pt modelId="{B17AEEEB-E458-40D7-B2EE-A21CAA56BDB7}" type="pres">
      <dgm:prSet presAssocID="{A1DEAE4B-0FAA-4CD8-949D-0E40FDEFA6E9}" presName="hierRoot2" presStyleCnt="0">
        <dgm:presLayoutVars>
          <dgm:hierBranch val="init"/>
        </dgm:presLayoutVars>
      </dgm:prSet>
      <dgm:spPr/>
    </dgm:pt>
    <dgm:pt modelId="{5909EFBA-C205-43D2-A0EB-1F0947C3C2F4}" type="pres">
      <dgm:prSet presAssocID="{A1DEAE4B-0FAA-4CD8-949D-0E40FDEFA6E9}" presName="rootComposite" presStyleCnt="0"/>
      <dgm:spPr/>
    </dgm:pt>
    <dgm:pt modelId="{9C9A58DF-E829-41A1-8660-2A45B5AD5FF2}" type="pres">
      <dgm:prSet presAssocID="{A1DEAE4B-0FAA-4CD8-949D-0E40FDEFA6E9}" presName="rootText" presStyleLbl="node2" presStyleIdx="0" presStyleCnt="2" custScaleX="468481" custScaleY="141799" custLinFactNeighborX="-78320" custLinFactNeighborY="-25908">
        <dgm:presLayoutVars>
          <dgm:chPref val="3"/>
        </dgm:presLayoutVars>
      </dgm:prSet>
      <dgm:spPr/>
    </dgm:pt>
    <dgm:pt modelId="{31202CFC-E8D6-42D3-8992-3FBA63DF7551}" type="pres">
      <dgm:prSet presAssocID="{A1DEAE4B-0FAA-4CD8-949D-0E40FDEFA6E9}" presName="rootConnector" presStyleLbl="node2" presStyleIdx="0" presStyleCnt="2"/>
      <dgm:spPr/>
    </dgm:pt>
    <dgm:pt modelId="{CB1D0D3E-DEAE-407C-8EC9-1A8889B91E8A}" type="pres">
      <dgm:prSet presAssocID="{A1DEAE4B-0FAA-4CD8-949D-0E40FDEFA6E9}" presName="hierChild4" presStyleCnt="0"/>
      <dgm:spPr/>
    </dgm:pt>
    <dgm:pt modelId="{FAE6EBF5-4CD7-457A-AF36-6A2083802A81}" type="pres">
      <dgm:prSet presAssocID="{A1DEAE4B-0FAA-4CD8-949D-0E40FDEFA6E9}" presName="hierChild5" presStyleCnt="0"/>
      <dgm:spPr/>
    </dgm:pt>
    <dgm:pt modelId="{0A0FB458-1C11-49CA-A0AA-31A2C684AF6A}" type="pres">
      <dgm:prSet presAssocID="{9D406E99-D703-4EC7-A703-252D1DA88301}" presName="Name111" presStyleLbl="parChTrans1D3" presStyleIdx="0" presStyleCnt="2"/>
      <dgm:spPr/>
    </dgm:pt>
    <dgm:pt modelId="{83930E78-DB51-4F53-867F-0F8AE785BE99}" type="pres">
      <dgm:prSet presAssocID="{B4C18CE1-AB11-496B-A2E9-EB5E1ED7AFA6}" presName="hierRoot3" presStyleCnt="0">
        <dgm:presLayoutVars>
          <dgm:hierBranch val="init"/>
        </dgm:presLayoutVars>
      </dgm:prSet>
      <dgm:spPr/>
    </dgm:pt>
    <dgm:pt modelId="{F73C8914-2FE5-4D9D-8D8A-C0C005E8E563}" type="pres">
      <dgm:prSet presAssocID="{B4C18CE1-AB11-496B-A2E9-EB5E1ED7AFA6}" presName="rootComposite3" presStyleCnt="0"/>
      <dgm:spPr/>
    </dgm:pt>
    <dgm:pt modelId="{6E376397-920D-4AC0-9D7D-09F851105A20}" type="pres">
      <dgm:prSet presAssocID="{B4C18CE1-AB11-496B-A2E9-EB5E1ED7AFA6}" presName="rootText3" presStyleLbl="asst2" presStyleIdx="0" presStyleCnt="1" custScaleX="313842" custScaleY="469878" custLinFactNeighborX="41316" custLinFactNeighborY="78126">
        <dgm:presLayoutVars>
          <dgm:chPref val="3"/>
        </dgm:presLayoutVars>
      </dgm:prSet>
      <dgm:spPr>
        <a:prstGeom prst="ellipse">
          <a:avLst/>
        </a:prstGeom>
      </dgm:spPr>
    </dgm:pt>
    <dgm:pt modelId="{286EA542-8CB2-4386-AE86-72234B2A783E}" type="pres">
      <dgm:prSet presAssocID="{B4C18CE1-AB11-496B-A2E9-EB5E1ED7AFA6}" presName="rootConnector3" presStyleLbl="asst2" presStyleIdx="0" presStyleCnt="1"/>
      <dgm:spPr/>
    </dgm:pt>
    <dgm:pt modelId="{5D19E31C-9702-4054-9B76-F8FF5DC1D001}" type="pres">
      <dgm:prSet presAssocID="{B4C18CE1-AB11-496B-A2E9-EB5E1ED7AFA6}" presName="hierChild6" presStyleCnt="0"/>
      <dgm:spPr/>
    </dgm:pt>
    <dgm:pt modelId="{4FB97D4A-0BCB-4D82-8AB7-4ABEFBA5DA1A}" type="pres">
      <dgm:prSet presAssocID="{B4C18CE1-AB11-496B-A2E9-EB5E1ED7AFA6}" presName="hierChild7" presStyleCnt="0"/>
      <dgm:spPr/>
    </dgm:pt>
    <dgm:pt modelId="{4F8CD00E-01B1-4D09-97BD-4AC9A6AD8CC2}" type="pres">
      <dgm:prSet presAssocID="{CB25169D-233E-42FC-9D1A-C06AA7688E47}" presName="Name37" presStyleLbl="parChTrans1D2" presStyleIdx="1" presStyleCnt="2"/>
      <dgm:spPr/>
    </dgm:pt>
    <dgm:pt modelId="{FE64B004-5543-4B45-9AE7-5726962C6A70}" type="pres">
      <dgm:prSet presAssocID="{E5A16C4B-8375-46A7-8CF0-E7D75A17478F}" presName="hierRoot2" presStyleCnt="0">
        <dgm:presLayoutVars>
          <dgm:hierBranch val="init"/>
        </dgm:presLayoutVars>
      </dgm:prSet>
      <dgm:spPr/>
    </dgm:pt>
    <dgm:pt modelId="{606096FA-3F8C-400F-A701-14D24870D0CE}" type="pres">
      <dgm:prSet presAssocID="{E5A16C4B-8375-46A7-8CF0-E7D75A17478F}" presName="rootComposite" presStyleCnt="0"/>
      <dgm:spPr/>
    </dgm:pt>
    <dgm:pt modelId="{46F9A835-99E8-4708-993E-F2DEED8F332A}" type="pres">
      <dgm:prSet presAssocID="{E5A16C4B-8375-46A7-8CF0-E7D75A17478F}" presName="rootText" presStyleLbl="node2" presStyleIdx="1" presStyleCnt="2" custScaleX="290706" custScaleY="120114" custLinFactNeighborX="53032" custLinFactNeighborY="-26856">
        <dgm:presLayoutVars>
          <dgm:chPref val="3"/>
        </dgm:presLayoutVars>
      </dgm:prSet>
      <dgm:spPr/>
    </dgm:pt>
    <dgm:pt modelId="{D67A0D8A-592B-4912-9B74-F4C6D1D508DE}" type="pres">
      <dgm:prSet presAssocID="{E5A16C4B-8375-46A7-8CF0-E7D75A17478F}" presName="rootConnector" presStyleLbl="node2" presStyleIdx="1" presStyleCnt="2"/>
      <dgm:spPr/>
    </dgm:pt>
    <dgm:pt modelId="{962BF3DB-AC80-4EDB-89D5-7CD3967FF159}" type="pres">
      <dgm:prSet presAssocID="{E5A16C4B-8375-46A7-8CF0-E7D75A17478F}" presName="hierChild4" presStyleCnt="0"/>
      <dgm:spPr/>
    </dgm:pt>
    <dgm:pt modelId="{A83B9BD5-6D9A-4CA8-8198-62CA23451DB7}" type="pres">
      <dgm:prSet presAssocID="{9774F2C1-5431-4BD7-9A9F-A5245619DA0B}" presName="Name37" presStyleLbl="parChTrans1D3" presStyleIdx="1" presStyleCnt="2"/>
      <dgm:spPr/>
    </dgm:pt>
    <dgm:pt modelId="{FA084F62-E938-4C22-AF23-D224950EA391}" type="pres">
      <dgm:prSet presAssocID="{6154B893-A63E-4F1D-B672-21E58A1E1082}" presName="hierRoot2" presStyleCnt="0">
        <dgm:presLayoutVars>
          <dgm:hierBranch val="init"/>
        </dgm:presLayoutVars>
      </dgm:prSet>
      <dgm:spPr/>
    </dgm:pt>
    <dgm:pt modelId="{E6EFB78A-5DEA-459A-B665-2B7CE7FFDD6F}" type="pres">
      <dgm:prSet presAssocID="{6154B893-A63E-4F1D-B672-21E58A1E1082}" presName="rootComposite" presStyleCnt="0"/>
      <dgm:spPr/>
    </dgm:pt>
    <dgm:pt modelId="{64216D01-FE78-4D29-96FE-D96ACDF4D3A5}" type="pres">
      <dgm:prSet presAssocID="{6154B893-A63E-4F1D-B672-21E58A1E1082}" presName="rootText" presStyleLbl="node3" presStyleIdx="0" presStyleCnt="1" custScaleX="315161" custScaleY="475175" custLinFactY="100000" custLinFactNeighborX="-68305" custLinFactNeighborY="156919">
        <dgm:presLayoutVars>
          <dgm:chPref val="3"/>
        </dgm:presLayoutVars>
      </dgm:prSet>
      <dgm:spPr>
        <a:prstGeom prst="ellipse">
          <a:avLst/>
        </a:prstGeom>
      </dgm:spPr>
    </dgm:pt>
    <dgm:pt modelId="{1E14ED2D-9198-41F2-9CA2-AC7FC9D0DFB0}" type="pres">
      <dgm:prSet presAssocID="{6154B893-A63E-4F1D-B672-21E58A1E1082}" presName="rootConnector" presStyleLbl="node3" presStyleIdx="0" presStyleCnt="1"/>
      <dgm:spPr/>
    </dgm:pt>
    <dgm:pt modelId="{C9ACBCF8-E77E-43E6-A2B9-28EC379FE681}" type="pres">
      <dgm:prSet presAssocID="{6154B893-A63E-4F1D-B672-21E58A1E1082}" presName="hierChild4" presStyleCnt="0"/>
      <dgm:spPr/>
    </dgm:pt>
    <dgm:pt modelId="{30EF1C5E-1113-406F-97F6-13364085A4E1}" type="pres">
      <dgm:prSet presAssocID="{6154B893-A63E-4F1D-B672-21E58A1E1082}" presName="hierChild5" presStyleCnt="0"/>
      <dgm:spPr/>
    </dgm:pt>
    <dgm:pt modelId="{7FABC644-5BC0-4A37-82D7-8EAEE0F5E638}" type="pres">
      <dgm:prSet presAssocID="{E5A16C4B-8375-46A7-8CF0-E7D75A17478F}" presName="hierChild5" presStyleCnt="0"/>
      <dgm:spPr/>
    </dgm:pt>
    <dgm:pt modelId="{1F45FF17-B6D8-4C70-9C03-F65B49973302}" type="pres">
      <dgm:prSet presAssocID="{585A27F5-49B6-4325-A18C-C726BA670BE7}" presName="hierChild3" presStyleCnt="0"/>
      <dgm:spPr/>
    </dgm:pt>
  </dgm:ptLst>
  <dgm:cxnLst>
    <dgm:cxn modelId="{2DB3AD12-6D87-4005-9D74-7B84DEFE6B1F}" srcId="{9583C892-48EC-4071-AC57-CDA11A833DBF}" destId="{585A27F5-49B6-4325-A18C-C726BA670BE7}" srcOrd="0" destOrd="0" parTransId="{BB4EA4D5-3D23-4A4B-B9F1-48D31797112B}" sibTransId="{06B2560F-A937-4EE5-951A-08AF8BA21FEB}"/>
    <dgm:cxn modelId="{84AC2014-C1CA-47DC-911A-C6386C7EDB37}" srcId="{A1DEAE4B-0FAA-4CD8-949D-0E40FDEFA6E9}" destId="{B4C18CE1-AB11-496B-A2E9-EB5E1ED7AFA6}" srcOrd="0" destOrd="0" parTransId="{9D406E99-D703-4EC7-A703-252D1DA88301}" sibTransId="{27EF397E-506B-4245-8E7F-1BEC1B2AEDBA}"/>
    <dgm:cxn modelId="{78C9C01A-1135-4C34-9808-90AF58BC1723}" type="presOf" srcId="{B4C18CE1-AB11-496B-A2E9-EB5E1ED7AFA6}" destId="{6E376397-920D-4AC0-9D7D-09F851105A20}" srcOrd="0" destOrd="0" presId="urn:microsoft.com/office/officeart/2005/8/layout/orgChart1"/>
    <dgm:cxn modelId="{2FABA41B-2069-4D86-98D8-F58AF9F2ECAA}" srcId="{585A27F5-49B6-4325-A18C-C726BA670BE7}" destId="{E5A16C4B-8375-46A7-8CF0-E7D75A17478F}" srcOrd="1" destOrd="0" parTransId="{CB25169D-233E-42FC-9D1A-C06AA7688E47}" sibTransId="{BE22F687-3DCF-40E4-A190-859091DA0B08}"/>
    <dgm:cxn modelId="{4BD3E55B-973D-4A98-8C1E-827CAE752C6D}" type="presOf" srcId="{CB25169D-233E-42FC-9D1A-C06AA7688E47}" destId="{4F8CD00E-01B1-4D09-97BD-4AC9A6AD8CC2}" srcOrd="0" destOrd="0" presId="urn:microsoft.com/office/officeart/2005/8/layout/orgChart1"/>
    <dgm:cxn modelId="{2161DD66-DB6F-416F-852B-2D09B062115A}" type="presOf" srcId="{9D406E99-D703-4EC7-A703-252D1DA88301}" destId="{0A0FB458-1C11-49CA-A0AA-31A2C684AF6A}" srcOrd="0" destOrd="0" presId="urn:microsoft.com/office/officeart/2005/8/layout/orgChart1"/>
    <dgm:cxn modelId="{4B8EB747-B83C-40D9-BC29-58514719E838}" type="presOf" srcId="{E5A16C4B-8375-46A7-8CF0-E7D75A17478F}" destId="{D67A0D8A-592B-4912-9B74-F4C6D1D508DE}" srcOrd="1" destOrd="0" presId="urn:microsoft.com/office/officeart/2005/8/layout/orgChart1"/>
    <dgm:cxn modelId="{C0FC8451-0F69-4E6E-A30C-79FE87262E8B}" srcId="{585A27F5-49B6-4325-A18C-C726BA670BE7}" destId="{A1DEAE4B-0FAA-4CD8-949D-0E40FDEFA6E9}" srcOrd="0" destOrd="0" parTransId="{DF36929A-64CA-4822-9E1C-B9F9B9614CE5}" sibTransId="{8CCC0EB4-6D53-4E28-9BDD-F4E098C2AF0F}"/>
    <dgm:cxn modelId="{1D075183-A05A-4F7F-9BB3-9EFE6C354325}" type="presOf" srcId="{9774F2C1-5431-4BD7-9A9F-A5245619DA0B}" destId="{A83B9BD5-6D9A-4CA8-8198-62CA23451DB7}" srcOrd="0" destOrd="0" presId="urn:microsoft.com/office/officeart/2005/8/layout/orgChart1"/>
    <dgm:cxn modelId="{FCEBA2A3-C944-4DD2-A8F5-A9048033ABF1}" type="presOf" srcId="{A1DEAE4B-0FAA-4CD8-949D-0E40FDEFA6E9}" destId="{31202CFC-E8D6-42D3-8992-3FBA63DF7551}" srcOrd="1" destOrd="0" presId="urn:microsoft.com/office/officeart/2005/8/layout/orgChart1"/>
    <dgm:cxn modelId="{EA80D3A8-48A8-42F7-941A-FBE22551D080}" type="presOf" srcId="{B4C18CE1-AB11-496B-A2E9-EB5E1ED7AFA6}" destId="{286EA542-8CB2-4386-AE86-72234B2A783E}" srcOrd="1" destOrd="0" presId="urn:microsoft.com/office/officeart/2005/8/layout/orgChart1"/>
    <dgm:cxn modelId="{CB8347B1-8FD9-4E62-92AF-D4B97E742F1C}" type="presOf" srcId="{E5A16C4B-8375-46A7-8CF0-E7D75A17478F}" destId="{46F9A835-99E8-4708-993E-F2DEED8F332A}" srcOrd="0" destOrd="0" presId="urn:microsoft.com/office/officeart/2005/8/layout/orgChart1"/>
    <dgm:cxn modelId="{E16DB8B5-B2E6-4986-BAB9-29A2FE7A869B}" srcId="{E5A16C4B-8375-46A7-8CF0-E7D75A17478F}" destId="{6154B893-A63E-4F1D-B672-21E58A1E1082}" srcOrd="0" destOrd="0" parTransId="{9774F2C1-5431-4BD7-9A9F-A5245619DA0B}" sibTransId="{37648E30-69EA-49DA-9939-85A893AD69AB}"/>
    <dgm:cxn modelId="{13F049B7-E943-42B5-8B78-DE640232955A}" type="presOf" srcId="{6154B893-A63E-4F1D-B672-21E58A1E1082}" destId="{1E14ED2D-9198-41F2-9CA2-AC7FC9D0DFB0}" srcOrd="1" destOrd="0" presId="urn:microsoft.com/office/officeart/2005/8/layout/orgChart1"/>
    <dgm:cxn modelId="{DCC10CCC-70A4-4CA7-943C-F2A35CEFA9EE}" type="presOf" srcId="{DF36929A-64CA-4822-9E1C-B9F9B9614CE5}" destId="{15BCBBED-99AF-49BC-9023-5F81AFEDA11E}" srcOrd="0" destOrd="0" presId="urn:microsoft.com/office/officeart/2005/8/layout/orgChart1"/>
    <dgm:cxn modelId="{0601DADE-8781-4D6E-B12E-22AEA459E846}" type="presOf" srcId="{6154B893-A63E-4F1D-B672-21E58A1E1082}" destId="{64216D01-FE78-4D29-96FE-D96ACDF4D3A5}" srcOrd="0" destOrd="0" presId="urn:microsoft.com/office/officeart/2005/8/layout/orgChart1"/>
    <dgm:cxn modelId="{BAB2F4DE-8413-44EB-BE70-3727AF6B4C20}" type="presOf" srcId="{585A27F5-49B6-4325-A18C-C726BA670BE7}" destId="{37BFA60B-B8EE-4DAB-A1F7-5DE5F04BBD4A}" srcOrd="1" destOrd="0" presId="urn:microsoft.com/office/officeart/2005/8/layout/orgChart1"/>
    <dgm:cxn modelId="{FC9214E6-D05B-499F-AE3E-BAFB1E70FCB1}" type="presOf" srcId="{9583C892-48EC-4071-AC57-CDA11A833DBF}" destId="{98412955-E77D-4FC4-AC68-1166AD2F9786}" srcOrd="0" destOrd="0" presId="urn:microsoft.com/office/officeart/2005/8/layout/orgChart1"/>
    <dgm:cxn modelId="{BA363DEC-754B-475F-A943-33CD91D1C2C2}" type="presOf" srcId="{585A27F5-49B6-4325-A18C-C726BA670BE7}" destId="{B2815714-7BC4-404F-A961-56DDF1920021}" srcOrd="0" destOrd="0" presId="urn:microsoft.com/office/officeart/2005/8/layout/orgChart1"/>
    <dgm:cxn modelId="{0F5D34FF-6901-4EFA-9B87-9A47FE8E1B4F}" type="presOf" srcId="{A1DEAE4B-0FAA-4CD8-949D-0E40FDEFA6E9}" destId="{9C9A58DF-E829-41A1-8660-2A45B5AD5FF2}" srcOrd="0" destOrd="0" presId="urn:microsoft.com/office/officeart/2005/8/layout/orgChart1"/>
    <dgm:cxn modelId="{684D6023-9ABD-4FC7-94E3-B7EF2C7854EF}" type="presParOf" srcId="{98412955-E77D-4FC4-AC68-1166AD2F9786}" destId="{38890E36-CECA-44B4-A855-6EF32DB07021}" srcOrd="0" destOrd="0" presId="urn:microsoft.com/office/officeart/2005/8/layout/orgChart1"/>
    <dgm:cxn modelId="{E70BC6BB-AB6F-4E04-AA6F-4C7E56D53ECB}" type="presParOf" srcId="{38890E36-CECA-44B4-A855-6EF32DB07021}" destId="{C2E3BFD9-6386-463F-A177-5A8B44D4AB33}" srcOrd="0" destOrd="0" presId="urn:microsoft.com/office/officeart/2005/8/layout/orgChart1"/>
    <dgm:cxn modelId="{54750B85-EB2F-4DFA-866E-AF9C87EDA8E1}" type="presParOf" srcId="{C2E3BFD9-6386-463F-A177-5A8B44D4AB33}" destId="{B2815714-7BC4-404F-A961-56DDF1920021}" srcOrd="0" destOrd="0" presId="urn:microsoft.com/office/officeart/2005/8/layout/orgChart1"/>
    <dgm:cxn modelId="{DFB35CC3-8BB8-46FB-B606-A0B9DC221591}" type="presParOf" srcId="{C2E3BFD9-6386-463F-A177-5A8B44D4AB33}" destId="{37BFA60B-B8EE-4DAB-A1F7-5DE5F04BBD4A}" srcOrd="1" destOrd="0" presId="urn:microsoft.com/office/officeart/2005/8/layout/orgChart1"/>
    <dgm:cxn modelId="{2FA1AD59-0946-4408-9AAF-EF0B1595F5E7}" type="presParOf" srcId="{38890E36-CECA-44B4-A855-6EF32DB07021}" destId="{295ED4FE-599A-4D2C-B388-D02175BAD3C8}" srcOrd="1" destOrd="0" presId="urn:microsoft.com/office/officeart/2005/8/layout/orgChart1"/>
    <dgm:cxn modelId="{69C9FF3F-CE04-4691-9287-2E607E5D2C12}" type="presParOf" srcId="{295ED4FE-599A-4D2C-B388-D02175BAD3C8}" destId="{15BCBBED-99AF-49BC-9023-5F81AFEDA11E}" srcOrd="0" destOrd="0" presId="urn:microsoft.com/office/officeart/2005/8/layout/orgChart1"/>
    <dgm:cxn modelId="{625DC0A7-1680-4878-922E-AB2FC03FAB36}" type="presParOf" srcId="{295ED4FE-599A-4D2C-B388-D02175BAD3C8}" destId="{B17AEEEB-E458-40D7-B2EE-A21CAA56BDB7}" srcOrd="1" destOrd="0" presId="urn:microsoft.com/office/officeart/2005/8/layout/orgChart1"/>
    <dgm:cxn modelId="{5245357A-6AAB-411F-BFC6-0E9BBE2F2CEC}" type="presParOf" srcId="{B17AEEEB-E458-40D7-B2EE-A21CAA56BDB7}" destId="{5909EFBA-C205-43D2-A0EB-1F0947C3C2F4}" srcOrd="0" destOrd="0" presId="urn:microsoft.com/office/officeart/2005/8/layout/orgChart1"/>
    <dgm:cxn modelId="{BDEEA0E7-4F06-4EB7-8FDB-4794A6627994}" type="presParOf" srcId="{5909EFBA-C205-43D2-A0EB-1F0947C3C2F4}" destId="{9C9A58DF-E829-41A1-8660-2A45B5AD5FF2}" srcOrd="0" destOrd="0" presId="urn:microsoft.com/office/officeart/2005/8/layout/orgChart1"/>
    <dgm:cxn modelId="{309786C4-6386-4ABE-BBF0-941115840FFE}" type="presParOf" srcId="{5909EFBA-C205-43D2-A0EB-1F0947C3C2F4}" destId="{31202CFC-E8D6-42D3-8992-3FBA63DF7551}" srcOrd="1" destOrd="0" presId="urn:microsoft.com/office/officeart/2005/8/layout/orgChart1"/>
    <dgm:cxn modelId="{419B281D-B6DD-4AAD-9B56-7B06FFD45EAB}" type="presParOf" srcId="{B17AEEEB-E458-40D7-B2EE-A21CAA56BDB7}" destId="{CB1D0D3E-DEAE-407C-8EC9-1A8889B91E8A}" srcOrd="1" destOrd="0" presId="urn:microsoft.com/office/officeart/2005/8/layout/orgChart1"/>
    <dgm:cxn modelId="{23952227-D0B0-40B3-B302-6E6B5B9AE50E}" type="presParOf" srcId="{B17AEEEB-E458-40D7-B2EE-A21CAA56BDB7}" destId="{FAE6EBF5-4CD7-457A-AF36-6A2083802A81}" srcOrd="2" destOrd="0" presId="urn:microsoft.com/office/officeart/2005/8/layout/orgChart1"/>
    <dgm:cxn modelId="{3E8E3BD6-6C89-44FD-BA8A-900E568B726E}" type="presParOf" srcId="{FAE6EBF5-4CD7-457A-AF36-6A2083802A81}" destId="{0A0FB458-1C11-49CA-A0AA-31A2C684AF6A}" srcOrd="0" destOrd="0" presId="urn:microsoft.com/office/officeart/2005/8/layout/orgChart1"/>
    <dgm:cxn modelId="{D0D1A0F0-2C05-4622-8237-BAD1D6478B9B}" type="presParOf" srcId="{FAE6EBF5-4CD7-457A-AF36-6A2083802A81}" destId="{83930E78-DB51-4F53-867F-0F8AE785BE99}" srcOrd="1" destOrd="0" presId="urn:microsoft.com/office/officeart/2005/8/layout/orgChart1"/>
    <dgm:cxn modelId="{F96F9F9D-FA33-48A4-B87D-CFFEE08695D2}" type="presParOf" srcId="{83930E78-DB51-4F53-867F-0F8AE785BE99}" destId="{F73C8914-2FE5-4D9D-8D8A-C0C005E8E563}" srcOrd="0" destOrd="0" presId="urn:microsoft.com/office/officeart/2005/8/layout/orgChart1"/>
    <dgm:cxn modelId="{C1D421FD-0D31-4C27-9F5B-294A25E3A4D4}" type="presParOf" srcId="{F73C8914-2FE5-4D9D-8D8A-C0C005E8E563}" destId="{6E376397-920D-4AC0-9D7D-09F851105A20}" srcOrd="0" destOrd="0" presId="urn:microsoft.com/office/officeart/2005/8/layout/orgChart1"/>
    <dgm:cxn modelId="{C19734B9-3EAF-428C-82B7-9ED1B4810548}" type="presParOf" srcId="{F73C8914-2FE5-4D9D-8D8A-C0C005E8E563}" destId="{286EA542-8CB2-4386-AE86-72234B2A783E}" srcOrd="1" destOrd="0" presId="urn:microsoft.com/office/officeart/2005/8/layout/orgChart1"/>
    <dgm:cxn modelId="{3A66CA0B-0690-4C62-82BD-5315E31B7108}" type="presParOf" srcId="{83930E78-DB51-4F53-867F-0F8AE785BE99}" destId="{5D19E31C-9702-4054-9B76-F8FF5DC1D001}" srcOrd="1" destOrd="0" presId="urn:microsoft.com/office/officeart/2005/8/layout/orgChart1"/>
    <dgm:cxn modelId="{DB2B6916-0530-4318-AB49-EFDBC800BF3A}" type="presParOf" srcId="{83930E78-DB51-4F53-867F-0F8AE785BE99}" destId="{4FB97D4A-0BCB-4D82-8AB7-4ABEFBA5DA1A}" srcOrd="2" destOrd="0" presId="urn:microsoft.com/office/officeart/2005/8/layout/orgChart1"/>
    <dgm:cxn modelId="{7F326FE7-644E-45F2-B6EE-756EC8C7C18A}" type="presParOf" srcId="{295ED4FE-599A-4D2C-B388-D02175BAD3C8}" destId="{4F8CD00E-01B1-4D09-97BD-4AC9A6AD8CC2}" srcOrd="2" destOrd="0" presId="urn:microsoft.com/office/officeart/2005/8/layout/orgChart1"/>
    <dgm:cxn modelId="{E9415648-7789-41C6-B6F5-612822CE115F}" type="presParOf" srcId="{295ED4FE-599A-4D2C-B388-D02175BAD3C8}" destId="{FE64B004-5543-4B45-9AE7-5726962C6A70}" srcOrd="3" destOrd="0" presId="urn:microsoft.com/office/officeart/2005/8/layout/orgChart1"/>
    <dgm:cxn modelId="{17200344-0485-4BE4-BA40-6A9AD38E9545}" type="presParOf" srcId="{FE64B004-5543-4B45-9AE7-5726962C6A70}" destId="{606096FA-3F8C-400F-A701-14D24870D0CE}" srcOrd="0" destOrd="0" presId="urn:microsoft.com/office/officeart/2005/8/layout/orgChart1"/>
    <dgm:cxn modelId="{4FEBC314-8A45-4DEA-9D00-AE0C666308DB}" type="presParOf" srcId="{606096FA-3F8C-400F-A701-14D24870D0CE}" destId="{46F9A835-99E8-4708-993E-F2DEED8F332A}" srcOrd="0" destOrd="0" presId="urn:microsoft.com/office/officeart/2005/8/layout/orgChart1"/>
    <dgm:cxn modelId="{DE330D49-11CD-44D9-B26E-0E26A8CC1E63}" type="presParOf" srcId="{606096FA-3F8C-400F-A701-14D24870D0CE}" destId="{D67A0D8A-592B-4912-9B74-F4C6D1D508DE}" srcOrd="1" destOrd="0" presId="urn:microsoft.com/office/officeart/2005/8/layout/orgChart1"/>
    <dgm:cxn modelId="{609A4617-0198-4621-A742-7152E03E271F}" type="presParOf" srcId="{FE64B004-5543-4B45-9AE7-5726962C6A70}" destId="{962BF3DB-AC80-4EDB-89D5-7CD3967FF159}" srcOrd="1" destOrd="0" presId="urn:microsoft.com/office/officeart/2005/8/layout/orgChart1"/>
    <dgm:cxn modelId="{93D982C3-6255-4694-90EA-6F2BC68A875F}" type="presParOf" srcId="{962BF3DB-AC80-4EDB-89D5-7CD3967FF159}" destId="{A83B9BD5-6D9A-4CA8-8198-62CA23451DB7}" srcOrd="0" destOrd="0" presId="urn:microsoft.com/office/officeart/2005/8/layout/orgChart1"/>
    <dgm:cxn modelId="{B96E80A9-8F35-4619-AD29-D93716AAECD5}" type="presParOf" srcId="{962BF3DB-AC80-4EDB-89D5-7CD3967FF159}" destId="{FA084F62-E938-4C22-AF23-D224950EA391}" srcOrd="1" destOrd="0" presId="urn:microsoft.com/office/officeart/2005/8/layout/orgChart1"/>
    <dgm:cxn modelId="{A828C6B4-0BE1-4E1A-A9E9-35A43EA2AFF7}" type="presParOf" srcId="{FA084F62-E938-4C22-AF23-D224950EA391}" destId="{E6EFB78A-5DEA-459A-B665-2B7CE7FFDD6F}" srcOrd="0" destOrd="0" presId="urn:microsoft.com/office/officeart/2005/8/layout/orgChart1"/>
    <dgm:cxn modelId="{CFFDC08A-4584-42E7-A85E-8E6DC388F64A}" type="presParOf" srcId="{E6EFB78A-5DEA-459A-B665-2B7CE7FFDD6F}" destId="{64216D01-FE78-4D29-96FE-D96ACDF4D3A5}" srcOrd="0" destOrd="0" presId="urn:microsoft.com/office/officeart/2005/8/layout/orgChart1"/>
    <dgm:cxn modelId="{FCC7B5C3-42D2-4F9B-87D5-AD82CABC77D4}" type="presParOf" srcId="{E6EFB78A-5DEA-459A-B665-2B7CE7FFDD6F}" destId="{1E14ED2D-9198-41F2-9CA2-AC7FC9D0DFB0}" srcOrd="1" destOrd="0" presId="urn:microsoft.com/office/officeart/2005/8/layout/orgChart1"/>
    <dgm:cxn modelId="{533E37CE-E8DB-4C06-A39E-01D3EDBC7AB4}" type="presParOf" srcId="{FA084F62-E938-4C22-AF23-D224950EA391}" destId="{C9ACBCF8-E77E-43E6-A2B9-28EC379FE681}" srcOrd="1" destOrd="0" presId="urn:microsoft.com/office/officeart/2005/8/layout/orgChart1"/>
    <dgm:cxn modelId="{F1074BE5-9EAF-4362-8711-420148EFB423}" type="presParOf" srcId="{FA084F62-E938-4C22-AF23-D224950EA391}" destId="{30EF1C5E-1113-406F-97F6-13364085A4E1}" srcOrd="2" destOrd="0" presId="urn:microsoft.com/office/officeart/2005/8/layout/orgChart1"/>
    <dgm:cxn modelId="{257FA03A-BE04-4243-B1C4-CDC44437BCCD}" type="presParOf" srcId="{FE64B004-5543-4B45-9AE7-5726962C6A70}" destId="{7FABC644-5BC0-4A37-82D7-8EAEE0F5E638}" srcOrd="2" destOrd="0" presId="urn:microsoft.com/office/officeart/2005/8/layout/orgChart1"/>
    <dgm:cxn modelId="{C851F376-AD1F-4984-8891-E1C8D2645255}" type="presParOf" srcId="{38890E36-CECA-44B4-A855-6EF32DB07021}" destId="{1F45FF17-B6D8-4C70-9C03-F65B4997330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B9BD5-6D9A-4CA8-8198-62CA23451DB7}">
      <dsp:nvSpPr>
        <dsp:cNvPr id="0" name=""/>
        <dsp:cNvSpPr/>
      </dsp:nvSpPr>
      <dsp:spPr>
        <a:xfrm>
          <a:off x="4951387" y="2057187"/>
          <a:ext cx="658740" cy="2081888"/>
        </a:xfrm>
        <a:custGeom>
          <a:avLst/>
          <a:gdLst/>
          <a:ahLst/>
          <a:cxnLst/>
          <a:rect l="0" t="0" r="0" b="0"/>
          <a:pathLst>
            <a:path>
              <a:moveTo>
                <a:pt x="658740" y="0"/>
              </a:moveTo>
              <a:lnTo>
                <a:pt x="0" y="208188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8CD00E-01B1-4D09-97BD-4AC9A6AD8CC2}">
      <dsp:nvSpPr>
        <dsp:cNvPr id="0" name=""/>
        <dsp:cNvSpPr/>
      </dsp:nvSpPr>
      <dsp:spPr>
        <a:xfrm>
          <a:off x="4047308" y="1175807"/>
          <a:ext cx="2548267" cy="372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437"/>
              </a:lnTo>
              <a:lnTo>
                <a:pt x="2548267" y="283437"/>
              </a:lnTo>
              <a:lnTo>
                <a:pt x="2548267" y="3724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FB458-1C11-49CA-A0AA-31A2C684AF6A}">
      <dsp:nvSpPr>
        <dsp:cNvPr id="0" name=""/>
        <dsp:cNvSpPr/>
      </dsp:nvSpPr>
      <dsp:spPr>
        <a:xfrm>
          <a:off x="2087547" y="2153090"/>
          <a:ext cx="924884" cy="1614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24884" y="16142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BCBBED-99AF-49BC-9023-5F81AFEDA11E}">
      <dsp:nvSpPr>
        <dsp:cNvPr id="0" name=""/>
        <dsp:cNvSpPr/>
      </dsp:nvSpPr>
      <dsp:spPr>
        <a:xfrm>
          <a:off x="2087547" y="1175807"/>
          <a:ext cx="1959761" cy="376437"/>
        </a:xfrm>
        <a:custGeom>
          <a:avLst/>
          <a:gdLst/>
          <a:ahLst/>
          <a:cxnLst/>
          <a:rect l="0" t="0" r="0" b="0"/>
          <a:pathLst>
            <a:path>
              <a:moveTo>
                <a:pt x="1959761" y="0"/>
              </a:moveTo>
              <a:lnTo>
                <a:pt x="1959761" y="287454"/>
              </a:lnTo>
              <a:lnTo>
                <a:pt x="0" y="287454"/>
              </a:lnTo>
              <a:lnTo>
                <a:pt x="0" y="3764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815714-7BC4-404F-A961-56DDF1920021}">
      <dsp:nvSpPr>
        <dsp:cNvPr id="0" name=""/>
        <dsp:cNvSpPr/>
      </dsp:nvSpPr>
      <dsp:spPr>
        <a:xfrm>
          <a:off x="1681528" y="405702"/>
          <a:ext cx="4731558" cy="7701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400" kern="1200" dirty="0">
              <a:cs typeface="Kalimati" panose="00000400000000000000" pitchFamily="2"/>
            </a:rPr>
            <a:t>गणना गरिने सबै उमेर समूहका व्यक्ति </a:t>
          </a:r>
          <a:endParaRPr lang="en-US" sz="2400" kern="1200" dirty="0">
            <a:cs typeface="Kalimati" panose="00000400000000000000" pitchFamily="2"/>
          </a:endParaRPr>
        </a:p>
      </dsp:txBody>
      <dsp:txXfrm>
        <a:off x="1681528" y="405702"/>
        <a:ext cx="4731558" cy="770104"/>
      </dsp:txXfrm>
    </dsp:sp>
    <dsp:sp modelId="{9C9A58DF-E829-41A1-8660-2A45B5AD5FF2}">
      <dsp:nvSpPr>
        <dsp:cNvPr id="0" name=""/>
        <dsp:cNvSpPr/>
      </dsp:nvSpPr>
      <dsp:spPr>
        <a:xfrm>
          <a:off x="102451" y="1552244"/>
          <a:ext cx="3970191" cy="600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400" kern="1200" dirty="0">
              <a:solidFill>
                <a:prstClr val="white"/>
              </a:solidFill>
              <a:latin typeface="Calibri"/>
              <a:ea typeface="+mn-ea"/>
              <a:cs typeface="Kalimati" panose="00000400000000000000" pitchFamily="2"/>
            </a:rPr>
            <a:t>१० बर्ष वा सो उमेर भन्दा माथि </a:t>
          </a:r>
          <a:endParaRPr lang="en-US" sz="2400" kern="1200" dirty="0">
            <a:solidFill>
              <a:prstClr val="white"/>
            </a:solidFill>
            <a:latin typeface="Calibri"/>
            <a:ea typeface="+mn-ea"/>
            <a:cs typeface="Kalimati" panose="00000400000000000000" pitchFamily="2"/>
          </a:endParaRPr>
        </a:p>
      </dsp:txBody>
      <dsp:txXfrm>
        <a:off x="102451" y="1552244"/>
        <a:ext cx="3970191" cy="600845"/>
      </dsp:txXfrm>
    </dsp:sp>
    <dsp:sp modelId="{6E376397-920D-4AC0-9D7D-09F851105A20}">
      <dsp:nvSpPr>
        <dsp:cNvPr id="0" name=""/>
        <dsp:cNvSpPr/>
      </dsp:nvSpPr>
      <dsp:spPr>
        <a:xfrm>
          <a:off x="352744" y="2771880"/>
          <a:ext cx="2659687" cy="19910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400" kern="1200" dirty="0">
              <a:solidFill>
                <a:prstClr val="white"/>
              </a:solidFill>
              <a:latin typeface="Calibri"/>
              <a:ea typeface="+mn-ea"/>
              <a:cs typeface="Kalimati" panose="00000400000000000000" pitchFamily="2"/>
            </a:rPr>
            <a:t>आर्थिक क्रियाकलाप सम्बन्धी विवरण सोध्ने </a:t>
          </a:r>
          <a:endParaRPr lang="en-US" sz="2400" kern="1200" dirty="0">
            <a:solidFill>
              <a:prstClr val="white"/>
            </a:solidFill>
            <a:latin typeface="Calibri"/>
            <a:ea typeface="+mn-ea"/>
            <a:cs typeface="Kalimati" panose="00000400000000000000" pitchFamily="2"/>
          </a:endParaRPr>
        </a:p>
      </dsp:txBody>
      <dsp:txXfrm>
        <a:off x="742246" y="3063457"/>
        <a:ext cx="1880683" cy="1407861"/>
      </dsp:txXfrm>
    </dsp:sp>
    <dsp:sp modelId="{46F9A835-99E8-4708-993E-F2DEED8F332A}">
      <dsp:nvSpPr>
        <dsp:cNvPr id="0" name=""/>
        <dsp:cNvSpPr/>
      </dsp:nvSpPr>
      <dsp:spPr>
        <a:xfrm>
          <a:off x="5363766" y="1548227"/>
          <a:ext cx="2463618" cy="508959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400" kern="1200" dirty="0">
              <a:solidFill>
                <a:prstClr val="white"/>
              </a:solidFill>
              <a:latin typeface="Calibri"/>
              <a:ea typeface="+mn-ea"/>
              <a:cs typeface="Kalimati" panose="00000400000000000000" pitchFamily="2"/>
            </a:rPr>
            <a:t>१० बर्ष भन्दा कम  </a:t>
          </a:r>
          <a:endParaRPr lang="en-US" sz="2400" kern="1200" dirty="0">
            <a:solidFill>
              <a:prstClr val="white"/>
            </a:solidFill>
            <a:latin typeface="Calibri"/>
            <a:ea typeface="+mn-ea"/>
            <a:cs typeface="Kalimati" panose="00000400000000000000" pitchFamily="2"/>
          </a:endParaRPr>
        </a:p>
      </dsp:txBody>
      <dsp:txXfrm>
        <a:off x="5363766" y="1548227"/>
        <a:ext cx="2463618" cy="508959"/>
      </dsp:txXfrm>
    </dsp:sp>
    <dsp:sp modelId="{64216D01-FE78-4D29-96FE-D96ACDF4D3A5}">
      <dsp:nvSpPr>
        <dsp:cNvPr id="0" name=""/>
        <dsp:cNvSpPr/>
      </dsp:nvSpPr>
      <dsp:spPr>
        <a:xfrm>
          <a:off x="4951387" y="3132345"/>
          <a:ext cx="2670865" cy="201346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400" kern="1200" dirty="0">
              <a:solidFill>
                <a:prstClr val="white"/>
              </a:solidFill>
              <a:latin typeface="Calibri"/>
              <a:ea typeface="+mn-ea"/>
              <a:cs typeface="Kalimati" panose="00000400000000000000" pitchFamily="2"/>
            </a:rPr>
            <a:t>आर्थिक क्रियाकलाप सम्बन्धी विवरण नसोध्ने </a:t>
          </a:r>
          <a:endParaRPr lang="en-US" sz="2400" kern="1200" dirty="0">
            <a:solidFill>
              <a:prstClr val="white"/>
            </a:solidFill>
            <a:latin typeface="Calibri"/>
            <a:ea typeface="+mn-ea"/>
            <a:cs typeface="Kalimati" panose="00000400000000000000" pitchFamily="2"/>
          </a:endParaRPr>
        </a:p>
      </dsp:txBody>
      <dsp:txXfrm>
        <a:off x="5342526" y="3427209"/>
        <a:ext cx="1888587" cy="1423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C3C266-C61B-4B02-933E-2AD15390CB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0DF0BC-75C7-4D30-8CCF-441DEF4F5D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684DE-EE8D-44EA-847E-708296E3DA79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B3DFE-A49C-4CFC-9DF7-7662988C66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752C0C-B675-4270-8812-4D65AE06BF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72418-6CD6-486E-B727-530A3C491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37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423A2-582F-4D36-9529-531F24B7A8DD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C036C-F7AF-41A9-8F7F-4ED97ECBA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7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15811" y="2533504"/>
            <a:ext cx="4872038" cy="30972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7042150" y="2347913"/>
            <a:ext cx="3289300" cy="2770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05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40B2E4-A264-431E-ABDE-38E3BCDA587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7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4173"/>
            <a:ext cx="12192000" cy="541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5640"/>
            <a:ext cx="10515600" cy="51647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96132" y="6451887"/>
            <a:ext cx="445835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en-US" sz="140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fld id="{26402401-4522-4C0F-A737-197EB07E49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9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45F207-1D33-4CA6-AB87-63675735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F108-D452-49ED-AE00-9C43F5453801}" type="datetime1">
              <a:rPr lang="en-US" smtClean="0"/>
              <a:t>3/15/2021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F8C1D2-D89E-4C14-9FA2-DC324BA7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for Effective Census Training Material Preparation Workshop on 2077/07/27 by Mahesh C. Pradhan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0418A-5C81-4959-B63D-C98C4FBA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C25B1-E89F-4DE7-A27A-B3799A588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36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426321" y="48478"/>
            <a:ext cx="9564914" cy="1020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7224" y="-8479"/>
            <a:ext cx="564776" cy="63822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2671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1400" b="0" dirty="0">
                <a:solidFill>
                  <a:srgbClr val="FF0000"/>
                </a:solidFill>
                <a:cs typeface="Kalimati" panose="00000400000000000000" pitchFamily="2"/>
              </a:rPr>
              <a:t>केन्द्रीय तथ्याङ्क विभाग</a:t>
            </a:r>
          </a:p>
          <a:p>
            <a:pPr algn="ctr"/>
            <a:r>
              <a:rPr lang="ne-NP" sz="1800" b="0" dirty="0">
                <a:solidFill>
                  <a:srgbClr val="FF0000"/>
                </a:solidFill>
                <a:cs typeface="Kalimati" panose="00000400000000000000" pitchFamily="2"/>
              </a:rPr>
              <a:t>राष्ट्रिय जनगणना २०७८</a:t>
            </a:r>
          </a:p>
        </p:txBody>
      </p:sp>
      <p:sp>
        <p:nvSpPr>
          <p:cNvPr id="15" name="Footer Placeholder 12"/>
          <p:cNvSpPr txBox="1">
            <a:spLocks/>
          </p:cNvSpPr>
          <p:nvPr userDrawn="1"/>
        </p:nvSpPr>
        <p:spPr>
          <a:xfrm>
            <a:off x="6504043" y="6481297"/>
            <a:ext cx="54965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2060"/>
                </a:solidFill>
                <a:latin typeface="+mn-lt"/>
                <a:ea typeface="+mn-ea"/>
                <a:cs typeface="Kalimati" panose="00000400000000000000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baseline="0" dirty="0">
                <a:solidFill>
                  <a:srgbClr val="FFC000"/>
                </a:solidFill>
                <a:latin typeface="+mn-lt"/>
                <a:ea typeface="+mn-ea"/>
                <a:cs typeface="Kalimati" panose="00000400000000000000" pitchFamily="2"/>
              </a:rPr>
              <a:t>Page 1/….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0367158" y="6388925"/>
            <a:ext cx="1824842" cy="457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D162EA-6824-480E-8B2F-C329CA148FB2}"/>
              </a:ext>
            </a:extLst>
          </p:cNvPr>
          <p:cNvCxnSpPr/>
          <p:nvPr userDrawn="1"/>
        </p:nvCxnSpPr>
        <p:spPr>
          <a:xfrm>
            <a:off x="0" y="62859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Image result for logo of nepal government">
            <a:extLst>
              <a:ext uri="{FF2B5EF4-FFF2-40B4-BE49-F238E27FC236}">
                <a16:creationId xmlns:a16="http://schemas.microsoft.com/office/drawing/2014/main" id="{4BF3C297-642D-4134-82DF-1D665AA1DD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" y="18468"/>
            <a:ext cx="692131" cy="5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20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-21714" y="4273134"/>
            <a:ext cx="7416427" cy="152161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spc="-40" dirty="0">
                <a:solidFill>
                  <a:srgbClr val="002060"/>
                </a:solidFill>
                <a:cs typeface="Kalimati" pitchFamily="2"/>
              </a:rPr>
              <a:t>मुख्य प्रश्नावलीः व्यक्तिगत खण्ड </a:t>
            </a:r>
          </a:p>
          <a:p>
            <a:pPr marL="0" indent="0" algn="ctr">
              <a:buNone/>
            </a:pPr>
            <a:r>
              <a:rPr lang="ne-NP" b="1" spc="-40" dirty="0">
                <a:solidFill>
                  <a:srgbClr val="002060"/>
                </a:solidFill>
                <a:cs typeface="Kalimati" pitchFamily="2"/>
              </a:rPr>
              <a:t>(महल ३१ र ३२)</a:t>
            </a:r>
          </a:p>
          <a:p>
            <a:pPr marL="0" indent="0" algn="ctr">
              <a:buNone/>
            </a:pPr>
            <a:r>
              <a:rPr lang="ne-NP" b="1" spc="-40" dirty="0">
                <a:solidFill>
                  <a:srgbClr val="002060"/>
                </a:solidFill>
                <a:cs typeface="Kalimati" pitchFamily="2"/>
              </a:rPr>
              <a:t>आर्थिक क्रियाकलाप सम्बन्धी विवरण</a:t>
            </a:r>
            <a:endParaRPr lang="en-US" b="1" spc="-40" dirty="0">
              <a:solidFill>
                <a:srgbClr val="002060"/>
              </a:solidFill>
              <a:cs typeface="Kalimati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826240" y="6471920"/>
            <a:ext cx="340360" cy="3860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840B2E4-A264-431E-ABDE-38E3BCDA5876}" type="slidenum">
              <a:rPr lang="en-US" smtClean="0">
                <a:latin typeface="Fontasy Himali" panose="04020500000000000000" pitchFamily="82" charset="0"/>
              </a:rPr>
              <a:pPr algn="ctr"/>
              <a:t>1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9C17D7-EE10-4D7C-95D0-C406489F4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79" y="3582773"/>
            <a:ext cx="3314411" cy="248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A7BA57-E6E8-4A9D-A40A-1DD2BFFFB6A5}"/>
              </a:ext>
            </a:extLst>
          </p:cNvPr>
          <p:cNvSpPr txBox="1">
            <a:spLocks/>
          </p:cNvSpPr>
          <p:nvPr/>
        </p:nvSpPr>
        <p:spPr>
          <a:xfrm>
            <a:off x="0" y="810264"/>
            <a:ext cx="12192000" cy="191780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राष्ट्रिय जनगणना २०७८ </a:t>
            </a:r>
            <a:endParaRPr lang="en-US" sz="2800" b="1" dirty="0">
              <a:solidFill>
                <a:srgbClr val="142DAC"/>
              </a:solidFill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i-IN" sz="2800" b="1" dirty="0">
                <a:solidFill>
                  <a:srgbClr val="142DAC"/>
                </a:solidFill>
                <a:latin typeface="Calibri" panose="020F0502020204030204" pitchFamily="34" charset="0"/>
                <a:cs typeface="Kalimati" panose="00000400000000000000" pitchFamily="2"/>
              </a:rPr>
              <a:t>प्रदेश</a:t>
            </a: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cs typeface="Kalimati" panose="00000400000000000000" pitchFamily="2"/>
              </a:rPr>
              <a:t>स्तरीय मुख्य प्रशिक्षक </a:t>
            </a:r>
            <a:r>
              <a:rPr lang="hi-IN" sz="2800" b="1" dirty="0">
                <a:solidFill>
                  <a:srgbClr val="142DAC"/>
                </a:solidFill>
                <a:latin typeface="Calibri" panose="020F0502020204030204" pitchFamily="34" charset="0"/>
                <a:cs typeface="Kalimati" panose="00000400000000000000" pitchFamily="2"/>
              </a:rPr>
              <a:t>तालिम </a:t>
            </a:r>
            <a:endParaRPr lang="en-US" sz="2800" b="1" dirty="0">
              <a:solidFill>
                <a:srgbClr val="142DAC"/>
              </a:solidFill>
              <a:latin typeface="Calibri" panose="020F0502020204030204" pitchFamily="34" charset="0"/>
              <a:cs typeface="Kalimati" panose="00000400000000000000" pitchFamily="2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e-NP" sz="24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मितिः २०७७ चैत १२</a:t>
            </a:r>
            <a:endParaRPr lang="ne-NP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endParaRPr lang="en-US" sz="3200" dirty="0">
              <a:solidFill>
                <a:srgbClr val="142DAC"/>
              </a:solidFill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174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9699" y="1859284"/>
            <a:ext cx="12016405" cy="327151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आफ्नो परिवारको लागि आफैंबाट गरिएका सेवाका क्रियाकलापहरू जस्तैः आफ्नो परिवारको लागि खाना बनाउने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घरधन्दा गर्ने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बालबच्चा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बृद्ध तथा अशक्तको स्याहार सुसार गर्ने आदि ।यस्तो क्रियाकलापहरू आर्थिक काममा पर्दैनन् ।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e-NP" sz="2400" b="1" dirty="0">
                <a:cs typeface="Kalimati" panose="00000400000000000000" pitchFamily="2"/>
              </a:rPr>
              <a:t>नोटः</a:t>
            </a:r>
            <a:r>
              <a:rPr lang="ne-NP" sz="2400" dirty="0">
                <a:cs typeface="Kalimati" panose="00000400000000000000" pitchFamily="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आर्थिक कार्य आम्दानी हुने वा नहुने वा दुवै हुन सक्दछन् । 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उत्पादित वस्तु वा सेवा बिक्री गरी आम्दानी गरिन्छ भने आम्दानी हुने आर्थिक कार्य मानिन्छ । 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उत्पादित वस्तु बिक्री नगरी आफ्नै परिवारका लागि उपभोग गरिन्छ भने आम्दानी नहुने आर्थिक कार्य मानिन्छ ।</a:t>
            </a:r>
          </a:p>
          <a:p>
            <a:pPr marL="0" indent="0">
              <a:buNone/>
            </a:pP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E842AD3-CA62-44FA-AAE2-87A38D5C45F1}"/>
              </a:ext>
            </a:extLst>
          </p:cNvPr>
          <p:cNvSpPr txBox="1">
            <a:spLocks/>
          </p:cNvSpPr>
          <p:nvPr/>
        </p:nvSpPr>
        <p:spPr>
          <a:xfrm>
            <a:off x="3332768" y="968455"/>
            <a:ext cx="5922992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e-NP" b="1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</a:t>
            </a:r>
            <a:r>
              <a:rPr lang="en-US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 </a:t>
            </a:r>
            <a:r>
              <a:rPr lang="ne-NP" b="1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 र</a:t>
            </a:r>
            <a:r>
              <a:rPr lang="en-US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 </a:t>
            </a:r>
            <a:r>
              <a:rPr lang="ne-NP" b="1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 गैर आर्थिक कार्यहरू 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e-NP" sz="3200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30955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0DC49-FF44-428B-B54B-63B4A00EE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688" y="607974"/>
            <a:ext cx="10515600" cy="554798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effectLst/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cfDbfgL </a:t>
            </a:r>
            <a:r>
              <a:rPr lang="en-US" dirty="0" err="1">
                <a:solidFill>
                  <a:srgbClr val="002060"/>
                </a:solidFill>
                <a:effectLst/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x'g</a:t>
            </a:r>
            <a:r>
              <a:rPr lang="en-US" dirty="0">
                <a:solidFill>
                  <a:srgbClr val="002060"/>
                </a:solidFill>
                <a:effectLst/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/ </a:t>
            </a:r>
            <a:r>
              <a:rPr lang="en-US" dirty="0" err="1">
                <a:solidFill>
                  <a:srgbClr val="002060"/>
                </a:solidFill>
                <a:effectLst/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gx'g</a:t>
            </a:r>
            <a:r>
              <a:rPr lang="en-US" dirty="0">
                <a:solidFill>
                  <a:srgbClr val="002060"/>
                </a:solidFill>
                <a:effectLst/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cfly{s </a:t>
            </a:r>
            <a:r>
              <a:rPr lang="en-US" dirty="0" err="1">
                <a:solidFill>
                  <a:srgbClr val="002060"/>
                </a:solidFill>
                <a:effectLst/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sfdsf</a:t>
            </a:r>
            <a:r>
              <a:rPr lang="en-US" dirty="0">
                <a:solidFill>
                  <a:srgbClr val="002060"/>
                </a:solidFill>
                <a:effectLst/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pbfx/</a:t>
            </a:r>
            <a:r>
              <a:rPr lang="en-US" dirty="0" err="1">
                <a:solidFill>
                  <a:srgbClr val="002060"/>
                </a:solidFill>
                <a:effectLst/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0f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5A0C67-179F-45F1-B1B3-13050D8D2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0" y="3123139"/>
            <a:ext cx="3237139" cy="21035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F176E7-FCE0-48AF-967E-EED24AF7660B}"/>
              </a:ext>
            </a:extLst>
          </p:cNvPr>
          <p:cNvSpPr/>
          <p:nvPr/>
        </p:nvSpPr>
        <p:spPr>
          <a:xfrm>
            <a:off x="1267864" y="5603513"/>
            <a:ext cx="3202093" cy="914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dirty="0">
                <a:latin typeface="Calibri" panose="020F0502020204030204" pitchFamily="34" charset="0"/>
                <a:cs typeface="Kalimati" panose="00000400000000000000" pitchFamily="2"/>
              </a:rPr>
              <a:t>बिक्रिका लागि व</a:t>
            </a:r>
            <a:r>
              <a:rPr lang="ne-NP" sz="1800" dirty="0">
                <a:latin typeface="Calibri" panose="020F0502020204030204" pitchFamily="34" charset="0"/>
                <a:cs typeface="Kalimati" panose="00000400000000000000" pitchFamily="2"/>
              </a:rPr>
              <a:t>स्तु वा सेवाको उत्पादन</a:t>
            </a:r>
            <a:endParaRPr lang="en-US" sz="1800" dirty="0">
              <a:latin typeface="Calibri" panose="020F0502020204030204" pitchFamily="34" charset="0"/>
              <a:cs typeface="Kalimati" panose="00000400000000000000" pitchFamily="2"/>
            </a:endParaRPr>
          </a:p>
          <a:p>
            <a:pPr algn="ctr"/>
            <a:r>
              <a:rPr lang="en-US" sz="1800" dirty="0">
                <a:latin typeface="Calibri" panose="020F0502020204030204" pitchFamily="34" charset="0"/>
                <a:cs typeface="Kalimati" panose="00000400000000000000" pitchFamily="2"/>
              </a:rPr>
              <a:t>(</a:t>
            </a:r>
            <a:r>
              <a:rPr lang="ne-NP" sz="1800" dirty="0">
                <a:latin typeface="Calibri" panose="020F0502020204030204" pitchFamily="34" charset="0"/>
                <a:cs typeface="Kalimati" panose="00000400000000000000" pitchFamily="2"/>
              </a:rPr>
              <a:t>आम्दानी हुने ) 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53C1B2-8BEA-4F83-BF1A-442E19D3A9DB}"/>
              </a:ext>
            </a:extLst>
          </p:cNvPr>
          <p:cNvSpPr/>
          <p:nvPr/>
        </p:nvSpPr>
        <p:spPr>
          <a:xfrm>
            <a:off x="7792670" y="5693535"/>
            <a:ext cx="3646099" cy="99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dirty="0">
                <a:latin typeface="Calibri" panose="020F0502020204030204" pitchFamily="34" charset="0"/>
                <a:cs typeface="Kalimati" panose="00000400000000000000" pitchFamily="2"/>
              </a:rPr>
              <a:t>घरायसी उपभोगको लागि व</a:t>
            </a:r>
            <a:r>
              <a:rPr lang="ne-NP" sz="1800" dirty="0">
                <a:latin typeface="Calibri" panose="020F0502020204030204" pitchFamily="34" charset="0"/>
                <a:cs typeface="Kalimati" panose="00000400000000000000" pitchFamily="2"/>
              </a:rPr>
              <a:t>स्तु को उत्पादन </a:t>
            </a:r>
          </a:p>
          <a:p>
            <a:pPr algn="ctr"/>
            <a:r>
              <a:rPr lang="ne-NP" sz="1800" dirty="0">
                <a:latin typeface="Calibri" panose="020F0502020204030204" pitchFamily="34" charset="0"/>
                <a:cs typeface="Kalimati" panose="00000400000000000000" pitchFamily="2"/>
              </a:rPr>
              <a:t>(आम्दानी नहुने) </a:t>
            </a: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90E7AC-9FAD-4880-80CC-240F6EA43036}"/>
              </a:ext>
            </a:extLst>
          </p:cNvPr>
          <p:cNvGrpSpPr/>
          <p:nvPr/>
        </p:nvGrpSpPr>
        <p:grpSpPr>
          <a:xfrm>
            <a:off x="247181" y="1113077"/>
            <a:ext cx="5342674" cy="2280067"/>
            <a:chOff x="460989" y="1030546"/>
            <a:chExt cx="5717415" cy="26061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62FB4AD-ACF9-4058-B3CB-56A0E3CB8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989" y="1128392"/>
              <a:ext cx="2812505" cy="158203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26" name="Picture 2" descr="थोरै लगानीमा मनग्य आम्दानी हुने भएपछि व्यावसायिक च्याउखेतीतर्फ महिला –  osnepal tv">
              <a:extLst>
                <a:ext uri="{FF2B5EF4-FFF2-40B4-BE49-F238E27FC236}">
                  <a16:creationId xmlns:a16="http://schemas.microsoft.com/office/drawing/2014/main" id="{CFDD9466-8742-4C2A-9C54-D570E64AD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950" y="1030546"/>
              <a:ext cx="2768454" cy="191741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30D0048C-D767-465C-875D-34C3FBFAD137}"/>
                </a:ext>
              </a:extLst>
            </p:cNvPr>
            <p:cNvSpPr/>
            <p:nvPr/>
          </p:nvSpPr>
          <p:spPr>
            <a:xfrm rot="4041792">
              <a:off x="1776682" y="2749233"/>
              <a:ext cx="369431" cy="5339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15A8F222-C819-4FD6-8AAB-AD91273732ED}"/>
                </a:ext>
              </a:extLst>
            </p:cNvPr>
            <p:cNvSpPr/>
            <p:nvPr/>
          </p:nvSpPr>
          <p:spPr>
            <a:xfrm rot="8034091">
              <a:off x="3165731" y="2901537"/>
              <a:ext cx="949455" cy="5208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878939-5543-4DDF-A7C1-D17FC32EEDA1}"/>
              </a:ext>
            </a:extLst>
          </p:cNvPr>
          <p:cNvCxnSpPr>
            <a:cxnSpLocks/>
          </p:cNvCxnSpPr>
          <p:nvPr/>
        </p:nvCxnSpPr>
        <p:spPr>
          <a:xfrm flipH="1">
            <a:off x="6178404" y="1093501"/>
            <a:ext cx="1729" cy="5878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19C9FA7-A417-4205-A689-FA0F4006CD09}"/>
              </a:ext>
            </a:extLst>
          </p:cNvPr>
          <p:cNvGrpSpPr/>
          <p:nvPr/>
        </p:nvGrpSpPr>
        <p:grpSpPr>
          <a:xfrm>
            <a:off x="6471084" y="1075108"/>
            <a:ext cx="5225048" cy="4461719"/>
            <a:chOff x="6376605" y="436988"/>
            <a:chExt cx="5591538" cy="509984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E85A4BB-DE71-4BD2-912C-BC2E7AC0A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76605" y="436988"/>
              <a:ext cx="3794930" cy="285248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741EAC7-DFA3-4C48-91D8-C4227AF8B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975148" y="480387"/>
              <a:ext cx="1992995" cy="239629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28" name="Picture 4" descr="Household - House Clipart (#1574228) - PinClipart">
              <a:extLst>
                <a:ext uri="{FF2B5EF4-FFF2-40B4-BE49-F238E27FC236}">
                  <a16:creationId xmlns:a16="http://schemas.microsoft.com/office/drawing/2014/main" id="{98D6FBA8-0361-44FA-9446-2FDF0561A8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4070" y="3510826"/>
              <a:ext cx="2529983" cy="202600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18834BE4-5DC2-408C-8EEA-DD9C0102CE9D}"/>
                </a:ext>
              </a:extLst>
            </p:cNvPr>
            <p:cNvSpPr/>
            <p:nvPr/>
          </p:nvSpPr>
          <p:spPr>
            <a:xfrm rot="4041792">
              <a:off x="8673144" y="3151632"/>
              <a:ext cx="369431" cy="533978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7452893C-7A20-4E0E-BE70-914FC94A2BFA}"/>
                </a:ext>
              </a:extLst>
            </p:cNvPr>
            <p:cNvSpPr/>
            <p:nvPr/>
          </p:nvSpPr>
          <p:spPr>
            <a:xfrm rot="6910720">
              <a:off x="10132595" y="2983107"/>
              <a:ext cx="775349" cy="533978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ACB34-96AC-4324-86D6-C955098CD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490C25B1-E89F-4DE7-A27A-B3799A58857C}" type="slidenum">
              <a:rPr lang="en-US" sz="1800">
                <a:latin typeface="Fontasy Himali" panose="04020500000000000000" pitchFamily="82" charset="0"/>
                <a:cs typeface="+mn-cs"/>
              </a:rPr>
              <a:pPr algn="ctr"/>
              <a:t>11</a:t>
            </a:fld>
            <a:endParaRPr lang="en-US" sz="1800" dirty="0">
              <a:latin typeface="Fontasy Himali" panose="04020500000000000000" pitchFamily="8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0197" y="3358295"/>
            <a:ext cx="2512579" cy="1677493"/>
          </a:xfrm>
          <a:prstGeom prst="rect">
            <a:avLst/>
          </a:prstGeom>
        </p:spPr>
      </p:pic>
      <p:sp>
        <p:nvSpPr>
          <p:cNvPr id="21" name="Arrow: Right 17">
            <a:extLst>
              <a:ext uri="{FF2B5EF4-FFF2-40B4-BE49-F238E27FC236}">
                <a16:creationId xmlns:a16="http://schemas.microsoft.com/office/drawing/2014/main" id="{15A8F222-C819-4FD6-8AAB-AD91273732ED}"/>
              </a:ext>
            </a:extLst>
          </p:cNvPr>
          <p:cNvSpPr/>
          <p:nvPr/>
        </p:nvSpPr>
        <p:spPr>
          <a:xfrm rot="12097375">
            <a:off x="3233499" y="4581038"/>
            <a:ext cx="387700" cy="486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18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418080" y="968455"/>
            <a:ext cx="6837680" cy="576064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कार्यका केही उदाहरणहरू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077362" y="1859284"/>
            <a:ext cx="9832064" cy="3771972"/>
          </a:xfrm>
          <a:prstGeom prst="rect">
            <a:avLst/>
          </a:prstGeom>
        </p:spPr>
        <p:txBody>
          <a:bodyPr/>
          <a:lstStyle/>
          <a:p>
            <a:pPr marL="457200" indent="-457200">
              <a:lnSpc>
                <a:spcPct val="150000"/>
              </a:lnSpc>
              <a:buAutoNum type="hindiNumPeriod"/>
            </a:pPr>
            <a:r>
              <a:rPr lang="ne-NP" sz="2400" dirty="0">
                <a:cs typeface="Kalimati" panose="00000400000000000000" pitchFamily="2"/>
              </a:rPr>
              <a:t>आफ्नै खेतीपाती</a:t>
            </a:r>
            <a:r>
              <a:rPr lang="en-US" sz="2400" dirty="0">
                <a:cs typeface="Kalimati" panose="00000400000000000000" pitchFamily="2"/>
              </a:rPr>
              <a:t>/</a:t>
            </a:r>
            <a:r>
              <a:rPr lang="ne-NP" sz="2400" dirty="0">
                <a:cs typeface="Kalimati" panose="00000400000000000000" pitchFamily="2"/>
              </a:rPr>
              <a:t>कृषिका कार्यहरू </a:t>
            </a:r>
            <a:endParaRPr lang="en-US" sz="2400" dirty="0">
              <a:cs typeface="Kalimati" panose="00000400000000000000" pitchFamily="2"/>
            </a:endParaRPr>
          </a:p>
          <a:p>
            <a:pPr marL="457200" indent="-457200">
              <a:lnSpc>
                <a:spcPct val="150000"/>
              </a:lnSpc>
              <a:buAutoNum type="hindiNumPeriod"/>
            </a:pPr>
            <a:r>
              <a:rPr lang="ne-NP" sz="2400" dirty="0">
                <a:cs typeface="Kalimati" panose="00000400000000000000" pitchFamily="2"/>
              </a:rPr>
              <a:t>आफ्नै गैरकृषि उद्योग वा व्यवसाय अन्तर्गतका कार्यहरू</a:t>
            </a:r>
            <a:endParaRPr lang="en-US" sz="2400" dirty="0">
              <a:cs typeface="Kalimati" panose="00000400000000000000" pitchFamily="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hindiNumPeriod"/>
            </a:pPr>
            <a:r>
              <a:rPr lang="ne-NP" sz="2400" dirty="0">
                <a:cs typeface="Kalimati" panose="00000400000000000000" pitchFamily="2"/>
              </a:rPr>
              <a:t>तलब</a:t>
            </a:r>
            <a:r>
              <a:rPr lang="en-US" sz="2400" dirty="0">
                <a:cs typeface="Kalimati" panose="00000400000000000000" pitchFamily="2"/>
              </a:rPr>
              <a:t>/</a:t>
            </a:r>
            <a:r>
              <a:rPr lang="ne-NP" sz="2400" dirty="0">
                <a:cs typeface="Kalimati" panose="00000400000000000000" pitchFamily="2"/>
              </a:rPr>
              <a:t>ज्याला लिई गरिने कार्यहरू </a:t>
            </a:r>
            <a:endParaRPr lang="en-US" sz="2400" dirty="0">
              <a:cs typeface="Kalimati" panose="00000400000000000000" pitchFamily="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hindiNumPeriod"/>
            </a:pPr>
            <a:r>
              <a:rPr lang="ne-NP" sz="2400" dirty="0">
                <a:cs typeface="Kalimati" panose="00000400000000000000" pitchFamily="2"/>
              </a:rPr>
              <a:t>घरायसी उपभोगका लागि गरिने वस्तु उत्पादनका कार्यहरू </a:t>
            </a:r>
            <a:endParaRPr lang="en-US" sz="2400" dirty="0">
              <a:cs typeface="Kalimati" panose="00000400000000000000" pitchFamily="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hindiNumPeriod"/>
            </a:pPr>
            <a:r>
              <a:rPr lang="ne-NP" sz="2400" dirty="0">
                <a:cs typeface="Kalimati" panose="00000400000000000000" pitchFamily="2"/>
              </a:rPr>
              <a:t>परिवारले सञ्चालन गरेको आर्थिक क्रियाकलापमा गरेको सहयोग </a:t>
            </a:r>
            <a:endParaRPr lang="en-US" sz="2400" dirty="0">
              <a:cs typeface="Kalimati" panose="00000400000000000000" pitchFamily="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hindiNumPeriod"/>
            </a:pPr>
            <a:endParaRPr lang="en-US" sz="2400" b="1" u="sng" dirty="0">
              <a:cs typeface="Kalimati" panose="00000400000000000000" pitchFamily="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b="1" u="sng" dirty="0">
              <a:cs typeface="Kalimati" panose="00000400000000000000" pitchFamily="2"/>
            </a:endParaRPr>
          </a:p>
          <a:p>
            <a:pPr marL="457200" indent="-457200">
              <a:lnSpc>
                <a:spcPct val="150000"/>
              </a:lnSpc>
              <a:buAutoNum type="hindiNumPeriod"/>
            </a:pPr>
            <a:endParaRPr lang="en-US" sz="2400" b="1" u="sng" dirty="0">
              <a:cs typeface="Kalimati" panose="00000400000000000000" pitchFamily="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cs typeface="Kalimati" panose="00000400000000000000" pitchFamily="2"/>
            </a:endParaRPr>
          </a:p>
          <a:p>
            <a:pPr algn="just">
              <a:lnSpc>
                <a:spcPct val="150000"/>
              </a:lnSpc>
            </a:pPr>
            <a:endParaRPr lang="ne-NP" sz="2400" dirty="0">
              <a:solidFill>
                <a:schemeClr val="tx1">
                  <a:lumMod val="95000"/>
                  <a:lumOff val="5000"/>
                </a:schemeClr>
              </a:solidFill>
              <a:latin typeface="Preeti" pitchFamily="2" charset="0"/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866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49088" y="739377"/>
            <a:ext cx="11997192" cy="900980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महल ३१ ..नाम.. ले गत १२ महिनामा सबै किसिमको आम्दानी हुने वा नहुने आर्थिक काम जम्मा कति महिना गर्नुभयो ?</a:t>
            </a:r>
            <a:r>
              <a:rPr lang="en-US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 		</a:t>
            </a:r>
            <a:endParaRPr lang="en-US" sz="2400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49087" y="2329565"/>
            <a:ext cx="9258024" cy="342519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आर्थिक काममा संलग्न भएको समयलाई निम्न बमोजिमका तीन वर्गमा बाँडिएको छ ।</a:t>
            </a:r>
            <a:endParaRPr lang="en-US" dirty="0">
              <a:cs typeface="Kalimati" panose="00000400000000000000" pitchFamily="2"/>
            </a:endParaRP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६ महिना वा सोभन्दा बढी (कोड </a:t>
            </a:r>
            <a:r>
              <a:rPr lang="en-US" dirty="0">
                <a:cs typeface="Kalimati" panose="00000400000000000000" pitchFamily="2"/>
              </a:rPr>
              <a:t>1</a:t>
            </a:r>
            <a:r>
              <a:rPr lang="ne-NP" dirty="0">
                <a:cs typeface="Kalimati" panose="00000400000000000000" pitchFamily="2"/>
              </a:rPr>
              <a:t>)</a:t>
            </a:r>
            <a:endParaRPr lang="en-US" dirty="0">
              <a:cs typeface="Kalimati" panose="00000400000000000000" pitchFamily="2"/>
            </a:endParaRP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३ महिना वा सो भन्दा बढी तर ६ महिनाभन्दा कम (कोड</a:t>
            </a:r>
            <a:r>
              <a:rPr lang="en-US" dirty="0">
                <a:cs typeface="Kalimati" panose="00000400000000000000" pitchFamily="2"/>
              </a:rPr>
              <a:t> 2</a:t>
            </a:r>
            <a:r>
              <a:rPr lang="ne-NP" dirty="0">
                <a:cs typeface="Kalimati" panose="00000400000000000000" pitchFamily="2"/>
              </a:rPr>
              <a:t>)</a:t>
            </a:r>
            <a:endParaRPr lang="en-US" dirty="0">
              <a:cs typeface="Kalimati" panose="00000400000000000000" pitchFamily="2"/>
            </a:endParaRP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३ महिनाभन्दा कम (कोड </a:t>
            </a:r>
            <a:r>
              <a:rPr lang="en-US" dirty="0">
                <a:cs typeface="Kalimati" panose="00000400000000000000" pitchFamily="2"/>
              </a:rPr>
              <a:t>3</a:t>
            </a:r>
            <a:r>
              <a:rPr lang="ne-NP" dirty="0">
                <a:cs typeface="Kalimati" panose="00000400000000000000" pitchFamily="2"/>
              </a:rPr>
              <a:t>) र</a:t>
            </a:r>
            <a:endParaRPr lang="en-US" dirty="0">
              <a:cs typeface="Kalimati" panose="00000400000000000000" pitchFamily="2"/>
            </a:endParaRP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कुनै पनि आर्थिक काम नगरेको (कोड </a:t>
            </a:r>
            <a:r>
              <a:rPr lang="en-US" dirty="0">
                <a:cs typeface="Kalimati" panose="00000400000000000000" pitchFamily="2"/>
              </a:rPr>
              <a:t>4</a:t>
            </a:r>
            <a:r>
              <a:rPr lang="ne-NP" dirty="0">
                <a:cs typeface="Kalimati" panose="00000400000000000000" pitchFamily="2"/>
              </a:rPr>
              <a:t>)</a:t>
            </a:r>
            <a:endParaRPr lang="en-US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87326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8A5A6E-9207-4A24-9CE1-A89BAC26D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123" y="1569076"/>
            <a:ext cx="2739169" cy="4922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FF3BE7-D7E4-4D75-A946-3354505F3BC5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138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662941"/>
            <a:ext cx="12146280" cy="899247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महल ३१ ..नाम.. ले गत १२ महिनामा सबै किसिमको आम्दानी हुने वा नहुने आर्थिक काम जम्मा कति महिना गर्नुभयो ?</a:t>
            </a:r>
            <a:r>
              <a:rPr lang="en-US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 		</a:t>
            </a:r>
            <a:endParaRPr lang="en-US" sz="2400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82449" y="2218867"/>
            <a:ext cx="11753850" cy="412179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परिवारको खेतीपाती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उद्योग व्यवसाय वा जुनसुकै आर्थिक क्रियाकलापमा पूर्ण वा आंशिकरूपमा सहयोग गरेको भए पनि आर्थिक काम गरेको समयमै समावेश गर्नु पर्दछ ।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परिवारका विभिन्न सदस्यहरूले आम्दानी हुने वा नहुने विभिन्न किसिमका आर्थिक कामहरू गरेका हुन सक्दछन्।</a:t>
            </a:r>
          </a:p>
          <a:p>
            <a:pPr lvl="2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एकै प्रकारको काम</a:t>
            </a:r>
          </a:p>
          <a:p>
            <a:pPr lvl="2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धेरै प्रकारको काम</a:t>
            </a:r>
            <a:endParaRPr lang="en-US" sz="28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15730-9C46-46EF-B617-6820D5BE1E2B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423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68965" y="662941"/>
            <a:ext cx="11867333" cy="899247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महल ३१ ..नाम.. ले गत १२ महिनामा सबै किसिमको आम्दानी हुने वा नहुने आर्थिक काम जम्मा कति महिना गर्नुभयो ?</a:t>
            </a:r>
            <a:r>
              <a:rPr lang="en-US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 		</a:t>
            </a:r>
            <a:endParaRPr lang="en-US" sz="2400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68965" y="2049899"/>
            <a:ext cx="11867334" cy="4758406"/>
          </a:xfrm>
          <a:prstGeom prst="rect">
            <a:avLst/>
          </a:prstGeo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६ महिना वा सोभन्दा बढी (कोड </a:t>
            </a:r>
            <a:r>
              <a:rPr lang="en-US" sz="2400" b="1" u="sng" dirty="0">
                <a:cs typeface="Kalimati" panose="00000400000000000000" pitchFamily="2"/>
              </a:rPr>
              <a:t>1</a:t>
            </a:r>
            <a:r>
              <a:rPr lang="ne-NP" sz="2400" b="1" u="sng" dirty="0">
                <a:cs typeface="Kalimati" panose="00000400000000000000" pitchFamily="2"/>
              </a:rPr>
              <a:t>)</a:t>
            </a:r>
            <a:endParaRPr lang="en-US" sz="2400" b="1" u="sng" dirty="0">
              <a:cs typeface="Kalimati" panose="00000400000000000000" pitchFamily="2"/>
            </a:endParaRP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कुनै व्यक्तिले आम्दानी हुने वा नहुने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एकै प्रकारको </a:t>
            </a:r>
            <a:r>
              <a:rPr lang="ne-NP" sz="2400" dirty="0">
                <a:cs typeface="Kalimati" panose="00000400000000000000" pitchFamily="2"/>
              </a:rPr>
              <a:t>काम ६ महिना वा बढी गरेका छन् भने कोड </a:t>
            </a:r>
            <a:r>
              <a:rPr lang="en-US" sz="2400" b="1" dirty="0">
                <a:solidFill>
                  <a:srgbClr val="0070C0"/>
                </a:solidFill>
                <a:cs typeface="Kalimati" panose="00000400000000000000" pitchFamily="2"/>
              </a:rPr>
              <a:t>1</a:t>
            </a:r>
            <a:r>
              <a:rPr lang="ne-NP" sz="2400" dirty="0">
                <a:cs typeface="Kalimati" panose="00000400000000000000" pitchFamily="2"/>
              </a:rPr>
              <a:t> लेख्नुपर्दछ ।त्यस्ता व्यक्तिका हकमा अन्य कामहरूमा लगाएको समय जोडिरहनुपर्दैन । </a:t>
            </a: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कुनै व्यक्तिले गत १२ महिनामा ६ महिना भन्दा कम आर्थिक काम गरेको बताएमा सो व्यक्तिले अरु कुन कुन काम गरेका छन् सोधी सो कामहरू गरेको समय जोडी जम्मा महिनाको हिसाब गर्नुपर्दछ । </a:t>
            </a: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व्यक्तिले गत १२ महिनामा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सबै आर्थिक काममा लगाएको समयको जोड</a:t>
            </a:r>
            <a:r>
              <a:rPr lang="ne-NP" sz="2400" dirty="0">
                <a:cs typeface="Kalimati" panose="00000400000000000000" pitchFamily="2"/>
              </a:rPr>
              <a:t> ६ महिना वा सोभन्दा बढी भएमा कोड </a:t>
            </a:r>
            <a:r>
              <a:rPr lang="en-US" sz="2400" b="1" dirty="0">
                <a:solidFill>
                  <a:srgbClr val="0070C0"/>
                </a:solidFill>
                <a:cs typeface="Kalimati" panose="00000400000000000000" pitchFamily="2"/>
              </a:rPr>
              <a:t>1</a:t>
            </a:r>
            <a:r>
              <a:rPr lang="ne-NP" sz="2400" dirty="0">
                <a:cs typeface="Kalimati" panose="00000400000000000000" pitchFamily="2"/>
              </a:rPr>
              <a:t> लेख्नुपर्दछ । 	</a:t>
            </a:r>
            <a:endParaRPr lang="en-US" sz="2400" dirty="0">
              <a:cs typeface="Kalimati" panose="00000400000000000000" pitchFamily="2"/>
            </a:endParaRPr>
          </a:p>
          <a:p>
            <a:pPr algn="just"/>
            <a:endParaRPr lang="en-US" sz="2400" dirty="0"/>
          </a:p>
          <a:p>
            <a:pPr algn="just"/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15730-9C46-46EF-B617-6820D5BE1E2B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50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9574" y="650407"/>
            <a:ext cx="12076706" cy="974646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महल ३१ ..नाम.. ले गत १२ महिनामा सबै किसिमको आम्दानी हुने वा नहुने आर्थिक काम जम्मा कति महिना गर्नुभयो ?</a:t>
            </a:r>
            <a:r>
              <a:rPr lang="en-US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 		</a:t>
            </a:r>
            <a:endParaRPr lang="en-US" sz="2400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574" y="2032531"/>
            <a:ext cx="12076706" cy="3319131"/>
          </a:xfrm>
          <a:prstGeom prst="rect">
            <a:avLst/>
          </a:prstGeo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३ महिना वा सो भन्दा बढी तर ६ महिना भन्दा कम (कोड </a:t>
            </a:r>
            <a:r>
              <a:rPr lang="en-US" sz="2400" b="1" u="sng" dirty="0">
                <a:cs typeface="Kalimati" panose="00000400000000000000" pitchFamily="2"/>
              </a:rPr>
              <a:t>2</a:t>
            </a:r>
            <a:r>
              <a:rPr lang="ne-NP" sz="2400" b="1" u="sng" dirty="0">
                <a:cs typeface="Kalimati" panose="00000400000000000000" pitchFamily="2"/>
              </a:rPr>
              <a:t>)</a:t>
            </a:r>
            <a:endParaRPr lang="en-US" sz="2400" b="1" u="sng" dirty="0">
              <a:cs typeface="Kalimati" panose="00000400000000000000" pitchFamily="2"/>
            </a:endParaRP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परिवारका सदस्यले आम्दानी हुने वा नहुने एकै प्रकारको वा विभिन्न प्रकारको आर्थिक काम गरेको जम्मा समयको जोड ३ महिना वा बढी तर ६ महिना भन्दा कम हुन्छ र बाँकी समय आर्थिक काम गरेको छैन भने यस अन्तर्गत मानी कोड </a:t>
            </a:r>
            <a:r>
              <a:rPr lang="en-US" sz="2400" dirty="0">
                <a:solidFill>
                  <a:srgbClr val="0070C0"/>
                </a:solidFill>
                <a:cs typeface="Kalimati" panose="00000400000000000000" pitchFamily="2"/>
              </a:rPr>
              <a:t>2</a:t>
            </a:r>
            <a:r>
              <a:rPr lang="ne-NP" sz="2400" dirty="0">
                <a:cs typeface="Kalimati" panose="00000400000000000000" pitchFamily="2"/>
              </a:rPr>
              <a:t> लेख्नुपर्दछ ।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३ महिनाभन्दा कम (कोड </a:t>
            </a:r>
            <a:r>
              <a:rPr lang="en-US" sz="2400" b="1" u="sng" dirty="0">
                <a:cs typeface="Kalimati" panose="00000400000000000000" pitchFamily="2"/>
              </a:rPr>
              <a:t>3</a:t>
            </a:r>
            <a:r>
              <a:rPr lang="ne-NP" sz="2400" b="1" u="sng" dirty="0">
                <a:cs typeface="Kalimati" panose="00000400000000000000" pitchFamily="2"/>
              </a:rPr>
              <a:t>)</a:t>
            </a:r>
            <a:endParaRPr lang="en-US" sz="2400" b="1" u="sng" dirty="0">
              <a:cs typeface="Kalimati" panose="00000400000000000000" pitchFamily="2"/>
            </a:endParaRP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परिवारका सदस्यले आम्दानी हुने वा नहुने एकै प्रकारको वा विभिन्न प्रकारको आर्थिक काम गरेको जम्मा समयको जोड १ दिन वा सो भन्दा बढी तर ३ महिना भन्दा कम हुन्छ र बाँकी समय आर्थिक काम गरेको छैन भने यस अन्तर्गत मानी कोड </a:t>
            </a:r>
            <a:r>
              <a:rPr lang="en-US" sz="2400" b="1" dirty="0">
                <a:solidFill>
                  <a:srgbClr val="0070C0"/>
                </a:solidFill>
                <a:cs typeface="Kalimati" panose="00000400000000000000" pitchFamily="2"/>
              </a:rPr>
              <a:t>3</a:t>
            </a:r>
            <a:r>
              <a:rPr lang="ne-NP" sz="2400" dirty="0">
                <a:cs typeface="Kalimati" panose="00000400000000000000" pitchFamily="2"/>
              </a:rPr>
              <a:t> लेख्नुपर्दछ ।  </a:t>
            </a:r>
            <a:endParaRPr lang="en-US" sz="2400" dirty="0">
              <a:cs typeface="Kalimati" panose="00000400000000000000" pitchFamily="2"/>
            </a:endParaRPr>
          </a:p>
          <a:p>
            <a:pPr marL="0" indent="0" algn="just">
              <a:buNone/>
            </a:pP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7010AC-FCDE-4CAB-A806-C7AC5B746063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96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09330" y="733635"/>
            <a:ext cx="12036950" cy="974646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ne-NP" sz="24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महल ३१ ..नाम.. ले गत १२ महिनामा सबै किसिमको आम्दानी हुने वा नहुने आर्थिक काम जम्मा कति महिना गर्नुभयो ?</a:t>
            </a:r>
            <a:r>
              <a:rPr lang="en-US" sz="24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 			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9878" y="1885674"/>
            <a:ext cx="12192000" cy="496129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कुनै पनि आर्थिक काम नगरेको (कोड </a:t>
            </a:r>
            <a:r>
              <a:rPr lang="en-US" sz="2400" b="1" u="sng" dirty="0">
                <a:cs typeface="Kalimati" panose="00000400000000000000" pitchFamily="2"/>
              </a:rPr>
              <a:t>4</a:t>
            </a:r>
            <a:r>
              <a:rPr lang="ne-NP" sz="2400" b="1" u="sng" dirty="0">
                <a:cs typeface="Kalimati" panose="00000400000000000000" pitchFamily="2"/>
              </a:rPr>
              <a:t>)</a:t>
            </a:r>
            <a:endParaRPr lang="en-US" sz="2400" b="1" u="sng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गत १२ महिनाभरि कुनै व्यक्तिले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१ दिन पनि आर्थिक काम गरेको छैनन् </a:t>
            </a:r>
            <a:r>
              <a:rPr lang="ne-NP" sz="2400" dirty="0">
                <a:cs typeface="Kalimati" panose="00000400000000000000" pitchFamily="2"/>
              </a:rPr>
              <a:t>भने कोड </a:t>
            </a:r>
            <a:r>
              <a:rPr lang="en-US" sz="2400" b="1" dirty="0">
                <a:solidFill>
                  <a:srgbClr val="0070C0"/>
                </a:solidFill>
                <a:cs typeface="Kalimati" panose="00000400000000000000" pitchFamily="2"/>
              </a:rPr>
              <a:t>4</a:t>
            </a:r>
            <a:r>
              <a:rPr lang="ne-NP" sz="2400" dirty="0">
                <a:cs typeface="Kalimati" panose="00000400000000000000" pitchFamily="2"/>
              </a:rPr>
              <a:t> लेख्नुपर्दछ ।</a:t>
            </a:r>
            <a:endParaRPr lang="en-US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अन्तर्राष्ट्रिय प्रचलन अनुसार कुनै व्यक्तिको सुत्ने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सिक्ने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स्वयं मनोरञ्जन लिने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चोरी गर्ने र भिख माग्ने जस्ता क्रियाकलापहरूलाई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आर्थिक काम मानिंदैन </a:t>
            </a:r>
            <a:r>
              <a:rPr lang="ne-NP" sz="2400" dirty="0">
                <a:cs typeface="Kalimati" panose="00000400000000000000" pitchFamily="2"/>
              </a:rPr>
              <a:t>। </a:t>
            </a:r>
            <a:endParaRPr lang="en-US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आर्थिक काम गरेको हुनका लागि अनिवार्य रूपमा समय र श्रम (बौद्धिक वा शारीरिक) लगाएको हुनुपर्दछ ।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पूँजी मात्र लगानी गरेका व्यक्तिलाई आर्थिक काममा संलग्न भएको मानिंदैन ।</a:t>
            </a:r>
            <a:r>
              <a:rPr lang="ne-NP" sz="24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					</a:t>
            </a:r>
            <a:endParaRPr lang="ne-NP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DF70AD-8F09-4452-B655-FE4F287671C0}"/>
              </a:ext>
            </a:extLst>
          </p:cNvPr>
          <p:cNvSpPr txBox="1"/>
          <p:nvPr/>
        </p:nvSpPr>
        <p:spPr>
          <a:xfrm>
            <a:off x="5637806" y="6455575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96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601201"/>
            <a:ext cx="12191999" cy="974646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ne-NP" sz="24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महल ३१ ..नाम.. ले गत १२ महिनामा सबै किसिमको आम्दानी हुने वा नहुने आर्थिक काम जम्मा कति महिना गर्नुभयो ?</a:t>
            </a:r>
            <a:endParaRPr lang="en-US" sz="2400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86202" y="1729209"/>
            <a:ext cx="11819594" cy="4611449"/>
          </a:xfrm>
          <a:prstGeom prst="rect">
            <a:avLst/>
          </a:prstGeo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कुनै पनि आर्थिक काम नगरेको (कोड </a:t>
            </a:r>
            <a:r>
              <a:rPr lang="en-US" sz="2400" b="1" u="sng" dirty="0">
                <a:cs typeface="Kalimati" panose="00000400000000000000" pitchFamily="2"/>
              </a:rPr>
              <a:t>4</a:t>
            </a:r>
            <a:r>
              <a:rPr lang="ne-NP" sz="2400" b="1" u="sng" dirty="0">
                <a:cs typeface="Kalimati" panose="00000400000000000000" pitchFamily="2"/>
              </a:rPr>
              <a:t>)</a:t>
            </a:r>
            <a:endParaRPr lang="en-US" sz="2400" b="1" u="sng" dirty="0">
              <a:cs typeface="Kalimati" panose="00000400000000000000" pitchFamily="2"/>
            </a:endParaRPr>
          </a:p>
          <a:p>
            <a:pPr algn="just">
              <a:lnSpc>
                <a:spcPct val="150000"/>
              </a:lnSpc>
            </a:pPr>
            <a:r>
              <a:rPr lang="ne-NP" sz="2400" b="1" dirty="0">
                <a:cs typeface="Kalimati" panose="00000400000000000000" pitchFamily="2"/>
              </a:rPr>
              <a:t>गैर आर्थिक क्रियाकलापहरूः </a:t>
            </a:r>
            <a:endParaRPr lang="en-US" sz="2400" b="1" dirty="0">
              <a:cs typeface="Kalimati" panose="00000400000000000000" pitchFamily="2"/>
            </a:endParaRPr>
          </a:p>
          <a:p>
            <a:pPr lvl="1" algn="just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अध्ययन (विद्यार्थी)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आफ्नो परिवारको लागि गरिएका सेवा (जस्तैः परिवारको रेखदेख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भात पकाउने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भाँडा माझ्ने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लुगा धुने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घरधन्दा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बाल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वृद्ध तथा अशक्तको स्याहार सुसार आदि) मात्र गरेका व्यक्तिलाई कुनै पनि आर्थिक काम नगरेको अन्तर्गत राख्नुपर्दछ । </a:t>
            </a:r>
            <a:endParaRPr lang="en-US" dirty="0">
              <a:cs typeface="Kalimati" panose="00000400000000000000" pitchFamily="2"/>
            </a:endParaRPr>
          </a:p>
          <a:p>
            <a:pPr lvl="1" algn="just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त्यसैगरी आफ्नो परिवारको लागि गरिएका सानातिना घरायसी मर्मत तथा सेवाका क्रियाकलापहरू आर्थिक काम गरेकोमा पर्दैनन् । </a:t>
            </a:r>
            <a:r>
              <a:rPr lang="ne-NP" sz="2400" dirty="0">
                <a:cs typeface="Kalimati" panose="00000400000000000000" pitchFamily="2"/>
              </a:rPr>
              <a:t>तर यी कामहरू अरुको लागि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तलब वा ज्याला पाउने गरी गरेको </a:t>
            </a:r>
            <a:r>
              <a:rPr lang="ne-NP" sz="2400" dirty="0">
                <a:cs typeface="Kalimati" panose="00000400000000000000" pitchFamily="2"/>
              </a:rPr>
              <a:t>छ भने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आर्थिक काम </a:t>
            </a:r>
            <a:r>
              <a:rPr lang="ne-NP" sz="2400" dirty="0">
                <a:cs typeface="Kalimati" panose="00000400000000000000" pitchFamily="2"/>
              </a:rPr>
              <a:t>गरेको मान्नुपर्दछ ।</a:t>
            </a: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382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368834" y="843358"/>
            <a:ext cx="9144000" cy="576064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कामको बारेमा प्रश्न गर्दा ध्यान पुर्याउनुपर्ने कुरा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08113" y="1598324"/>
            <a:ext cx="11571467" cy="46939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कामको पहिचान </a:t>
            </a:r>
            <a:r>
              <a:rPr lang="ne-NP" sz="2400" dirty="0">
                <a:cs typeface="Kalimati" panose="00000400000000000000" pitchFamily="2"/>
              </a:rPr>
              <a:t>गर्दा कुनै व्यक्तिले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सन्दर्भ अवधि </a:t>
            </a:r>
            <a:r>
              <a:rPr lang="ne-NP" sz="2400" dirty="0">
                <a:cs typeface="Kalimati" panose="00000400000000000000" pitchFamily="2"/>
              </a:rPr>
              <a:t>(गणनाको दिन अघिको १२ महिना) मा परिवारले सञ्चालन गरेको कुनै पनि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उत्पादनमूलक क्रियाकलाप </a:t>
            </a:r>
            <a:r>
              <a:rPr lang="ne-NP" sz="2400" dirty="0">
                <a:cs typeface="Kalimati" panose="00000400000000000000" pitchFamily="2"/>
              </a:rPr>
              <a:t>जस्तैः परिवारको खेतीपाती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पशुपालन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व्यापार व्यवसाय वा अन्य आर्थिक क्रियाकलापमा तलब ज्याला नलिई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पूर्ण रुपले संलग्न भएको वा आंशिक सहयोग </a:t>
            </a:r>
            <a:r>
              <a:rPr lang="ne-NP" sz="2400" dirty="0">
                <a:cs typeface="Kalimati" panose="00000400000000000000" pitchFamily="2"/>
              </a:rPr>
              <a:t>गरेको छ भने पनि त्यसलाई आर्थिक कार्यमा संलग्न भएको मान्नुपर्दछ र </a:t>
            </a:r>
            <a:r>
              <a:rPr lang="ne-NP" sz="2400" b="1" dirty="0">
                <a:cs typeface="Kalimati" panose="00000400000000000000" pitchFamily="2"/>
              </a:rPr>
              <a:t>संलग्न भएको समयको हिसाब </a:t>
            </a:r>
            <a:r>
              <a:rPr lang="ne-NP" sz="2400" dirty="0">
                <a:cs typeface="Kalimati" panose="00000400000000000000" pitchFamily="2"/>
              </a:rPr>
              <a:t>गर्नुपर्दछ । </a:t>
            </a:r>
            <a:endParaRPr lang="en-US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परिवारका विशेष गरी महिला सदस्य र केटाकेटी (१० बर्ष माथिका) वा वृद्धहरू</a:t>
            </a:r>
            <a:r>
              <a:rPr lang="en-US" sz="2400" dirty="0">
                <a:cs typeface="Kalimati" panose="00000400000000000000" pitchFamily="2"/>
              </a:rPr>
              <a:t> </a:t>
            </a:r>
            <a:r>
              <a:rPr lang="ne-NP" sz="2400" dirty="0">
                <a:cs typeface="Kalimati" panose="00000400000000000000" pitchFamily="2"/>
              </a:rPr>
              <a:t> वा अपाङ्गता भएका व्यक्तिहरुको यस प्रकारको संलग्नता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छुट्न सक्ने प्रवल सम्भावना </a:t>
            </a:r>
            <a:r>
              <a:rPr lang="ne-NP" sz="2400" dirty="0">
                <a:cs typeface="Kalimati" panose="00000400000000000000" pitchFamily="2"/>
              </a:rPr>
              <a:t>रहन सक्ने भएकोले निजहरूले गरेको कामको बारेमा विशेष ध्यान दिई सोध्नुपर्दछ ।					</a:t>
            </a:r>
            <a:endParaRPr lang="en-US" sz="2400" dirty="0">
              <a:cs typeface="Kalimati" panose="00000400000000000000" pitchFamily="2"/>
            </a:endParaRPr>
          </a:p>
          <a:p>
            <a:endParaRPr lang="en-US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B7F1EB-0316-44FE-AB13-282E3AA3C8AC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020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3497"/>
            <a:ext cx="2798990" cy="2099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625" y="654516"/>
            <a:ext cx="9011920" cy="577138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93191" y="2569954"/>
            <a:ext cx="2021841" cy="1260361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प्रस्तुतिका बिषय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3444" y="2284532"/>
            <a:ext cx="7130962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e-NP" sz="24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आम्दानी हुने वा नहुने आर्थिक काम/कार्य </a:t>
            </a:r>
            <a:endParaRPr lang="en-US" sz="2400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e-NP" sz="24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कामको बारेमा प्रश्न गर्दा ध्यान पुर्याउनुपर्ने कुरा</a:t>
            </a:r>
            <a:endParaRPr lang="en-US" sz="2400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e-NP" sz="24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पेशाको व्याख्या र कोड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e-NP" sz="2400" b="1" dirty="0">
                <a:solidFill>
                  <a:srgbClr val="002060"/>
                </a:solidFill>
                <a:cs typeface="Kalimati" pitchFamily="2"/>
              </a:rPr>
              <a:t>मुख्य प्रश्नावली व्यक्तिगत खण्डको महल ३१ र ३२</a:t>
            </a:r>
            <a:endParaRPr lang="en-US" sz="2400" dirty="0">
              <a:cs typeface="Kalimati" pitchFamily="2"/>
            </a:endParaRP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602720" y="6425898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639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65150" y="968455"/>
            <a:ext cx="10636250" cy="606341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कामको बारेमा प्रश्न गर्दा ध्यान पुर्याउनुपर्ने कुरा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94030" y="1888733"/>
            <a:ext cx="11385550" cy="297876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कुनै पनि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आर्थिक काम नगरेको भन्ने व्यक्तिहरुले </a:t>
            </a:r>
            <a:r>
              <a:rPr lang="ne-NP" sz="2400" dirty="0">
                <a:cs typeface="Kalimati" panose="00000400000000000000" pitchFamily="2"/>
              </a:rPr>
              <a:t>पनि केहि समय कुनै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आर्थिक काम गरेको</a:t>
            </a:r>
            <a:r>
              <a:rPr lang="ne-NP" sz="2400" dirty="0">
                <a:cs typeface="Kalimati" panose="00000400000000000000" pitchFamily="2"/>
              </a:rPr>
              <a:t> हुनसक्दछ । 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यस्तो अवस्थामा व्यक्तिले गत १२ महिनामा गरेका सबै क्रियाकलापहरूको बारेमा सोधेर कुनै आर्थिक काम गरेको छ छैन यकिन गरी काम गरेको भएमा समय हिसाब गरी उपयुक्त कोड लेख्नुपर्दछ ।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e-NP" sz="24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											</a:t>
            </a: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FD630-8305-4A62-BEF6-43B78F5F5784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59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65150" y="968455"/>
            <a:ext cx="10636250" cy="50474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कामको बारेमा प्रश्न गर्दा ध्यान पुर्याउनुपर्ने कुरा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22580" y="1604014"/>
            <a:ext cx="11290300" cy="4833617"/>
          </a:xfrm>
          <a:prstGeom prst="rect">
            <a:avLst/>
          </a:prstGeom>
        </p:spPr>
        <p:txBody>
          <a:bodyPr/>
          <a:lstStyle/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e-NP" sz="2400" dirty="0">
                <a:cs typeface="Kalimati" panose="00000400000000000000" pitchFamily="2"/>
              </a:rPr>
              <a:t>निम्न अनुसारको अवस्थामा रहेका व्यक्तिहरूले कुनै पनि आर्थिक काम नगरेको भन्ने सम्भावना बढी रहन्छ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त्यसैले यिनीहरूको सम्बन्धमा विशेष सोधखोज गरी उनीहरू संलग्न भएका सबै आर्थिक क्रियाकलापहरू बारे जानकारी लिनुपर्दछः</a:t>
            </a:r>
            <a:r>
              <a:rPr lang="en-US" sz="2400" dirty="0">
                <a:cs typeface="Kalimati" panose="00000400000000000000" pitchFamily="2"/>
              </a:rPr>
              <a:t>– </a:t>
            </a: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शारीरिक वा मानसिक स्थिति सामान्य नभएका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वृद्घ वृद्धा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बिरामी वा रोगी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घरधन्दा (परिवारभित्र आफैंले उपभोग गर्ने सेवा जस्तैः खाना पकाउने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भाँडा माझ्ने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लुगा धुने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घरको सरसफाई गर्ने आदि) र परिवारको स्याहार सुसारमा संलग्न भएका व्यक्ति</a:t>
            </a:r>
            <a:r>
              <a:rPr lang="en-US" sz="2400" dirty="0">
                <a:cs typeface="Kalimati" panose="00000400000000000000" pitchFamily="2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पेन्सन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आयस्था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रेमिटान्स लिइरहेका व्यक्ति</a:t>
            </a:r>
            <a:r>
              <a:rPr lang="en-US" sz="2400" dirty="0">
                <a:cs typeface="Kalimati" panose="00000400000000000000" pitchFamily="2"/>
              </a:rPr>
              <a:t>; </a:t>
            </a:r>
            <a:r>
              <a:rPr lang="ne-NP" sz="2400" dirty="0">
                <a:cs typeface="Kalimati" panose="00000400000000000000" pitchFamily="2"/>
              </a:rPr>
              <a:t>विद्यार्थी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काम गर्न नचाहेका तथा नपाएका व्यक्ति आदि । 								</a:t>
            </a: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668D7-3DA4-454E-95E1-23530E1FE051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86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565150" y="968455"/>
            <a:ext cx="10636250" cy="555541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कामको बारेमा प्रश्न गर्दा ध्यान पुर्याउनुपर्ने कुरा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sz="quarter" idx="19"/>
          </p:nvPr>
        </p:nvSpPr>
        <p:spPr>
          <a:xfrm>
            <a:off x="565150" y="1523996"/>
            <a:ext cx="10636250" cy="449453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कुनै पनि आर्थिक काम नगरेको भन्ने सबै व्यक्तिलाई </a:t>
            </a:r>
            <a:r>
              <a:rPr lang="ne-NP" sz="2400" dirty="0">
                <a:cs typeface="Kalimati" panose="00000400000000000000" pitchFamily="2"/>
              </a:rPr>
              <a:t>गत १२ महिनामा कम्तिमा १ दिन आर्थिक काममा संलग्न थिए थिएनन् </a:t>
            </a:r>
            <a:r>
              <a:rPr lang="ne-NP" sz="2400" b="1" dirty="0">
                <a:cs typeface="Kalimati" panose="00000400000000000000" pitchFamily="2"/>
              </a:rPr>
              <a:t>राम्ररी सोधखोज गर्नुपर्दछ </a:t>
            </a:r>
            <a:r>
              <a:rPr lang="ne-NP" sz="2400" dirty="0">
                <a:cs typeface="Kalimati" panose="00000400000000000000" pitchFamily="2"/>
              </a:rPr>
              <a:t>। </a:t>
            </a:r>
            <a:endParaRPr lang="en-US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कुनैपनि आर्थिक काम नगरेका व्यक्तिलाई महल ३६ मा आर्थिक काम नगर्नुको कारण के हो सोध्नुपर्दछ । </a:t>
            </a:r>
          </a:p>
          <a:p>
            <a:pPr>
              <a:lnSpc>
                <a:spcPct val="150000"/>
              </a:lnSpc>
            </a:pP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कुनै पनि आर्थिक काम नगरेको भन्ने सबै व्यक्तिलाई </a:t>
            </a:r>
            <a:r>
              <a:rPr lang="ne-NP" sz="2400" b="1" i="1" dirty="0">
                <a:cs typeface="Kalimati" panose="00000400000000000000" pitchFamily="2"/>
              </a:rPr>
              <a:t>महल ३२, ३३, ३४ र ३५ का महलहरुको प्रश्न सोध्नु पर्दैन 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महल ३६ सोध्ने क्रममा कुनै आर्थिक काम गरेको पाइएमा पुनः महल ३१ मा खुलाएर क्रमशः प्रश्नहरू सोध्नुपर्दछ ।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e-NP" sz="24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										</a:t>
            </a: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A77C37-76FC-4300-923E-5D0C78491811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738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574204" y="799946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कामको बारेमा प्रश्न गर्दा ध्यान पुर्याउनुपर्ने कुरा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sz="quarter" idx="19"/>
          </p:nvPr>
        </p:nvSpPr>
        <p:spPr>
          <a:xfrm>
            <a:off x="446260" y="1317376"/>
            <a:ext cx="11544300" cy="492401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कोही व्यक्ति साधारणतया आर्थिक काम गरिरहेको तर गत १२ महिनामा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केही समय </a:t>
            </a:r>
            <a:r>
              <a:rPr lang="ne-NP" sz="2400" dirty="0">
                <a:cs typeface="Kalimati" panose="00000400000000000000" pitchFamily="2"/>
              </a:rPr>
              <a:t>बिरामी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यात्रा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छुट्टी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अस्थायी तालाबन्दी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हड्ताल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आदि कारणले काममा अनुपस्थित</a:t>
            </a:r>
            <a:r>
              <a:rPr lang="ne-NP" sz="2400" dirty="0">
                <a:cs typeface="Kalimati" panose="00000400000000000000" pitchFamily="2"/>
              </a:rPr>
              <a:t> भएको भएता पनि काम गरेको मान्नुपर्दछ ।</a:t>
            </a:r>
            <a:endParaRPr lang="en-US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इन्टर्नसीप</a:t>
            </a:r>
            <a:r>
              <a:rPr lang="ne-NP" sz="2400" dirty="0">
                <a:cs typeface="Kalimati" panose="00000400000000000000" pitchFamily="2"/>
              </a:rPr>
              <a:t> गर्ने प्रशिक्षार्थीहरू पनि आर्थिक काम गर्ने अन्तर्गत पर्दछन् ।</a:t>
            </a:r>
            <a:endParaRPr lang="en-US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सन्दर्भ अवधिमा कुनै पनि आर्थिक काम नगरेको तर जागिर तथा अन्य व्यवसायको निश्चितता भइसकेर पनि </a:t>
            </a:r>
            <a:r>
              <a:rPr lang="ne-NP" sz="2400" b="1" dirty="0">
                <a:cs typeface="Kalimati" panose="00000400000000000000" pitchFamily="2"/>
              </a:rPr>
              <a:t>काम शुरु गर्न पर्खि बसेकालाई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आर्थिक काम नगरेकोमा </a:t>
            </a:r>
            <a:r>
              <a:rPr lang="ne-NP" sz="2400" dirty="0">
                <a:cs typeface="Kalimati" panose="00000400000000000000" pitchFamily="2"/>
              </a:rPr>
              <a:t>राख्नुपर्दछ ।</a:t>
            </a:r>
            <a:endParaRPr lang="en-US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b="1" dirty="0">
                <a:cs typeface="Kalimati" panose="00000400000000000000" pitchFamily="2"/>
              </a:rPr>
              <a:t>आफ्नो घरमै रहेको </a:t>
            </a:r>
            <a:r>
              <a:rPr lang="ne-NP" sz="2400" dirty="0">
                <a:cs typeface="Kalimati" panose="00000400000000000000" pitchFamily="2"/>
              </a:rPr>
              <a:t>सानो करेसाबारीमा ज्यादै थोरै समय तरकारी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फलफुल लगाउने कार्य मात्र गर्ने तर अरु कुनै पनि आर्थिक काम नगर्ने व्यक्तिलाई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काम नगरेकोमा </a:t>
            </a:r>
            <a:r>
              <a:rPr lang="ne-NP" sz="2400" dirty="0">
                <a:cs typeface="Kalimati" panose="00000400000000000000" pitchFamily="2"/>
              </a:rPr>
              <a:t>राख्नुपर्दछ ।</a:t>
            </a:r>
            <a:r>
              <a:rPr lang="en-US" sz="2400" dirty="0">
                <a:cs typeface="Kalimati" panose="00000400000000000000" pitchFamily="2"/>
              </a:rPr>
              <a:t>		</a:t>
            </a:r>
          </a:p>
          <a:p>
            <a:pPr>
              <a:lnSpc>
                <a:spcPct val="150000"/>
              </a:lnSpc>
            </a:pPr>
            <a:endParaRPr lang="en-US" sz="2400" dirty="0">
              <a:cs typeface="Kalimati" panose="00000400000000000000" pitchFamily="2"/>
            </a:endParaRPr>
          </a:p>
          <a:p>
            <a:pPr marL="0" indent="0">
              <a:buNone/>
            </a:pP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43427-4635-4D9C-90C6-AA0B2602EC6B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90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574204" y="814096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कामको बारेमा प्रश्न गर्दा ध्यान पुर्याउनुपर्ने कुरा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sz="quarter" idx="19"/>
          </p:nvPr>
        </p:nvSpPr>
        <p:spPr>
          <a:xfrm>
            <a:off x="439420" y="1401662"/>
            <a:ext cx="11440160" cy="4586994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पेन्सन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,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घरभाडा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,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कृषि वा गैर कृषि सम्पत्तिबाटको</a:t>
            </a:r>
            <a:r>
              <a:rPr lang="ne-NP" sz="2400" dirty="0">
                <a:cs typeface="Kalimati" panose="00000400000000000000" pitchFamily="2"/>
              </a:rPr>
              <a:t> आय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लाभांश जस्ता विभिन्न स्रोतहरूबाट आय प्राप्त गर्ने व्यक्तिहरू जसले अरु कुनै पनि आर्थिक काम गर्दैनन् भने कुनै पनि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आर्थिक काम नगरेकोमा</a:t>
            </a:r>
            <a:r>
              <a:rPr lang="ne-NP" sz="2400" dirty="0">
                <a:cs typeface="Kalimati" panose="00000400000000000000" pitchFamily="2"/>
              </a:rPr>
              <a:t> पर्दछन् ।</a:t>
            </a:r>
            <a:endParaRPr lang="en-US" sz="2400" dirty="0">
              <a:cs typeface="Kalimati" panose="00000400000000000000" pitchFamily="2"/>
            </a:endParaRP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तलब ज्याला लिई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राजनीतिक पार्टीको </a:t>
            </a:r>
            <a:r>
              <a:rPr lang="ne-NP" sz="2400" dirty="0">
                <a:cs typeface="Kalimati" panose="00000400000000000000" pitchFamily="2"/>
              </a:rPr>
              <a:t>काम गर्ने व्यक्तिहरू पनि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आर्थिक काम गर्ने </a:t>
            </a:r>
            <a:r>
              <a:rPr lang="ne-NP" sz="2400" dirty="0">
                <a:cs typeface="Kalimati" panose="00000400000000000000" pitchFamily="2"/>
              </a:rPr>
              <a:t>अन्तर्गत नै पर्दछन् । </a:t>
            </a: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तर तलब वा सुविधा नलिइकन राजनीतिक वा सामाजिक काममा खटिने र अन्य कुनै पनि आर्थिक काम नगरेको व्यक्ति भने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कुनै आर्थिक काम नगरेकोमा </a:t>
            </a:r>
            <a:r>
              <a:rPr lang="ne-NP" sz="2400" dirty="0">
                <a:cs typeface="Kalimati" panose="00000400000000000000" pitchFamily="2"/>
              </a:rPr>
              <a:t>पर्दछन् । </a:t>
            </a: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यस्ता व्यक्तिहरूको आर्थिक काम नगर्नुको कारणमा (महल ३६ मा) सामाजिक कार्य</a:t>
            </a:r>
            <a:r>
              <a:rPr lang="en-US" sz="2400" dirty="0">
                <a:cs typeface="Kalimati" panose="00000400000000000000" pitchFamily="2"/>
              </a:rPr>
              <a:t>/</a:t>
            </a:r>
            <a:r>
              <a:rPr lang="ne-NP" sz="2400" dirty="0">
                <a:cs typeface="Kalimati" panose="00000400000000000000" pitchFamily="2"/>
              </a:rPr>
              <a:t>स्वयंसेवा लेख्नुपर्दछ ।</a:t>
            </a:r>
            <a:endParaRPr lang="en-US" sz="2400" dirty="0">
              <a:cs typeface="Kalimati" panose="00000400000000000000" pitchFamily="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ne-NP" sz="24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											</a:t>
            </a:r>
            <a:endParaRPr lang="en-US" sz="2400" dirty="0">
              <a:cs typeface="Kalimati" panose="00000400000000000000" pitchFamily="2"/>
            </a:endParaRPr>
          </a:p>
          <a:p>
            <a:pPr algn="just"/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840B2E4-A264-431E-ABDE-38E3BCDA5876}" type="slidenum">
              <a:rPr lang="en-US" smtClean="0"/>
              <a:pPr algn="ctr"/>
              <a:t>24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1C3CA3-4433-4748-978B-84AA288AD610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310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90710" y="758314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कामको बारेमा प्रश्न गर्दा ध्यान पुर्याउनुपर्ने कुरा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65150" y="1596978"/>
            <a:ext cx="10636250" cy="374768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घरधन्दा गर्ने महिला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विद्यार्थी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अपाङ्गता भएका व्यक्ति तथा वृद्धवृद्धालाई समेत आर्थिक कामको बारेमा विशेष ध्यानपूर्वक सोध्नुपर्दछ ।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घरधन्दाको काम गर्ने गृहिणी र विद्यालय जाने गरेका विद्यार्थीले पनि अरु कुनै आर्थिक काम गरेका हुन सक्दछन् । </a:t>
            </a:r>
          </a:p>
          <a:p>
            <a:pPr>
              <a:lnSpc>
                <a:spcPct val="150000"/>
              </a:lnSpc>
            </a:pP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यस्ता व्यक्तिहरूले गरेको आर्थिक कार्यहरू छुट्ने सम्भावना </a:t>
            </a:r>
            <a:r>
              <a:rPr lang="ne-NP" sz="2400" dirty="0">
                <a:cs typeface="Kalimati" panose="00000400000000000000" pitchFamily="2"/>
              </a:rPr>
              <a:t>रहन्छ । तसर्थ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उनीहरूले कुनै आर्थिक काम गरे की गरेनन् भनेर सँधै सजग रहनुपर्दछ ।</a:t>
            </a: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8179A-7383-41BE-9D2D-311236BA4EC6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5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65150" y="968455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काम गरेको जम्मा दिन हिसाब गर्ने तरिका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  <a:p>
            <a:pPr marL="0" indent="0" algn="ctr">
              <a:buNone/>
            </a:pPr>
            <a:endParaRPr lang="en-US" sz="3200" dirty="0"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77875" y="1536701"/>
            <a:ext cx="10636250" cy="385353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कुनै दिन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कम्तिमा एक घण्टा आर्थिक काम गरेको भए </a:t>
            </a:r>
            <a:r>
              <a:rPr lang="ne-NP" sz="2400" dirty="0">
                <a:cs typeface="Kalimati" panose="00000400000000000000" pitchFamily="2"/>
              </a:rPr>
              <a:t>मात्र उक्त दिनलाई पूरा दिन आर्थिक काम गरेको सरह मान्नुपर्दछ । 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एक घण्टा भन्दा कम काम गरेको दिनलाई काम नगरेको दिन सरह मान्नुपर्दछ । 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कुनै व्यक्तिले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एक दिनमा जति प्रकारको आर्थिक काम गरेपनि </a:t>
            </a:r>
            <a:r>
              <a:rPr lang="ne-NP" sz="2400" dirty="0">
                <a:cs typeface="Kalimati" panose="00000400000000000000" pitchFamily="2"/>
              </a:rPr>
              <a:t>एक दिन मात्र मान्नुपर्दछ । 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गत १२ महिनामा गरेका सबै आर्थिक काम गरेका दिनहरू जोडी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३० दिनको १ महिना</a:t>
            </a:r>
            <a:r>
              <a:rPr lang="ne-NP" sz="2400" dirty="0">
                <a:cs typeface="Kalimati" panose="00000400000000000000" pitchFamily="2"/>
              </a:rPr>
              <a:t>का दरले आर्थिक काम गरेको जम्मा महिना हिसाब गर्नुपर्दछ ।</a:t>
            </a:r>
            <a:endParaRPr lang="en-US" sz="2400" dirty="0">
              <a:cs typeface="Kalimati" panose="00000400000000000000" pitchFamily="2"/>
            </a:endParaRPr>
          </a:p>
          <a:p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44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65150" y="835891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nesh" pitchFamily="2" charset="0"/>
                <a:cs typeface="Kalimati" panose="00000400000000000000" pitchFamily="2"/>
              </a:rPr>
              <a:t>महल ३२ ..नामले.. ले मुख्य के आर्थिक काम गर्नुभयो ? 	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nesh" pitchFamily="2" charset="0"/>
              <a:cs typeface="Kalimati" panose="00000400000000000000" pitchFamily="2"/>
            </a:endParaRPr>
          </a:p>
          <a:p>
            <a:pPr marL="0" indent="0" algn="ctr"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19100" y="1404136"/>
            <a:ext cx="8012112" cy="467715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cs typeface="Kalimati" panose="00000400000000000000" pitchFamily="2"/>
              </a:rPr>
              <a:t>(</a:t>
            </a:r>
            <a:r>
              <a:rPr lang="ne-NP" sz="2400" dirty="0">
                <a:cs typeface="Kalimati" panose="00000400000000000000" pitchFamily="2"/>
              </a:rPr>
              <a:t>यदि एकभन्दा बढी आम्दानी हुने वा नहुने आर्थिक काम गरेको भए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सबैभन्दा बढी समय </a:t>
            </a:r>
            <a:r>
              <a:rPr lang="ne-NP" sz="2400" dirty="0">
                <a:cs typeface="Kalimati" panose="00000400000000000000" pitchFamily="2"/>
              </a:rPr>
              <a:t>गरेको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काम (पेसा) </a:t>
            </a:r>
            <a:r>
              <a:rPr lang="ne-NP" sz="2400" dirty="0">
                <a:cs typeface="Kalimati" panose="00000400000000000000" pitchFamily="2"/>
              </a:rPr>
              <a:t>को विवरण र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पद</a:t>
            </a:r>
            <a:r>
              <a:rPr lang="ne-NP" sz="2400" dirty="0">
                <a:cs typeface="Kalimati" panose="00000400000000000000" pitchFamily="2"/>
              </a:rPr>
              <a:t> लेख्नुहोस्) </a:t>
            </a:r>
            <a:endParaRPr lang="en-US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कुनै व्यक्तिले गत १२ महिनामा गरेको आर्थिक कामहरू मध्ये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मुख्य कामको विवरण </a:t>
            </a:r>
            <a:r>
              <a:rPr lang="ne-NP" sz="2400" dirty="0">
                <a:cs typeface="Kalimati" panose="00000400000000000000" pitchFamily="2"/>
              </a:rPr>
              <a:t>यस अन्तर्गत लेख्नुपर्दछ । 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यदि उक्त व्यक्तिले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एकभन्दा बढी आर्थिक कार्य </a:t>
            </a:r>
            <a:r>
              <a:rPr lang="ne-NP" sz="2400" dirty="0">
                <a:cs typeface="Kalimati" panose="00000400000000000000" pitchFamily="2"/>
              </a:rPr>
              <a:t>गरेको रहेछ भने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धेरै समय </a:t>
            </a:r>
            <a:r>
              <a:rPr lang="ne-NP" sz="2400" dirty="0">
                <a:cs typeface="Kalimati" panose="00000400000000000000" pitchFamily="2"/>
              </a:rPr>
              <a:t>कुन काममा संलग्न भएको हो सोधी उक्त कामलाई नै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मुख्य आर्थिक काम </a:t>
            </a:r>
            <a:r>
              <a:rPr lang="ne-NP" sz="2400" dirty="0">
                <a:cs typeface="Kalimati" panose="00000400000000000000" pitchFamily="2"/>
              </a:rPr>
              <a:t>मान्नुपर्दछ ।</a:t>
            </a:r>
          </a:p>
          <a:p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15528-3898-4D62-9F3D-C977F3619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212" y="2032010"/>
            <a:ext cx="3341688" cy="4171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25E27F-28D6-4DC6-A742-61D6073EB927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620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19883" y="734029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महल ३२ ..नामले.. ले मुख्य के आर्थिक काम गर्नुभयो ? 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  <a:p>
            <a:pPr marL="0" indent="0" algn="ctr">
              <a:buNone/>
            </a:pPr>
            <a:endParaRPr lang="en-US" sz="3200" dirty="0"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18661" y="1282440"/>
            <a:ext cx="11822448" cy="547321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मुख्य आर्थिक कामको विवरण </a:t>
            </a:r>
            <a:r>
              <a:rPr lang="ne-NP" sz="2400" b="1" dirty="0">
                <a:cs typeface="Kalimati" panose="00000400000000000000" pitchFamily="2"/>
              </a:rPr>
              <a:t>पहिलो लाइनमा </a:t>
            </a:r>
            <a:r>
              <a:rPr lang="ne-NP" sz="2400" dirty="0">
                <a:cs typeface="Kalimati" panose="00000400000000000000" pitchFamily="2"/>
              </a:rPr>
              <a:t>र व्यक्तिको पद </a:t>
            </a:r>
            <a:r>
              <a:rPr lang="ne-NP" sz="2400" b="1" dirty="0">
                <a:cs typeface="Kalimati" panose="00000400000000000000" pitchFamily="2"/>
              </a:rPr>
              <a:t>दोस्रो लाइनमा </a:t>
            </a:r>
            <a:r>
              <a:rPr lang="ne-NP" sz="2400" dirty="0">
                <a:cs typeface="Kalimati" panose="00000400000000000000" pitchFamily="2"/>
              </a:rPr>
              <a:t>छोटो र प्रष्ट बुझिने गरी लेख्नुपर्दछ ।जस्तैः </a:t>
            </a: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कपडा बेच्ने </a:t>
            </a:r>
            <a:r>
              <a:rPr lang="en-US" dirty="0">
                <a:cs typeface="Kalimati" panose="00000400000000000000" pitchFamily="2"/>
              </a:rPr>
              <a:t>– </a:t>
            </a:r>
            <a:r>
              <a:rPr lang="ne-NP" dirty="0">
                <a:cs typeface="Kalimati" panose="00000400000000000000" pitchFamily="2"/>
              </a:rPr>
              <a:t>बिक्रेता</a:t>
            </a:r>
            <a:r>
              <a:rPr lang="en-US" dirty="0">
                <a:cs typeface="Kalimati" panose="00000400000000000000" pitchFamily="2"/>
              </a:rPr>
              <a:t>, </a:t>
            </a:r>
            <a:endParaRPr lang="ne-NP" dirty="0">
              <a:cs typeface="Kalimati" panose="00000400000000000000" pitchFamily="2"/>
            </a:endParaRP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कपडा सिलाउने </a:t>
            </a:r>
            <a:r>
              <a:rPr lang="en-US" dirty="0">
                <a:cs typeface="Kalimati" panose="00000400000000000000" pitchFamily="2"/>
              </a:rPr>
              <a:t>– </a:t>
            </a:r>
            <a:r>
              <a:rPr lang="ne-NP" dirty="0">
                <a:cs typeface="Kalimati" panose="00000400000000000000" pitchFamily="2"/>
              </a:rPr>
              <a:t>टेलर</a:t>
            </a:r>
            <a:r>
              <a:rPr lang="en-US" dirty="0">
                <a:cs typeface="Kalimati" panose="00000400000000000000" pitchFamily="2"/>
              </a:rPr>
              <a:t>, </a:t>
            </a:r>
            <a:endParaRPr lang="ne-NP" dirty="0">
              <a:cs typeface="Kalimati" panose="00000400000000000000" pitchFamily="2"/>
            </a:endParaRP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धान गोडमेल गर्ने </a:t>
            </a:r>
            <a:r>
              <a:rPr lang="en-US" dirty="0">
                <a:cs typeface="Kalimati" panose="00000400000000000000" pitchFamily="2"/>
              </a:rPr>
              <a:t>– </a:t>
            </a:r>
            <a:r>
              <a:rPr lang="ne-NP" dirty="0">
                <a:cs typeface="Kalimati" panose="00000400000000000000" pitchFamily="2"/>
              </a:rPr>
              <a:t>खेताला</a:t>
            </a:r>
            <a:r>
              <a:rPr lang="en-US" dirty="0">
                <a:cs typeface="Kalimati" panose="00000400000000000000" pitchFamily="2"/>
              </a:rPr>
              <a:t>, </a:t>
            </a:r>
            <a:endParaRPr lang="ne-NP" dirty="0">
              <a:cs typeface="Kalimati" panose="00000400000000000000" pitchFamily="2"/>
            </a:endParaRP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भाडाको मिनिबस चलाउने </a:t>
            </a:r>
            <a:r>
              <a:rPr lang="en-US" dirty="0">
                <a:cs typeface="Kalimati" panose="00000400000000000000" pitchFamily="2"/>
              </a:rPr>
              <a:t>– </a:t>
            </a:r>
            <a:r>
              <a:rPr lang="ne-NP" dirty="0">
                <a:cs typeface="Kalimati" panose="00000400000000000000" pitchFamily="2"/>
              </a:rPr>
              <a:t>ड्राइभर</a:t>
            </a:r>
            <a:r>
              <a:rPr lang="en-US" dirty="0">
                <a:cs typeface="Kalimati" panose="00000400000000000000" pitchFamily="2"/>
              </a:rPr>
              <a:t>, </a:t>
            </a:r>
            <a:endParaRPr lang="ne-NP" dirty="0">
              <a:cs typeface="Kalimati" panose="00000400000000000000" pitchFamily="2"/>
            </a:endParaRP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पढाउने </a:t>
            </a:r>
            <a:r>
              <a:rPr lang="en-US" dirty="0">
                <a:cs typeface="Kalimati" panose="00000400000000000000" pitchFamily="2"/>
              </a:rPr>
              <a:t>– </a:t>
            </a:r>
            <a:r>
              <a:rPr lang="ne-NP" dirty="0">
                <a:cs typeface="Kalimati" panose="00000400000000000000" pitchFamily="2"/>
              </a:rPr>
              <a:t>प्राथमिक तहको शिक्षक</a:t>
            </a:r>
            <a:r>
              <a:rPr lang="en-US" dirty="0">
                <a:cs typeface="Kalimati" panose="00000400000000000000" pitchFamily="2"/>
              </a:rPr>
              <a:t>, </a:t>
            </a:r>
            <a:endParaRPr lang="ne-NP" dirty="0">
              <a:cs typeface="Kalimati" panose="00000400000000000000" pitchFamily="2"/>
            </a:endParaRP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घरेलु काम </a:t>
            </a:r>
            <a:r>
              <a:rPr lang="en-US" dirty="0">
                <a:cs typeface="Kalimati" panose="00000400000000000000" pitchFamily="2"/>
              </a:rPr>
              <a:t>– </a:t>
            </a:r>
            <a:r>
              <a:rPr lang="ne-NP" dirty="0">
                <a:cs typeface="Kalimati" panose="00000400000000000000" pitchFamily="2"/>
              </a:rPr>
              <a:t>घरेलु कामदार आदि । 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कामको विवरण र पद तथा सम्बन्धित कोड लेख्ने तरिका तालिकामा देखाइएको छ ।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cs typeface="Kalimati" panose="00000400000000000000" pitchFamily="2"/>
            </a:endParaRPr>
          </a:p>
          <a:p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28</a:t>
            </a:fld>
            <a:endParaRPr lang="en-US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E813EF0-AA58-451F-8EF7-2E7FE58DC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870585"/>
              </p:ext>
            </p:extLst>
          </p:nvPr>
        </p:nvGraphicFramePr>
        <p:xfrm>
          <a:off x="7951303" y="2133065"/>
          <a:ext cx="4124738" cy="2892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1675">
                  <a:extLst>
                    <a:ext uri="{9D8B030D-6E8A-4147-A177-3AD203B41FA5}">
                      <a16:colId xmlns:a16="http://schemas.microsoft.com/office/drawing/2014/main" val="2442239499"/>
                    </a:ext>
                  </a:extLst>
                </a:gridCol>
                <a:gridCol w="783063">
                  <a:extLst>
                    <a:ext uri="{9D8B030D-6E8A-4147-A177-3AD203B41FA5}">
                      <a16:colId xmlns:a16="http://schemas.microsoft.com/office/drawing/2014/main" val="2869176940"/>
                    </a:ext>
                  </a:extLst>
                </a:gridCol>
              </a:tblGrid>
              <a:tr h="6068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sz="2400" dirty="0">
                          <a:cs typeface="Kalimati" panose="00000400000000000000" pitchFamily="2"/>
                        </a:rPr>
                        <a:t>कामको विवरण र पद 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sz="2400" dirty="0">
                          <a:cs typeface="Kalimati" panose="00000400000000000000" pitchFamily="2"/>
                        </a:rPr>
                        <a:t>कोड 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790862"/>
                  </a:ext>
                </a:extLst>
              </a:tr>
              <a:tr h="11396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sz="2400" u="sng" dirty="0">
                          <a:cs typeface="Kalimati" panose="00000400000000000000" pitchFamily="2"/>
                        </a:rPr>
                        <a:t>कपडा बेच्ने 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sz="2400" u="sng" dirty="0">
                          <a:cs typeface="Kalimati" panose="00000400000000000000" pitchFamily="2"/>
                        </a:rPr>
                        <a:t>बिक्रेता </a:t>
                      </a:r>
                      <a:endParaRPr lang="en-US" sz="2400" u="sng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cs typeface="Kalimati" panose="00000400000000000000" pitchFamily="2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004979"/>
                  </a:ext>
                </a:extLst>
              </a:tr>
              <a:tr h="11396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sz="2400" u="sng" dirty="0">
                          <a:cs typeface="Kalimati" panose="00000400000000000000" pitchFamily="2"/>
                        </a:rPr>
                        <a:t>अरुको खेतमा काम गर्ने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sz="2400" u="sng" dirty="0">
                          <a:cs typeface="Kalimati" panose="00000400000000000000" pitchFamily="2"/>
                        </a:rPr>
                        <a:t> खेताला </a:t>
                      </a:r>
                      <a:endParaRPr lang="en-US" sz="2400" u="sng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cs typeface="Kalimati" panose="00000400000000000000" pitchFamily="2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95856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343C468-EEF2-4F5A-B6FE-DCBAE038F830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28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83257" y="787385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महल ३२ ..नामले.. ले मुख्य के आर्थिक काम गर्नुभयो ?</a:t>
            </a:r>
            <a:r>
              <a:rPr lang="ne-NP" sz="2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 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  <a:p>
            <a:pPr marL="0" indent="0" algn="ctr">
              <a:buNone/>
            </a:pPr>
            <a:endParaRPr lang="en-US" sz="3200" dirty="0"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27991" y="1355629"/>
            <a:ext cx="11658599" cy="492747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कुनै व्यक्तिले सन्दर्भ अवधिमा कुनै एउटा काम वा विभिन्न काम गरेका हुन सक्दछन् । 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आर्थिक कामको विवरण लेख्दा व्यक्तिले </a:t>
            </a:r>
            <a:r>
              <a:rPr lang="ne-NP" sz="2400" b="1" dirty="0">
                <a:cs typeface="Kalimati" panose="00000400000000000000" pitchFamily="2"/>
              </a:rPr>
              <a:t>सन्दर्भ समयमा अक्सर रूपमा गरेको कामको विवरण </a:t>
            </a:r>
            <a:r>
              <a:rPr lang="ne-NP" sz="2400" dirty="0">
                <a:cs typeface="Kalimati" panose="00000400000000000000" pitchFamily="2"/>
              </a:rPr>
              <a:t>लेख्नुपर्दछ । 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व्यक्तिले सबैभन्दा बढी समय गरेको काम नै </a:t>
            </a:r>
            <a:r>
              <a:rPr lang="ne-NP" sz="2400" b="1" dirty="0">
                <a:cs typeface="Kalimati" panose="00000400000000000000" pitchFamily="2"/>
              </a:rPr>
              <a:t>अक्सर गरेको काम </a:t>
            </a:r>
            <a:r>
              <a:rPr lang="ne-NP" sz="2400" dirty="0">
                <a:cs typeface="Kalimati" panose="00000400000000000000" pitchFamily="2"/>
              </a:rPr>
              <a:t>हो ।</a:t>
            </a:r>
            <a:endParaRPr lang="en-US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सन्दर्भ समयमा कामबाट अनुपस्थित भई पुनः सोही काममा फर्कने निश्चित भएका व्यक्तिहरूका लागि सो व्यक्तिले अनुपस्थित हुनु अघि अक्सर रूपमा गर्ने काम सोधी सोही</a:t>
            </a:r>
            <a:r>
              <a:rPr lang="en-US" sz="2400" dirty="0">
                <a:cs typeface="Kalimati" panose="00000400000000000000" pitchFamily="2"/>
              </a:rPr>
              <a:t> </a:t>
            </a:r>
            <a:r>
              <a:rPr lang="ne-NP" sz="2400" dirty="0">
                <a:cs typeface="Kalimati" panose="00000400000000000000" pitchFamily="2"/>
              </a:rPr>
              <a:t>कामको विवरण र पद लेख्नुपर्दछ । </a:t>
            </a:r>
            <a:endParaRPr lang="en-US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व्यक्तिको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पेशा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व्यवसाय वा गरेको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आर्थिक कामको कोड 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0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 देखि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9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 सम्म) </a:t>
            </a:r>
            <a:r>
              <a:rPr lang="ne-NP" sz="2400" dirty="0">
                <a:cs typeface="Kalimati" panose="00000400000000000000" pitchFamily="2"/>
              </a:rPr>
              <a:t>नेपाल स्तरीय पेशा वर्गीकरण </a:t>
            </a:r>
            <a:r>
              <a:rPr lang="en-US" sz="2400" dirty="0" err="1">
                <a:cs typeface="Kalimati" panose="00000400000000000000" pitchFamily="2"/>
              </a:rPr>
              <a:t>NSCO</a:t>
            </a:r>
            <a:r>
              <a:rPr lang="ne-NP" sz="2400" dirty="0">
                <a:cs typeface="Kalimati" panose="00000400000000000000" pitchFamily="2"/>
              </a:rPr>
              <a:t> अनुसार गरिएको छ । 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उक्त कोडहरू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प्रश्नावली किताबमा </a:t>
            </a:r>
            <a:r>
              <a:rPr lang="ne-NP" sz="2400" dirty="0">
                <a:cs typeface="Kalimati" panose="00000400000000000000" pitchFamily="2"/>
              </a:rPr>
              <a:t>दिइएको छ ।</a:t>
            </a: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32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704320" y="6451600"/>
            <a:ext cx="462280" cy="381635"/>
          </a:xfrm>
        </p:spPr>
        <p:txBody>
          <a:bodyPr/>
          <a:lstStyle/>
          <a:p>
            <a:pPr algn="ctr"/>
            <a:fld id="{2840B2E4-A264-431E-ABDE-38E3BCDA5876}" type="slidenum">
              <a:rPr lang="en-US" smtClean="0">
                <a:latin typeface="Fontasy Himali" panose="04020500000000000000" pitchFamily="82" charset="0"/>
              </a:rPr>
              <a:pPr algn="ctr"/>
              <a:t>3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FD0C32-7750-4116-8DA0-A23E3B6013F3}"/>
              </a:ext>
            </a:extLst>
          </p:cNvPr>
          <p:cNvSpPr/>
          <p:nvPr/>
        </p:nvSpPr>
        <p:spPr>
          <a:xfrm>
            <a:off x="0" y="89986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ne-NP" sz="2800" b="1" dirty="0">
                <a:solidFill>
                  <a:srgbClr val="002060"/>
                </a:solidFill>
                <a:cs typeface="Kalimati" pitchFamily="2"/>
              </a:rPr>
              <a:t>सन्दर्भ सामाग्री</a:t>
            </a:r>
            <a:endParaRPr lang="hi-IN" sz="2800" b="1" dirty="0">
              <a:solidFill>
                <a:srgbClr val="002060"/>
              </a:solidFill>
              <a:cs typeface="Kalimati" pitchFamily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44C860-C6C8-4B13-9FE9-805C3230E513}"/>
              </a:ext>
            </a:extLst>
          </p:cNvPr>
          <p:cNvSpPr/>
          <p:nvPr/>
        </p:nvSpPr>
        <p:spPr>
          <a:xfrm>
            <a:off x="329609" y="1854423"/>
            <a:ext cx="11830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2400" dirty="0">
                <a:cs typeface="Kalimati" pitchFamily="2"/>
              </a:rPr>
              <a:t>गणना पुस्तिकाको अनुच्छेद १२.१ देखि १२.३२ सम्म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FC5B3-01C8-4BDB-975A-2D4B25DFC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28" t="14264" r="30145" b="26666"/>
          <a:stretch/>
        </p:blipFill>
        <p:spPr>
          <a:xfrm>
            <a:off x="4981191" y="3125535"/>
            <a:ext cx="2680441" cy="3461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1729B4-674C-455A-9F33-9C64CB258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51" t="27040" r="28424" b="9544"/>
          <a:stretch/>
        </p:blipFill>
        <p:spPr>
          <a:xfrm>
            <a:off x="699622" y="3125535"/>
            <a:ext cx="4185218" cy="3461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8E456A-1C37-4D0B-890C-919BB39FA5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22" t="24328" r="28016" b="9543"/>
          <a:stretch/>
        </p:blipFill>
        <p:spPr>
          <a:xfrm>
            <a:off x="7757983" y="3125535"/>
            <a:ext cx="3998400" cy="346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00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6630" y="771088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पेशाको व्याख्या र कोड 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14679" y="1321908"/>
            <a:ext cx="8393218" cy="532047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e-NP" b="1" u="sng" dirty="0">
                <a:cs typeface="Kalimati" panose="00000400000000000000" pitchFamily="2"/>
              </a:rPr>
              <a:t>सैनिक अधिकारीहरू (कोड </a:t>
            </a:r>
            <a:r>
              <a:rPr lang="en-US" b="1" u="sng" dirty="0">
                <a:cs typeface="Kalimati" panose="00000400000000000000" pitchFamily="2"/>
              </a:rPr>
              <a:t>0</a:t>
            </a:r>
            <a:r>
              <a:rPr lang="ne-NP" b="1" u="sng" dirty="0">
                <a:cs typeface="Kalimati" panose="00000400000000000000" pitchFamily="2"/>
              </a:rPr>
              <a:t>)</a:t>
            </a:r>
            <a:endParaRPr lang="en-US" b="1" u="sng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नेपाली सेना अन्तर्गत काम गर्ने व्यक्तिहरू सबैलाई सैनिक अधिकारी बुझ्नुपर्दछ । </a:t>
            </a:r>
          </a:p>
          <a:p>
            <a:pPr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यस अन्तर्गत नेपाली सेना अन्तर्गत काम गर्ने सबै जवान देखि प्रमुख सम्मका प्राविधिक तथा अप्राविधिक सबै सैनिक अधिकारीहरू पर्दछन् ।</a:t>
            </a:r>
          </a:p>
          <a:p>
            <a:pPr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यस अन्तर्गतका व्यक्तिहरूको कामको विवरण र पदको कोड लेख्दा यस अनुसार लेख्नुपर्दछ ।</a:t>
            </a:r>
            <a:endParaRPr lang="en-US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30</a:t>
            </a:fld>
            <a:endParaRPr lang="en-US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2C3E76A-CC07-46D3-A170-570D21C6B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93685"/>
              </p:ext>
            </p:extLst>
          </p:nvPr>
        </p:nvGraphicFramePr>
        <p:xfrm>
          <a:off x="8731968" y="2104648"/>
          <a:ext cx="3395049" cy="2441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9589">
                  <a:extLst>
                    <a:ext uri="{9D8B030D-6E8A-4147-A177-3AD203B41FA5}">
                      <a16:colId xmlns:a16="http://schemas.microsoft.com/office/drawing/2014/main" val="2669511163"/>
                    </a:ext>
                  </a:extLst>
                </a:gridCol>
                <a:gridCol w="1145460">
                  <a:extLst>
                    <a:ext uri="{9D8B030D-6E8A-4147-A177-3AD203B41FA5}">
                      <a16:colId xmlns:a16="http://schemas.microsoft.com/office/drawing/2014/main" val="2804906017"/>
                    </a:ext>
                  </a:extLst>
                </a:gridCol>
              </a:tblGrid>
              <a:tr h="5132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dirty="0">
                          <a:cs typeface="Kalimati" panose="00000400000000000000" pitchFamily="2"/>
                        </a:rPr>
                        <a:t>कामको विवरण र पद 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dirty="0">
                          <a:cs typeface="Kalimati" panose="00000400000000000000" pitchFamily="2"/>
                        </a:rPr>
                        <a:t>कोड 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907567"/>
                  </a:ext>
                </a:extLst>
              </a:tr>
              <a:tr h="9639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u="sng" dirty="0">
                          <a:cs typeface="Kalimati" panose="00000400000000000000" pitchFamily="2"/>
                        </a:rPr>
                        <a:t>देशको सुरक्षा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u="sng" dirty="0">
                          <a:cs typeface="Kalimati" panose="00000400000000000000" pitchFamily="2"/>
                        </a:rPr>
                        <a:t>सेनानी </a:t>
                      </a:r>
                      <a:endParaRPr lang="en-US" u="sng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dirty="0">
                          <a:cs typeface="Kalimati" panose="00000400000000000000" pitchFamily="2"/>
                        </a:rPr>
                        <a:t>0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83138"/>
                  </a:ext>
                </a:extLst>
              </a:tr>
              <a:tr h="9639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u="sng" dirty="0">
                          <a:cs typeface="Kalimati" panose="00000400000000000000" pitchFamily="2"/>
                        </a:rPr>
                        <a:t>देशको सुरक्षा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u="sng" dirty="0">
                          <a:cs typeface="Kalimati" panose="00000400000000000000" pitchFamily="2"/>
                        </a:rPr>
                        <a:t> सिपाही </a:t>
                      </a:r>
                      <a:endParaRPr lang="en-US" u="sng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dirty="0">
                          <a:cs typeface="Kalimati" panose="00000400000000000000" pitchFamily="2"/>
                        </a:rPr>
                        <a:t>0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44650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EB701F9-DFE0-4E42-A23B-DE7A31463F5A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302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91898" y="830153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पेशाको व्याख्या र कोड 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97126" y="1387643"/>
            <a:ext cx="11939161" cy="5173293"/>
          </a:xfrm>
          <a:prstGeom prst="rect">
            <a:avLst/>
          </a:prstGeo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व्यवस्थापकहरू (कोड </a:t>
            </a:r>
            <a:r>
              <a:rPr lang="en-US" sz="2400" b="1" u="sng" dirty="0">
                <a:cs typeface="Kalimati" panose="00000400000000000000" pitchFamily="2"/>
              </a:rPr>
              <a:t>1</a:t>
            </a:r>
            <a:r>
              <a:rPr lang="ne-NP" sz="2400" b="1" u="sng" dirty="0">
                <a:cs typeface="Kalimati" panose="00000400000000000000" pitchFamily="2"/>
              </a:rPr>
              <a:t>)</a:t>
            </a:r>
            <a:endParaRPr lang="en-US" sz="2400" b="1" u="sng" dirty="0">
              <a:cs typeface="Kalimati" panose="00000400000000000000" pitchFamily="2"/>
            </a:endParaRP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सामान्यतया व्यवस्थापक भन्नाले कुनै संघ संस्था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प्रतिष्ठान वा कार्यालयमा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व्यवस्थापकीय काम गर्ने पदाधिकारी तथा कार्यालय प्रमुखहरू </a:t>
            </a:r>
            <a:r>
              <a:rPr lang="ne-NP" sz="2400" dirty="0">
                <a:cs typeface="Kalimati" panose="00000400000000000000" pitchFamily="2"/>
              </a:rPr>
              <a:t>बुझ्नुपर्दछ । </a:t>
            </a: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यस्ता व्यक्तिको हकमा कोड </a:t>
            </a:r>
            <a:r>
              <a:rPr lang="en-US" sz="2400" b="1" dirty="0">
                <a:solidFill>
                  <a:srgbClr val="0070C0"/>
                </a:solidFill>
                <a:cs typeface="Kalimati" panose="00000400000000000000" pitchFamily="2"/>
              </a:rPr>
              <a:t>1</a:t>
            </a:r>
            <a:r>
              <a:rPr lang="ne-NP" sz="2400" b="1" dirty="0">
                <a:solidFill>
                  <a:srgbClr val="0070C0"/>
                </a:solidFill>
                <a:cs typeface="Kalimati" panose="00000400000000000000" pitchFamily="2"/>
              </a:rPr>
              <a:t> </a:t>
            </a:r>
            <a:r>
              <a:rPr lang="ne-NP" sz="2400" dirty="0">
                <a:cs typeface="Kalimati" panose="00000400000000000000" pitchFamily="2"/>
              </a:rPr>
              <a:t>लेख्नुपर्दछ । </a:t>
            </a: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यस अन्तर्गतः</a:t>
            </a:r>
            <a:r>
              <a:rPr lang="en-US" sz="2400" dirty="0">
                <a:cs typeface="Kalimati" panose="00000400000000000000" pitchFamily="2"/>
              </a:rPr>
              <a:t>–</a:t>
            </a:r>
            <a:r>
              <a:rPr lang="ne-NP" sz="24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 </a:t>
            </a:r>
            <a:r>
              <a:rPr lang="ne-NP" sz="2400" dirty="0">
                <a:cs typeface="Kalimati" panose="00000400000000000000" pitchFamily="2"/>
              </a:rPr>
              <a:t>राष्ट्रपति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उपराष्ट्रपति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प्रधानमन्त्री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मन्त्रीहरू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सांसदहरू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गाउँ</a:t>
            </a:r>
            <a:r>
              <a:rPr lang="en-US" sz="2400" dirty="0">
                <a:cs typeface="Kalimati" panose="00000400000000000000" pitchFamily="2"/>
              </a:rPr>
              <a:t>/</a:t>
            </a:r>
            <a:r>
              <a:rPr lang="ne-NP" sz="2400" dirty="0">
                <a:cs typeface="Kalimati" panose="00000400000000000000" pitchFamily="2"/>
              </a:rPr>
              <a:t>नगरका प्रमुखहरू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वडा अध्यक्ष तथा वडा सदस्यहरू लगायत राजनीतिक दलका पदाधिकारीहरू (तलब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ज्याला लिई पार्टीको काम गर्ने)</a:t>
            </a:r>
            <a:r>
              <a:rPr lang="en-US" sz="2400" dirty="0">
                <a:cs typeface="Kalimati" panose="00000400000000000000" pitchFamily="2"/>
              </a:rPr>
              <a:t>,</a:t>
            </a:r>
            <a:r>
              <a:rPr lang="ne-NP" sz="2400" dirty="0">
                <a:cs typeface="Kalimati" panose="00000400000000000000" pitchFamily="2"/>
              </a:rPr>
              <a:t> बिभिन्न संघ संस्थाका प्रमुखहरू, महाप्रबन्धक, प्रबन्धक तथा सञ्चालकहरू; प्रशासन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कानून अनुसन्धान अधिकृत</a:t>
            </a:r>
            <a:r>
              <a:rPr lang="en-US" sz="2400" dirty="0">
                <a:cs typeface="Kalimati" panose="00000400000000000000" pitchFamily="2"/>
              </a:rPr>
              <a:t> </a:t>
            </a:r>
            <a:r>
              <a:rPr lang="ne-NP" sz="2400" dirty="0">
                <a:cs typeface="Kalimati" panose="00000400000000000000" pitchFamily="2"/>
              </a:rPr>
              <a:t>तथा सो भन्दा माथिल्ला पदहरू; नेपाल प्रहरी तथा सशस्त्र प्रहरीका निरीक्षक वा सो भन्दा माथिका प्रहरी अधिकृतहरू आदि पर्दछन् ।</a:t>
            </a:r>
            <a:endParaRPr lang="en-US" sz="2400" dirty="0">
              <a:cs typeface="Kalimati" panose="00000400000000000000" pitchFamily="2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2E049D-E85C-4CA0-8DB9-79782AB77519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351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65150" y="813057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पेशाको व्याख्या र कोड 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23826" y="1071602"/>
            <a:ext cx="11687174" cy="560542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3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पेशाविद्हरू (कोड </a:t>
            </a:r>
            <a:r>
              <a:rPr lang="en-US" sz="2400" b="1" u="sng" dirty="0">
                <a:cs typeface="Kalimati" panose="00000400000000000000" pitchFamily="2"/>
              </a:rPr>
              <a:t>2</a:t>
            </a:r>
            <a:r>
              <a:rPr lang="ne-NP" sz="2400" b="1" u="sng" dirty="0">
                <a:cs typeface="Kalimati" panose="00000400000000000000" pitchFamily="2"/>
              </a:rPr>
              <a:t>)</a:t>
            </a:r>
            <a:endParaRPr lang="en-US" sz="2400" b="1" u="sng" dirty="0">
              <a:cs typeface="Kalimati" panose="00000400000000000000" pitchFamily="2"/>
            </a:endParaRPr>
          </a:p>
          <a:p>
            <a:pPr>
              <a:lnSpc>
                <a:spcPct val="130000"/>
              </a:lnSpc>
            </a:pPr>
            <a:r>
              <a:rPr lang="ne-NP" sz="2400" dirty="0">
                <a:cs typeface="Kalimati" panose="00000400000000000000" pitchFamily="2"/>
              </a:rPr>
              <a:t>पेशाविद् भन्नाले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प्राविधिक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,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विशेषज्ञ पद </a:t>
            </a:r>
            <a:r>
              <a:rPr lang="ne-NP" sz="2400" dirty="0">
                <a:cs typeface="Kalimati" panose="00000400000000000000" pitchFamily="2"/>
              </a:rPr>
              <a:t>धारण गरेका व्यक्तिहरू बुझ्नुपर्दछ । यिनीहरू आफ्नो क्षेत्रका विज्ञ हुन्छन्। यस्ता व्यक्तिको हकमा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कोड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2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 </a:t>
            </a:r>
            <a:r>
              <a:rPr lang="ne-NP" sz="2400" dirty="0">
                <a:cs typeface="Kalimati" panose="00000400000000000000" pitchFamily="2"/>
              </a:rPr>
              <a:t>लेख्नुपर्दछ । यस अन्तर्गतः</a:t>
            </a:r>
            <a:r>
              <a:rPr lang="en-US" sz="2400" dirty="0">
                <a:cs typeface="Kalimati" panose="00000400000000000000" pitchFamily="2"/>
              </a:rPr>
              <a:t>–</a:t>
            </a:r>
          </a:p>
          <a:p>
            <a:pPr>
              <a:lnSpc>
                <a:spcPct val="130000"/>
              </a:lnSpc>
            </a:pPr>
            <a:r>
              <a:rPr lang="ne-NP" sz="2400" dirty="0">
                <a:cs typeface="Kalimati" panose="00000400000000000000" pitchFamily="2"/>
              </a:rPr>
              <a:t>वैज्ञानिकहरू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जलवायु विज्ञहरू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कृषि वन र माछापालन विशेषज्ञहरू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इन्जिनियर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आर्किटेक्ट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योजनाकार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सर्वेयर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डिजाइनर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प्राविधिक अधिकृतहरू</a:t>
            </a:r>
            <a:r>
              <a:rPr lang="en-US" sz="2400" dirty="0">
                <a:cs typeface="Kalimati" panose="00000400000000000000" pitchFamily="2"/>
              </a:rPr>
              <a:t>,</a:t>
            </a:r>
            <a:r>
              <a:rPr lang="ne-NP" sz="2400" dirty="0">
                <a:cs typeface="Kalimati" panose="00000400000000000000" pitchFamily="2"/>
              </a:rPr>
              <a:t> चिकित्सकहरू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 पूर्व प्राथमिक शिक्षकदेखि विश्वविद्यालयका प्राध्यापकहरू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तालिम अधिकृतहरू</a:t>
            </a:r>
            <a:r>
              <a:rPr lang="en-US" sz="2400" dirty="0">
                <a:cs typeface="Kalimati" panose="00000400000000000000" pitchFamily="2"/>
              </a:rPr>
              <a:t>,</a:t>
            </a:r>
            <a:r>
              <a:rPr lang="ne-NP" sz="2400" dirty="0">
                <a:cs typeface="Kalimati" panose="00000400000000000000" pitchFamily="2"/>
              </a:rPr>
              <a:t> सफ्टवेयर डेभलपर तथा प्रोग्रामर</a:t>
            </a:r>
            <a:r>
              <a:rPr lang="en-US" sz="2400" dirty="0">
                <a:cs typeface="Kalimati" panose="00000400000000000000" pitchFamily="2"/>
              </a:rPr>
              <a:t>,</a:t>
            </a:r>
            <a:r>
              <a:rPr lang="ne-NP" sz="2400" dirty="0">
                <a:cs typeface="Kalimati" panose="00000400000000000000" pitchFamily="2"/>
              </a:rPr>
              <a:t>अधिवक्ता तथा न्यायाधीश तथा कानूनविद्हरू</a:t>
            </a:r>
            <a:r>
              <a:rPr lang="en-US" sz="2400" dirty="0">
                <a:cs typeface="Kalimati" panose="00000400000000000000" pitchFamily="2"/>
              </a:rPr>
              <a:t>,</a:t>
            </a:r>
            <a:r>
              <a:rPr lang="ne-NP" sz="2400" dirty="0">
                <a:cs typeface="Kalimati" panose="00000400000000000000" pitchFamily="2"/>
              </a:rPr>
              <a:t> अर्थशास्त्री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समाजशास्त्री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तथ्याङ्कशास्त्री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समाजसेवी र धार्मिक गुरू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पुजारी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लेखक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कवि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अनुवादक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कार्टुनिष्ट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संगीतकार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गायक गायिका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डान्सर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पत्रकार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विभिन्न क्षेत्रका कलाकारहरू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निर्देशक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रेडियो</a:t>
            </a:r>
            <a:r>
              <a:rPr lang="en-US" sz="2400" dirty="0">
                <a:cs typeface="Kalimati" panose="00000400000000000000" pitchFamily="2"/>
              </a:rPr>
              <a:t>/</a:t>
            </a:r>
            <a:r>
              <a:rPr lang="ne-NP" sz="2400" dirty="0">
                <a:cs typeface="Kalimati" panose="00000400000000000000" pitchFamily="2"/>
              </a:rPr>
              <a:t>टेलिभिजन</a:t>
            </a:r>
            <a:r>
              <a:rPr lang="en-US" sz="2400" dirty="0">
                <a:cs typeface="Kalimati" panose="00000400000000000000" pitchFamily="2"/>
              </a:rPr>
              <a:t>/</a:t>
            </a:r>
            <a:r>
              <a:rPr lang="ne-NP" sz="2400" dirty="0">
                <a:cs typeface="Kalimati" panose="00000400000000000000" pitchFamily="2"/>
              </a:rPr>
              <a:t>अन्य मिडियाका उद्घोषक पर्दछन् ।</a:t>
            </a:r>
          </a:p>
          <a:p>
            <a:pPr>
              <a:lnSpc>
                <a:spcPct val="130000"/>
              </a:lnSpc>
            </a:pPr>
            <a:r>
              <a:rPr lang="ne-NP" sz="2400" dirty="0">
                <a:cs typeface="Kalimati" panose="00000400000000000000" pitchFamily="2"/>
              </a:rPr>
              <a:t>तर यस वर्गमा पर्ने पेशाविद्हरू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कुनै कार्यालयको प्रमुखको भूमिकामा वा व्यवस्थापकको भूमिकामा छन् भने </a:t>
            </a:r>
            <a:r>
              <a:rPr lang="ne-NP" sz="2400" dirty="0">
                <a:cs typeface="Kalimati" panose="00000400000000000000" pitchFamily="2"/>
              </a:rPr>
              <a:t>यस वर्गमा नराखी व्यवस्थापकको कोड </a:t>
            </a:r>
            <a:r>
              <a:rPr lang="en-US" sz="2400" b="1" dirty="0">
                <a:solidFill>
                  <a:srgbClr val="0070C0"/>
                </a:solidFill>
                <a:cs typeface="Kalimati" panose="00000400000000000000" pitchFamily="2"/>
              </a:rPr>
              <a:t>1</a:t>
            </a:r>
            <a:r>
              <a:rPr lang="ne-NP" sz="2400" dirty="0">
                <a:cs typeface="Kalimati" panose="00000400000000000000" pitchFamily="2"/>
              </a:rPr>
              <a:t> मा लेख्नुपर्दछ ।</a:t>
            </a: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740E6E-9BC7-4CE6-BAEC-6CEF33CAEAF6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031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83257" y="769279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पेशाको व्याख्या र कोड 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34566" y="1310536"/>
            <a:ext cx="11445014" cy="502492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प्राविधिक तथा सहायक पेशाविद्हरू (कोड </a:t>
            </a:r>
            <a:r>
              <a:rPr lang="en-US" sz="2400" b="1" u="sng" dirty="0">
                <a:cs typeface="Kalimati" panose="00000400000000000000" pitchFamily="2"/>
              </a:rPr>
              <a:t>3</a:t>
            </a:r>
            <a:r>
              <a:rPr lang="ne-NP" sz="2400" b="1" u="sng" dirty="0">
                <a:cs typeface="Kalimati" panose="00000400000000000000" pitchFamily="2"/>
              </a:rPr>
              <a:t>)</a:t>
            </a:r>
            <a:endParaRPr lang="en-US" sz="2400" b="1" u="sng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प्राविधिक तथा सहायक पेशाविद्हरू भन्नाले पेशाविद् तथा </a:t>
            </a:r>
            <a:r>
              <a:rPr lang="ne-NP" sz="2400" b="1" dirty="0">
                <a:cs typeface="Kalimati" panose="00000400000000000000" pitchFamily="2"/>
              </a:rPr>
              <a:t>विशेषज्ञ पदभन्दा तलका सुपरभाइजर तह</a:t>
            </a:r>
            <a:r>
              <a:rPr lang="ne-NP" sz="2400" dirty="0">
                <a:cs typeface="Kalimati" panose="00000400000000000000" pitchFamily="2"/>
              </a:rPr>
              <a:t>का प्राविधिकहरू बुझिन्छ । 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यस्ता व्यक्तिको हकमा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कोड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3</a:t>
            </a:r>
            <a:r>
              <a:rPr lang="ne-NP" sz="2400" dirty="0">
                <a:cs typeface="Kalimati" panose="00000400000000000000" pitchFamily="2"/>
              </a:rPr>
              <a:t> लेख्नुपर्दछ । 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यस अन्तर्गतः</a:t>
            </a:r>
            <a:r>
              <a:rPr lang="en-US" sz="2400" dirty="0">
                <a:cs typeface="Kalimati" panose="00000400000000000000" pitchFamily="2"/>
              </a:rPr>
              <a:t>–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विज्ञान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विद्युत्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सिभिल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मेकानिकल इन्जिनियरिङ लगायतका ओभरसियर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फिल्ड सुपरभाइजर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प्राविधिक सहायकहरू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कृषि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वनका प्राविधिक सहायकहरू (जे. टि.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जे.टि.ए.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रेन्जर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फरेष्टर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वनपाले आदि)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पशु प्राविधिक सहायकहरू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खाद्य निरीक्षक</a:t>
            </a:r>
            <a:r>
              <a:rPr lang="en-US" sz="2400" dirty="0">
                <a:cs typeface="Kalimati" panose="00000400000000000000" pitchFamily="2"/>
              </a:rPr>
              <a:t>, 																</a:t>
            </a: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04361-DD03-42DB-AFDD-CC6A512F434D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958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76294" y="923658"/>
            <a:ext cx="10636250" cy="50784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पेशाको व्याख्या र कोड 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09331" y="1650856"/>
            <a:ext cx="11795976" cy="5107911"/>
          </a:xfrm>
          <a:prstGeom prst="rect">
            <a:avLst/>
          </a:prstGeo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प्राविधिक तथा सहायक पेशाविद्हरू (कोड </a:t>
            </a:r>
            <a:r>
              <a:rPr lang="en-US" sz="2400" b="1" u="sng" dirty="0">
                <a:cs typeface="Kalimati" panose="00000400000000000000" pitchFamily="2"/>
              </a:rPr>
              <a:t>3</a:t>
            </a:r>
            <a:r>
              <a:rPr lang="ne-NP" sz="2400" b="1" u="sng" dirty="0">
                <a:cs typeface="Kalimati" panose="00000400000000000000" pitchFamily="2"/>
              </a:rPr>
              <a:t>)</a:t>
            </a:r>
            <a:endParaRPr lang="en-US" sz="2400" b="1" u="sng" dirty="0">
              <a:cs typeface="Kalimati" panose="00000400000000000000" pitchFamily="2"/>
            </a:endParaRP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मेडिकलका प्राविधिकहरू ल्याब टेक्निसियनहरू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रेडियोग्राफर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नर्स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अनमी तथा सुँडेनीहरू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धामी झाँक्रीहरू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धर्म प्रचारकहरू</a:t>
            </a:r>
            <a:r>
              <a:rPr lang="en-US" sz="2400" dirty="0">
                <a:cs typeface="Kalimati" panose="00000400000000000000" pitchFamily="2"/>
              </a:rPr>
              <a:t>,</a:t>
            </a:r>
            <a:r>
              <a:rPr lang="ne-NP" sz="2400" dirty="0">
                <a:cs typeface="Kalimati" panose="00000400000000000000" pitchFamily="2"/>
              </a:rPr>
              <a:t> टेबुलमा बसेर काम गर्ने मेशिन अपरेटरहरू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सरकारी वरिष्ठ सहायक स्तरका कर्मचारीहरू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विदेशी विनिमय सटहीका एजेन्टहरू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बीमाका एजेन्टहरू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बिक्री एजेन्टहरू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भन्सार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रोजगार प्रतिनिधिहरू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रियल स्टेटका दलालहरू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विज्ञापन प्रतिनिधिहरू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प्रहरी सहायक निरीक्षकहरू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खेलाडी तथा खेल प्रशिक्षकहरू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पाइलटहरू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फोटोग्राफर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आन्तरिक डिजाइनर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कुकहरू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सूचना प्रविधिका सहायकहरू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कम्प्यूटर अपरेटरहरू पर्दछन् ।</a:t>
            </a: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FDB93-37B3-44D9-9681-F7E0A02E832E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19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83257" y="876210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पेशाको व्याख्या र कोड 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38539" y="1812202"/>
            <a:ext cx="11641041" cy="489576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कार्यालय सहायकहरू (कोड </a:t>
            </a:r>
            <a:r>
              <a:rPr lang="en-US" sz="2400" b="1" u="sng" dirty="0">
                <a:cs typeface="Kalimati" panose="00000400000000000000" pitchFamily="2"/>
              </a:rPr>
              <a:t>4</a:t>
            </a:r>
            <a:r>
              <a:rPr lang="ne-NP" sz="2400" b="1" u="sng" dirty="0">
                <a:cs typeface="Kalimati" panose="00000400000000000000" pitchFamily="2"/>
              </a:rPr>
              <a:t>)</a:t>
            </a:r>
            <a:endParaRPr lang="en-US" sz="2400" b="1" u="sng" dirty="0">
              <a:cs typeface="Kalimati" panose="00000400000000000000" pitchFamily="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e-NP" sz="2400" dirty="0">
                <a:cs typeface="Kalimati" panose="00000400000000000000" pitchFamily="2"/>
              </a:rPr>
              <a:t>यस अन्तर्गतः</a:t>
            </a:r>
            <a:r>
              <a:rPr lang="en-US" sz="2400" dirty="0">
                <a:cs typeface="Kalimati" panose="00000400000000000000" pitchFamily="2"/>
              </a:rPr>
              <a:t>–</a:t>
            </a:r>
            <a:endParaRPr lang="ne-NP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कार्यालयको दैनिक कार्य गर्ने सहायक कर्मचारीहरू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कार्यालय सहायक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बैंक टेलर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फ्रन्ट डेस्कमा काम गर्ने कर्मचारीहरू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कार्यालयको सबै काममा सघाउने कार्यालय सहयोगीहरू</a:t>
            </a:r>
            <a:endParaRPr lang="en-US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क्यासिनोमा काम गर्नेहरू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बचत तथा बचत तथा ऋण संकलन गर्ने संकलकहरू</a:t>
            </a:r>
            <a:endParaRPr lang="en-US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बस तथा हवाईजहाजका टिकट काट्ने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ट्राभल एजेन्सीहरूका यातायात परामर्श सहायकहरू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रिसेप्सनिष्टहरू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हुलाकीहरू आदि पर्दछन् ।</a:t>
            </a: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711D3-4784-47FF-A85D-D7B2CA14ACEF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4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710006" y="891697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पेशाको व्याख्या र कोड 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71193" y="1684958"/>
            <a:ext cx="11552221" cy="500771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4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सेवा तथा वस्तु बिक्री गर्ने कामदारहरू (कोड </a:t>
            </a:r>
            <a:r>
              <a:rPr lang="en-US" sz="2400" b="1" u="sng" dirty="0">
                <a:cs typeface="Kalimati" panose="00000400000000000000" pitchFamily="2"/>
              </a:rPr>
              <a:t>5</a:t>
            </a:r>
            <a:r>
              <a:rPr lang="ne-NP" sz="2400" b="1" u="sng" dirty="0">
                <a:cs typeface="Kalimati" panose="00000400000000000000" pitchFamily="2"/>
              </a:rPr>
              <a:t>)</a:t>
            </a:r>
            <a:endParaRPr lang="en-US" sz="2400" b="1" u="sng" dirty="0">
              <a:cs typeface="Kalimati" panose="00000400000000000000" pitchFamily="2"/>
            </a:endParaRP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ne-NP" sz="2400" dirty="0">
                <a:cs typeface="Kalimati" panose="00000400000000000000" pitchFamily="2"/>
              </a:rPr>
              <a:t>यस अन्तर्गतः</a:t>
            </a:r>
            <a:r>
              <a:rPr lang="en-US" sz="2400" dirty="0">
                <a:cs typeface="Kalimati" panose="00000400000000000000" pitchFamily="2"/>
              </a:rPr>
              <a:t>– </a:t>
            </a:r>
            <a:r>
              <a:rPr lang="ne-NP" sz="2400" dirty="0">
                <a:cs typeface="Kalimati" panose="00000400000000000000" pitchFamily="2"/>
              </a:rPr>
              <a:t>टुरिष्ट गाइड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रेष्टुरेन्टका सेफ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कुक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वेटर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पैसा संकलक (क्यासियरहरू)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ne-NP" sz="2400" dirty="0">
                <a:cs typeface="Kalimati" panose="00000400000000000000" pitchFamily="2"/>
              </a:rPr>
              <a:t>थोक तथा खुद्रा सामान बिक्रेताहरू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सेल्स कामदारहरू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फुटपाथमा पसल राखी सामान बेच्नेहरू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ne-NP" sz="2400" dirty="0">
                <a:cs typeface="Kalimati" panose="00000400000000000000" pitchFamily="2"/>
              </a:rPr>
              <a:t>व्यापार व्यवसायमा राखिएका सुरक्षा गार्डहरू र कामदारहरू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ne-NP" sz="2400" dirty="0">
                <a:cs typeface="Kalimati" panose="00000400000000000000" pitchFamily="2"/>
              </a:rPr>
              <a:t>ड्राइभिङ प्रशिक्षक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व्युटिसियन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मोडेलहरू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हजाम</a:t>
            </a:r>
            <a:r>
              <a:rPr lang="en-US" sz="2400" dirty="0">
                <a:cs typeface="Kalimati" panose="00000400000000000000" pitchFamily="2"/>
              </a:rPr>
              <a:t>,</a:t>
            </a:r>
            <a:r>
              <a:rPr lang="ne-NP" sz="2400" dirty="0">
                <a:cs typeface="Kalimati" panose="00000400000000000000" pitchFamily="2"/>
              </a:rPr>
              <a:t> प्रहरी जवानहरू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बिमान परिचारकहरू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कण्डक्टरहरू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ज्योतिषीहरू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ne-NP" sz="2400" dirty="0">
                <a:cs typeface="Kalimati" panose="00000400000000000000" pitchFamily="2"/>
              </a:rPr>
              <a:t>हेरचाह (बच्चा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वृद्ध वृद्धा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अशक्तहरूको) गर्ने व्यक्तिहरू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ne-NP" sz="2400" dirty="0">
                <a:cs typeface="Kalimati" panose="00000400000000000000" pitchFamily="2"/>
              </a:rPr>
              <a:t>दाहसंस्कार गर्ने व्यक्तिहरू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अन्यत्र उल्लेख नभएका सुरक्षा कामदारहरू आदि पर्दछन् ।</a:t>
            </a: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890FE-BF64-48A0-8784-28E78605E901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428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65150" y="968455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पेशाको व्याख्या र कोड 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11150" y="1471784"/>
            <a:ext cx="11569700" cy="468089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कृषि</a:t>
            </a:r>
            <a:r>
              <a:rPr lang="en-US" sz="2400" b="1" u="sng" dirty="0">
                <a:cs typeface="Kalimati" panose="00000400000000000000" pitchFamily="2"/>
              </a:rPr>
              <a:t>, </a:t>
            </a:r>
            <a:r>
              <a:rPr lang="ne-NP" sz="2400" b="1" u="sng" dirty="0">
                <a:cs typeface="Kalimati" panose="00000400000000000000" pitchFamily="2"/>
              </a:rPr>
              <a:t>वन र माछापालन कार्यका दक्ष कामदारहरू (कोड </a:t>
            </a:r>
            <a:r>
              <a:rPr lang="en-US" sz="2400" b="1" u="sng" dirty="0">
                <a:cs typeface="Kalimati" panose="00000400000000000000" pitchFamily="2"/>
              </a:rPr>
              <a:t>6</a:t>
            </a:r>
            <a:r>
              <a:rPr lang="ne-NP" sz="2400" b="1" u="sng" dirty="0">
                <a:cs typeface="Kalimati" panose="00000400000000000000" pitchFamily="2"/>
              </a:rPr>
              <a:t>)</a:t>
            </a:r>
            <a:endParaRPr lang="en-US" sz="2400" b="1" u="sng" dirty="0">
              <a:cs typeface="Kalimati" panose="00000400000000000000" pitchFamily="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e-NP" sz="2400" dirty="0">
                <a:cs typeface="Kalimati" panose="00000400000000000000" pitchFamily="2"/>
              </a:rPr>
              <a:t>यस अन्तर्गतः</a:t>
            </a:r>
            <a:r>
              <a:rPr lang="en-US" sz="2400" dirty="0">
                <a:cs typeface="Kalimati" panose="00000400000000000000" pitchFamily="2"/>
              </a:rPr>
              <a:t>–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आफ्नो कृषि क्रियाकलाप गर्ने निर्वाहमूखी कृषकहरू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खाद्यान्न तथा नगदे बाली उत्पादन गर्ने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पशुपालन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मौरीपालन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च्याउखेती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माछापालन लगायतका कार्य गर्ने दक्ष कामदार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बजारमुखी खाद्यान्न तथा तरकारी बाली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दुग्ध उत्पादक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नर्सरी तथा वन सम्बन्धी कामदारहरू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पशुपन्छी पालक कृषकहरु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 आदि पर्दछन् ।</a:t>
            </a:r>
            <a:endParaRPr lang="en-US" sz="2400" dirty="0">
              <a:cs typeface="Kalimati" panose="00000400000000000000" pitchFamily="2"/>
            </a:endParaRPr>
          </a:p>
          <a:p>
            <a:pPr marL="0" indent="0">
              <a:buNone/>
            </a:pP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F8DE30-D05D-4CF0-AC37-F9CDDEAF7553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614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2774" y="716609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पेशाको व्याख्या र कोड 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88844" y="1436149"/>
            <a:ext cx="11888856" cy="518505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4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शिल्पकला तथा कालिगढ र यस सम्बन्धी व्यापार गर्ने कामदारहरू (कोड </a:t>
            </a:r>
            <a:r>
              <a:rPr lang="en-US" sz="2400" b="1" u="sng" dirty="0">
                <a:cs typeface="Kalimati" panose="00000400000000000000" pitchFamily="2"/>
              </a:rPr>
              <a:t>7</a:t>
            </a:r>
            <a:r>
              <a:rPr lang="ne-NP" sz="2400" b="1" u="sng" dirty="0">
                <a:cs typeface="Kalimati" panose="00000400000000000000" pitchFamily="2"/>
              </a:rPr>
              <a:t>)</a:t>
            </a:r>
            <a:endParaRPr lang="en-US" sz="2400" b="1" u="sng" dirty="0">
              <a:cs typeface="Kalimati" panose="00000400000000000000" pitchFamily="2"/>
            </a:endParaRP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ne-NP" sz="2400" dirty="0">
                <a:cs typeface="Kalimati" panose="00000400000000000000" pitchFamily="2"/>
              </a:rPr>
              <a:t>यस अन्तर्गत आफ्नो सीप उपयोग गरी काम गर्ने व्यक्तिहरू पर्दछन् ।</a:t>
            </a:r>
            <a:endParaRPr lang="en-US" sz="2400" dirty="0">
              <a:cs typeface="Kalimati" panose="00000400000000000000" pitchFamily="2"/>
            </a:endParaRPr>
          </a:p>
          <a:p>
            <a:pPr algn="just">
              <a:lnSpc>
                <a:spcPct val="140000"/>
              </a:lnSpc>
            </a:pPr>
            <a:r>
              <a:rPr lang="ne-NP" sz="2400" dirty="0">
                <a:cs typeface="Kalimati" panose="00000400000000000000" pitchFamily="2"/>
              </a:rPr>
              <a:t>शिल्पकार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कालिगढ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डकर्मी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सिकर्मीहरू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प्लम्बर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पेन्टर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वेयरिङ गर्ने व्यक्ति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मार्वल</a:t>
            </a:r>
            <a:r>
              <a:rPr lang="en-US" sz="2400" dirty="0">
                <a:cs typeface="Kalimati" panose="00000400000000000000" pitchFamily="2"/>
              </a:rPr>
              <a:t>/</a:t>
            </a:r>
            <a:r>
              <a:rPr lang="ne-NP" sz="2400" dirty="0">
                <a:cs typeface="Kalimati" panose="00000400000000000000" pitchFamily="2"/>
              </a:rPr>
              <a:t>कार्पेट</a:t>
            </a:r>
            <a:r>
              <a:rPr lang="en-US" sz="2400" dirty="0">
                <a:cs typeface="Kalimati" panose="00000400000000000000" pitchFamily="2"/>
              </a:rPr>
              <a:t>/</a:t>
            </a:r>
            <a:r>
              <a:rPr lang="ne-NP" sz="2400" dirty="0">
                <a:cs typeface="Kalimati" panose="00000400000000000000" pitchFamily="2"/>
              </a:rPr>
              <a:t>टायल</a:t>
            </a:r>
            <a:r>
              <a:rPr lang="en-US" sz="2400" dirty="0">
                <a:cs typeface="Kalimati" panose="00000400000000000000" pitchFamily="2"/>
              </a:rPr>
              <a:t>/ </a:t>
            </a:r>
            <a:r>
              <a:rPr lang="ne-NP" sz="2400" dirty="0">
                <a:cs typeface="Kalimati" panose="00000400000000000000" pitchFamily="2"/>
              </a:rPr>
              <a:t>पार्केटिङ लगायतका काम गर्नेहरू</a:t>
            </a:r>
            <a:r>
              <a:rPr lang="en-US" sz="2400" dirty="0">
                <a:cs typeface="Kalimati" panose="00000400000000000000" pitchFamily="2"/>
              </a:rPr>
              <a:t>,  </a:t>
            </a:r>
            <a:r>
              <a:rPr lang="ne-NP" sz="2400" dirty="0">
                <a:cs typeface="Kalimati" panose="00000400000000000000" pitchFamily="2"/>
              </a:rPr>
              <a:t>धातुको काम गर्नेहरू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मूर्तिकार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हस्तकलाका सामग्री बनाउनेहरू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गहना बनाउनेहरू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आरनमा फलामको काम गर्नेहरू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कुमालेहरू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सामान्य मर्मत (यातायात साधन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इलेक्ट्रोनिक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इलेक्ट्रीकल सामान आदि) गर्ने मिस्त्रीहरू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भवनको संरचना सफाई गर्ने कामदारहरू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डाईक्लिनर्समा काम गर्नेहरू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गलैचा बनाउने</a:t>
            </a:r>
            <a:r>
              <a:rPr lang="en-US" sz="2400" dirty="0">
                <a:cs typeface="Kalimati" panose="00000400000000000000" pitchFamily="2"/>
              </a:rPr>
              <a:t>,  </a:t>
            </a:r>
            <a:r>
              <a:rPr lang="ne-NP" sz="2400" dirty="0">
                <a:cs typeface="Kalimati" panose="00000400000000000000" pitchFamily="2"/>
              </a:rPr>
              <a:t>कम्प्युटर तथा सञ्चार क्षेत्रमा काम गर्नेहरू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छपाई तथा बाइण्डिङको काम गर्नेहरू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पशुवधशालाका कामदारहरु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कपडा काट्ने तथा सिलाउने कामदारहरू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छाला काट्ने तथा जुत्ता बनाउनेहरू लगायतका व्यक्तिको सीप उपयोग गर्ने कार्यहरू यस अन्तर्गत पर्दछन् ।</a:t>
            </a:r>
            <a:endParaRPr lang="en-US" sz="2400" dirty="0">
              <a:cs typeface="Kalimati" panose="00000400000000000000" pitchFamily="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E0985-FA37-476C-A69E-52B5DCB578E3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8698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01364" y="874284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पेशाको व्याख्या र कोड 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88843" y="1392110"/>
            <a:ext cx="11738114" cy="405453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यन्त्र तथा मेसिन अपरेटर र जडान गर्ने कामदारहरू (कोड </a:t>
            </a:r>
            <a:r>
              <a:rPr lang="en-US" sz="2400" b="1" u="sng" dirty="0">
                <a:cs typeface="Kalimati" panose="00000400000000000000" pitchFamily="2"/>
              </a:rPr>
              <a:t>8</a:t>
            </a:r>
            <a:r>
              <a:rPr lang="ne-NP" sz="2400" b="1" u="sng" dirty="0">
                <a:cs typeface="Kalimati" panose="00000400000000000000" pitchFamily="2"/>
              </a:rPr>
              <a:t>)</a:t>
            </a:r>
            <a:endParaRPr lang="en-US" sz="2400" b="1" u="sng" dirty="0">
              <a:cs typeface="Kalimati" panose="00000400000000000000" pitchFamily="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e-NP" sz="2400" dirty="0">
                <a:cs typeface="Kalimati" panose="00000400000000000000" pitchFamily="2"/>
              </a:rPr>
              <a:t>यस अन्तर्गतः</a:t>
            </a:r>
            <a:r>
              <a:rPr lang="en-US" sz="2400" dirty="0">
                <a:cs typeface="Kalimati" panose="00000400000000000000" pitchFamily="2"/>
              </a:rPr>
              <a:t>–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मेशिन अपरेटरहरू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धातु प्रशोधन गर्ने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रासायनिक सामान उत्पादन गर्ने प्लाण्ट तथा मेसिन अपरेटरहरु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कागज तथा प्लाष्टिकका सामान उत्पादन गर्ने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धागो बनाउने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जुत्ता बनाउने मेशिन अपरेटरहरु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सवारी चालकहरू</a:t>
            </a:r>
            <a:r>
              <a:rPr lang="en-US" sz="2400" dirty="0">
                <a:cs typeface="Kalimati" panose="00000400000000000000" pitchFamily="2"/>
              </a:rPr>
              <a:t>,</a:t>
            </a:r>
            <a:r>
              <a:rPr lang="ne-NP" sz="2400" dirty="0">
                <a:cs typeface="Kalimati" panose="00000400000000000000" pitchFamily="2"/>
              </a:rPr>
              <a:t> मोटरसाइकलबाट यात्रु ओसार्ने तथा सामान ढुवानी गर्नेहरू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खानी खोज्नेहरू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खनिज तथा ढुङ्गा प्रशोधन गर्ने कामदारहरू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इनार खन्ने कामदारहरू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यन्त्र जडान</a:t>
            </a:r>
            <a:r>
              <a:rPr lang="en-US" sz="2400" dirty="0">
                <a:cs typeface="Kalimati" panose="00000400000000000000" pitchFamily="2"/>
              </a:rPr>
              <a:t>÷</a:t>
            </a:r>
            <a:r>
              <a:rPr lang="ne-NP" sz="2400" dirty="0">
                <a:cs typeface="Kalimati" panose="00000400000000000000" pitchFamily="2"/>
              </a:rPr>
              <a:t>विद्युतीय जडान गर्ने कामदारहरू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उद्योगमा मेशिन चलाउनेहरू आदि पर्दछन् ।</a:t>
            </a: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0B5AA8-1B81-49B8-A9FA-6374BB4B1442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861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829D23-3137-4FF5-9646-617B2956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9" t="13994" r="6286" b="6931"/>
          <a:stretch/>
        </p:blipFill>
        <p:spPr>
          <a:xfrm>
            <a:off x="248478" y="735496"/>
            <a:ext cx="11937032" cy="588396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DDAD6-9F9C-4A5A-B383-B25F9250D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2" y="6619460"/>
            <a:ext cx="493306" cy="197551"/>
          </a:xfrm>
        </p:spPr>
        <p:txBody>
          <a:bodyPr/>
          <a:lstStyle/>
          <a:p>
            <a:pPr algn="ctr"/>
            <a:fld id="{490C25B1-E89F-4DE7-A27A-B3799A58857C}" type="slidenum">
              <a:rPr lang="en-US" sz="1800">
                <a:latin typeface="Fontasy Himali" panose="04020500000000000000" pitchFamily="82" charset="0"/>
                <a:cs typeface="+mn-cs"/>
              </a:rPr>
              <a:pPr algn="ctr"/>
              <a:t>4</a:t>
            </a:fld>
            <a:endParaRPr lang="en-US" sz="1800" dirty="0">
              <a:latin typeface="Fontasy Himali" panose="04020500000000000000" pitchFamily="82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1455BF-936E-416F-B570-E34E3D009CD9}"/>
              </a:ext>
            </a:extLst>
          </p:cNvPr>
          <p:cNvSpPr/>
          <p:nvPr/>
        </p:nvSpPr>
        <p:spPr>
          <a:xfrm>
            <a:off x="248478" y="1431235"/>
            <a:ext cx="4035287" cy="28127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1099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65150" y="968455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पेशाको व्याख्या र कोड 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57200" y="1546848"/>
            <a:ext cx="11034414" cy="407869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सामान्य वा प्राथमिक पेशाका कामदारहरू (कोड </a:t>
            </a:r>
            <a:r>
              <a:rPr lang="en-US" sz="2400" b="1" u="sng" dirty="0">
                <a:cs typeface="Kalimati" panose="00000400000000000000" pitchFamily="2"/>
              </a:rPr>
              <a:t>9</a:t>
            </a:r>
            <a:r>
              <a:rPr lang="ne-NP" sz="2400" b="1" u="sng" dirty="0">
                <a:cs typeface="Kalimati" panose="00000400000000000000" pitchFamily="2"/>
              </a:rPr>
              <a:t>)</a:t>
            </a:r>
            <a:endParaRPr lang="en-US" sz="2400" b="1" u="sng" dirty="0">
              <a:cs typeface="Kalimati" panose="00000400000000000000" pitchFamily="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e-NP" sz="2400" dirty="0">
                <a:cs typeface="Kalimati" panose="00000400000000000000" pitchFamily="2"/>
              </a:rPr>
              <a:t>यस अन्तर्गतः</a:t>
            </a:r>
            <a:r>
              <a:rPr lang="en-US" sz="2400" dirty="0">
                <a:cs typeface="Kalimati" panose="00000400000000000000" pitchFamily="2"/>
              </a:rPr>
              <a:t>–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घरको सामान्य सरसफाई गर्ने घरेलु कामदारहरू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कार्यालय तथा होटल लगायत अन्य प्रतिष्ठानहरूमा सरसफाई गर्ने कामदारहरू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गाडीको सरसफाई गर्ने कामदारहरू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कृषि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वन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बागवानी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नर्सरी तथा पशु फर्ममा ज्याला मजदूरीका रुपमा हातले काम गर्ने अदक्ष कामदारहरू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खानी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निर्माण उद्योग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उत्पादन उद्योग र यातायात क्षेत्रमा हातले काम गर्ने कामदारहरू/मजदुरहरू</a:t>
            </a:r>
            <a:r>
              <a:rPr lang="en-US" sz="2400" dirty="0">
                <a:cs typeface="Kalimati" panose="00000400000000000000" pitchFamily="2"/>
              </a:rPr>
              <a:t>, 				</a:t>
            </a:r>
            <a:endParaRPr lang="ne-NP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7680A7-D0FE-4D60-B0E2-ABC73A226CAD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270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65150" y="968455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पेशाको व्याख्या र कोड 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68357" y="1536700"/>
            <a:ext cx="11668539" cy="461597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सामान्य वा प्राथमिक पेशाका कामदारहरू (कोड </a:t>
            </a:r>
            <a:r>
              <a:rPr lang="en-US" sz="2400" b="1" u="sng" dirty="0">
                <a:cs typeface="Kalimati" panose="00000400000000000000" pitchFamily="2"/>
              </a:rPr>
              <a:t>9</a:t>
            </a:r>
            <a:r>
              <a:rPr lang="ne-NP" sz="2400" b="1" u="sng" dirty="0">
                <a:cs typeface="Kalimati" panose="00000400000000000000" pitchFamily="2"/>
              </a:rPr>
              <a:t>)</a:t>
            </a:r>
            <a:endParaRPr lang="en-US" sz="2400" b="1" u="sng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खानी तथा बालुवा गिट्टी ढुङ्गा झिक्ने कामदारहरू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प्याकेजिङमा शारीरिक श्रम गर्ने कामदारहरू</a:t>
            </a:r>
            <a:r>
              <a:rPr lang="en-US" sz="2400" dirty="0">
                <a:cs typeface="Kalimati" panose="00000400000000000000" pitchFamily="2"/>
              </a:rPr>
              <a:t>,</a:t>
            </a:r>
            <a:endParaRPr lang="ne-NP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कबाडी संकलन गर्ने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फोहोर संकलन गर्ने कामदारहरू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सडक सफा गर्नेहरू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रिक्सा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ठेला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टाँगा चालकहरू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सामान ढुवानी गर्ने तथा भारी बोक्ने कामदारहरू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दाउरा संकलन गर्ने व्यक्तिहरू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भान्सामा काम गर्ने सहयोगी कामदारहरू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सडकमा घुमीफिरी सामान बेच्ने व्यक्तिहरू</a:t>
            </a:r>
            <a:r>
              <a:rPr lang="en-US" sz="2400" dirty="0">
                <a:cs typeface="Kalimati" panose="00000400000000000000" pitchFamily="2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अन्य अदक्ष कामदार तथा मजदुरहरू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ढल सफा गर्ने कामदारहरू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अग्नि तथा पार्किङ रक्षकहरू आदि पर्दछन् ।</a:t>
            </a: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226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83257" y="868999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पेशाका उदाहरणहरु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09331" y="1486117"/>
            <a:ext cx="12017071" cy="4680899"/>
          </a:xfrm>
          <a:prstGeom prst="rect">
            <a:avLst/>
          </a:prstGeom>
        </p:spPr>
        <p:txBody>
          <a:bodyPr/>
          <a:lstStyle/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e-NP" sz="2400" dirty="0">
                <a:cs typeface="Kalimati" panose="00000400000000000000" pitchFamily="2"/>
              </a:rPr>
              <a:t>व्यक्तिको पेशा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व्यवसाय वा आर्थिक काम उसले काम गरेको क्षेत्र वा उसको उक्त पेशा व्यवसायमा रहेको विषेशज्ञता वा पदको तह अनुसार फरक फरक हुन्छ ।</a:t>
            </a:r>
            <a:endParaRPr lang="en-US" sz="2400" dirty="0">
              <a:cs typeface="Kalimati" panose="00000400000000000000" pitchFamily="2"/>
            </a:endParaRPr>
          </a:p>
          <a:p>
            <a:pPr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सैनिक सेवाका जुनसुकै पदहरू सैनिक अधिकारीहरू (कोड </a:t>
            </a:r>
            <a:r>
              <a:rPr lang="en-US" sz="2400" dirty="0">
                <a:cs typeface="Kalimati" panose="00000400000000000000" pitchFamily="2"/>
              </a:rPr>
              <a:t>0</a:t>
            </a:r>
            <a:r>
              <a:rPr lang="ne-NP" sz="2400" dirty="0">
                <a:cs typeface="Kalimati" panose="00000400000000000000" pitchFamily="2"/>
              </a:rPr>
              <a:t>) अन्तर्गत पर्दछन्। </a:t>
            </a:r>
            <a:endParaRPr lang="en-US" sz="2400" dirty="0">
              <a:cs typeface="Kalimati" panose="00000400000000000000" pitchFamily="2"/>
            </a:endParaRPr>
          </a:p>
          <a:p>
            <a:pPr algn="just">
              <a:lnSpc>
                <a:spcPct val="150000"/>
              </a:lnSpc>
            </a:pPr>
            <a:r>
              <a:rPr lang="ne-NP" sz="2400" b="1" dirty="0">
                <a:cs typeface="Kalimati" panose="00000400000000000000" pitchFamily="2"/>
              </a:rPr>
              <a:t>प्रहरी</a:t>
            </a:r>
            <a:endParaRPr lang="en-US" sz="2400" b="1" dirty="0">
              <a:cs typeface="Kalimati" panose="00000400000000000000" pitchFamily="2"/>
            </a:endParaRPr>
          </a:p>
          <a:p>
            <a:pPr lvl="1" algn="just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नेपाल प्रहरी र सशस्त्र प्रहरीका प्रहरी महानिरीक्षक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डि.आई.जी. हरू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प्रदेश प्रहरी प्रमुखहरू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जिल्ला प्रहरी प्रमुखहरू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प्रहरी निरीक्षकहरू व्यवस्थापकहरू (कोड </a:t>
            </a:r>
            <a:r>
              <a:rPr lang="en-US" dirty="0">
                <a:cs typeface="Kalimati" panose="00000400000000000000" pitchFamily="2"/>
              </a:rPr>
              <a:t>1</a:t>
            </a:r>
            <a:r>
              <a:rPr lang="ne-NP" dirty="0">
                <a:cs typeface="Kalimati" panose="00000400000000000000" pitchFamily="2"/>
              </a:rPr>
              <a:t>) अन्तर्गत</a:t>
            </a:r>
            <a:r>
              <a:rPr lang="en-US" dirty="0">
                <a:cs typeface="Kalimati" panose="00000400000000000000" pitchFamily="2"/>
              </a:rPr>
              <a:t>, </a:t>
            </a:r>
          </a:p>
          <a:p>
            <a:pPr lvl="1" algn="just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प्रहरी सहायक निरीक्षकहरू प्राविधिक तथा सहायक पेशाविद् (कोड </a:t>
            </a:r>
            <a:r>
              <a:rPr lang="en-US" dirty="0">
                <a:cs typeface="Kalimati" panose="00000400000000000000" pitchFamily="2"/>
              </a:rPr>
              <a:t>3</a:t>
            </a:r>
            <a:r>
              <a:rPr lang="ne-NP" dirty="0">
                <a:cs typeface="Kalimati" panose="00000400000000000000" pitchFamily="2"/>
              </a:rPr>
              <a:t>) र </a:t>
            </a:r>
            <a:endParaRPr lang="en-US" dirty="0">
              <a:cs typeface="Kalimati" panose="00000400000000000000" pitchFamily="2"/>
            </a:endParaRPr>
          </a:p>
          <a:p>
            <a:pPr lvl="1" algn="just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प्रहरी जवानहरू सेवा तथा वस्तु बिक्री गर्ने कामदारहरू (कोड </a:t>
            </a:r>
            <a:r>
              <a:rPr lang="en-US" dirty="0">
                <a:cs typeface="Kalimati" panose="00000400000000000000" pitchFamily="2"/>
              </a:rPr>
              <a:t>5</a:t>
            </a:r>
            <a:r>
              <a:rPr lang="ne-NP" dirty="0">
                <a:cs typeface="Kalimati" panose="00000400000000000000" pitchFamily="2"/>
              </a:rPr>
              <a:t>) अन्तर्गत पर्दछन् ।</a:t>
            </a:r>
            <a:endParaRPr lang="en-US" dirty="0">
              <a:cs typeface="Kalimati" panose="00000400000000000000" pitchFamily="2"/>
            </a:endParaRPr>
          </a:p>
          <a:p>
            <a:pPr marL="0" indent="0" algn="just">
              <a:buNone/>
            </a:pP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42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84D18-615F-4678-A818-071A85CFA207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18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471" y="939004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पेशाका उदाहरणहरु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88842" y="1451115"/>
            <a:ext cx="12023037" cy="540688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खाना बनाउने काम :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endParaRPr>
          </a:p>
          <a:p>
            <a:pPr marL="347663"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होटल तथा रेष्टुरेन्टका सेफ तथा कुकहरू सेवा तथा वस्तु बिक्री गर्ने कामदारहरू (कोड </a:t>
            </a:r>
            <a:r>
              <a:rPr lang="en-US" dirty="0">
                <a:cs typeface="Kalimati" panose="00000400000000000000" pitchFamily="2"/>
              </a:rPr>
              <a:t>5</a:t>
            </a:r>
            <a:r>
              <a:rPr lang="ne-NP" dirty="0">
                <a:cs typeface="Kalimati" panose="00000400000000000000" pitchFamily="2"/>
              </a:rPr>
              <a:t>) अन्तर्गत र </a:t>
            </a:r>
            <a:endParaRPr lang="en-US" dirty="0">
              <a:cs typeface="Kalimati" panose="00000400000000000000" pitchFamily="2"/>
            </a:endParaRPr>
          </a:p>
          <a:p>
            <a:pPr marL="347663"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बेकरी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नुडल्स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विस्कुट बनाउनेहरू शिल्पकला तथा कालिगढ र यस सम्बन्धी व्यापार गर्ने कामदारहरू (कोड </a:t>
            </a:r>
            <a:r>
              <a:rPr lang="en-US" dirty="0">
                <a:cs typeface="Kalimati" panose="00000400000000000000" pitchFamily="2"/>
              </a:rPr>
              <a:t>7</a:t>
            </a:r>
            <a:r>
              <a:rPr lang="ne-NP" dirty="0">
                <a:cs typeface="Kalimati" panose="00000400000000000000" pitchFamily="2"/>
              </a:rPr>
              <a:t>) अन्तर्गत तथा </a:t>
            </a:r>
            <a:endParaRPr lang="en-US" dirty="0">
              <a:cs typeface="Kalimati" panose="00000400000000000000" pitchFamily="2"/>
            </a:endParaRPr>
          </a:p>
          <a:p>
            <a:pPr marL="347663"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घरेलु कामदारका रुपमा रहेर खाना बनाउने व्यक्तिको पेशा सामान्य वा प्राथमिक पेशाका कामदारहरू (कोड </a:t>
            </a:r>
            <a:r>
              <a:rPr lang="en-US" dirty="0">
                <a:cs typeface="Kalimati" panose="00000400000000000000" pitchFamily="2"/>
              </a:rPr>
              <a:t>9</a:t>
            </a:r>
            <a:r>
              <a:rPr lang="ne-NP" dirty="0">
                <a:cs typeface="Kalimati" panose="00000400000000000000" pitchFamily="2"/>
              </a:rPr>
              <a:t>) अन्तर्गत पर्दछ ।</a:t>
            </a:r>
            <a:endParaRPr lang="en-US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43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A8A64-70E5-4CD9-9CF3-163B2D3B2768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628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471" y="939004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पेशाका उदाहरणहरु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9880" y="1451115"/>
            <a:ext cx="12192000" cy="540688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कृषि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, </a:t>
            </a:r>
            <a:r>
              <a:rPr lang="ne-N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वन र माछापालन क्षेत्रका </a:t>
            </a:r>
          </a:p>
          <a:p>
            <a:pPr marL="457200"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कृषि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वन र माछापालन क्षेत्रका विशेषज्ञहरू पेशाविद् (कोड </a:t>
            </a:r>
            <a:r>
              <a:rPr lang="en-US" dirty="0">
                <a:cs typeface="Kalimati" panose="00000400000000000000" pitchFamily="2"/>
              </a:rPr>
              <a:t>2</a:t>
            </a:r>
            <a:r>
              <a:rPr lang="ne-NP" dirty="0">
                <a:cs typeface="Kalimati" panose="00000400000000000000" pitchFamily="2"/>
              </a:rPr>
              <a:t>) अन्तर्गत</a:t>
            </a:r>
            <a:r>
              <a:rPr lang="en-US" dirty="0">
                <a:cs typeface="Kalimati" panose="00000400000000000000" pitchFamily="2"/>
              </a:rPr>
              <a:t>, </a:t>
            </a:r>
            <a:endParaRPr lang="ne-NP" dirty="0">
              <a:cs typeface="Kalimati" panose="00000400000000000000" pitchFamily="2"/>
            </a:endParaRPr>
          </a:p>
          <a:p>
            <a:pPr marL="457200"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कृषि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वन र माछापालन क्षेत्रका प्राविधिक सहायकहरू प्राविधिक तथा सहायक पेशाविद् (कोड </a:t>
            </a:r>
            <a:r>
              <a:rPr lang="en-US" dirty="0">
                <a:cs typeface="Kalimati" panose="00000400000000000000" pitchFamily="2"/>
              </a:rPr>
              <a:t>3</a:t>
            </a:r>
            <a:r>
              <a:rPr lang="ne-NP" dirty="0">
                <a:cs typeface="Kalimati" panose="00000400000000000000" pitchFamily="2"/>
              </a:rPr>
              <a:t>) अन्तर्गत</a:t>
            </a:r>
            <a:r>
              <a:rPr lang="en-US" dirty="0">
                <a:cs typeface="Kalimati" panose="00000400000000000000" pitchFamily="2"/>
              </a:rPr>
              <a:t>, </a:t>
            </a:r>
            <a:endParaRPr lang="ne-NP" dirty="0">
              <a:cs typeface="Kalimati" panose="00000400000000000000" pitchFamily="2"/>
            </a:endParaRPr>
          </a:p>
          <a:p>
            <a:pPr marL="457200"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आफ्नो कृषि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वन र माछापालन कार्य गर्नेहरू कृषि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वन र माछापालन कार्यका दक्ष कामदारहरू (कोड </a:t>
            </a:r>
            <a:r>
              <a:rPr lang="en-US" dirty="0">
                <a:cs typeface="Kalimati" panose="00000400000000000000" pitchFamily="2"/>
              </a:rPr>
              <a:t>6</a:t>
            </a:r>
            <a:r>
              <a:rPr lang="ne-NP" dirty="0">
                <a:cs typeface="Kalimati" panose="00000400000000000000" pitchFamily="2"/>
              </a:rPr>
              <a:t>) अन्तर्गत पर्दछन् भने </a:t>
            </a:r>
          </a:p>
          <a:p>
            <a:pPr marL="457200"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कृषि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वन र माछापालन कार्यमा ज्याला मजदूरी गर्ने अदक्ष कामदारहरू सामान्य वा प्राथमिक पेशाका कामदारहरू (कोड </a:t>
            </a:r>
            <a:r>
              <a:rPr lang="en-US" dirty="0">
                <a:cs typeface="Kalimati" panose="00000400000000000000" pitchFamily="2"/>
              </a:rPr>
              <a:t>9</a:t>
            </a:r>
            <a:r>
              <a:rPr lang="ne-NP" dirty="0">
                <a:cs typeface="Kalimati" panose="00000400000000000000" pitchFamily="2"/>
              </a:rPr>
              <a:t>) अन्तर्गत पर्दछन् ।</a:t>
            </a:r>
            <a:endParaRPr lang="en-US" sz="18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44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A8A64-70E5-4CD9-9CF3-163B2D3B2768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527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0417" y="812640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पेशाका उदाहरणहरु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5720" y="1470991"/>
            <a:ext cx="12146280" cy="541735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e-NP" sz="2400" dirty="0">
                <a:cs typeface="Kalimati" panose="00000400000000000000" pitchFamily="2"/>
              </a:rPr>
              <a:t>कार्यालयमा काम गर्ने </a:t>
            </a:r>
            <a:endParaRPr lang="en-US" sz="2400" dirty="0">
              <a:cs typeface="Kalimati" panose="00000400000000000000" pitchFamily="2"/>
            </a:endParaRP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कार्यालयमा काम गर्ने प्रमुख व्यक्ति व्यवस्थापक (कोड </a:t>
            </a:r>
            <a:r>
              <a:rPr lang="en-US" dirty="0">
                <a:cs typeface="Kalimati" panose="00000400000000000000" pitchFamily="2"/>
              </a:rPr>
              <a:t>1</a:t>
            </a:r>
            <a:r>
              <a:rPr lang="ne-NP" dirty="0">
                <a:cs typeface="Kalimati" panose="00000400000000000000" pitchFamily="2"/>
              </a:rPr>
              <a:t>) अन्तर्गत</a:t>
            </a:r>
            <a:r>
              <a:rPr lang="en-US" dirty="0">
                <a:cs typeface="Kalimati" panose="00000400000000000000" pitchFamily="2"/>
              </a:rPr>
              <a:t>, </a:t>
            </a: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प्राविधिक अधिकृत तहका अन्य कर्मचारीहरू पेशाविद् (कोड </a:t>
            </a:r>
            <a:r>
              <a:rPr lang="en-US" dirty="0">
                <a:cs typeface="Kalimati" panose="00000400000000000000" pitchFamily="2"/>
              </a:rPr>
              <a:t>2</a:t>
            </a:r>
            <a:r>
              <a:rPr lang="ne-NP" dirty="0">
                <a:cs typeface="Kalimati" panose="00000400000000000000" pitchFamily="2"/>
              </a:rPr>
              <a:t>) अन्तर्गत</a:t>
            </a:r>
            <a:r>
              <a:rPr lang="en-US" dirty="0">
                <a:cs typeface="Kalimati" panose="00000400000000000000" pitchFamily="2"/>
              </a:rPr>
              <a:t>, </a:t>
            </a: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वरिष्ठ सहायक र सुपरभाइजरहरू प्राविधिक तथा सहायक पेशाविद् (कोड </a:t>
            </a:r>
            <a:r>
              <a:rPr lang="en-US" dirty="0">
                <a:cs typeface="Kalimati" panose="00000400000000000000" pitchFamily="2"/>
              </a:rPr>
              <a:t>3</a:t>
            </a:r>
            <a:r>
              <a:rPr lang="ne-NP" dirty="0">
                <a:cs typeface="Kalimati" panose="00000400000000000000" pitchFamily="2"/>
              </a:rPr>
              <a:t>) अन्तर्गत</a:t>
            </a:r>
            <a:r>
              <a:rPr lang="en-US" dirty="0">
                <a:cs typeface="Kalimati" panose="00000400000000000000" pitchFamily="2"/>
              </a:rPr>
              <a:t>, </a:t>
            </a: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सहायक कर्मचारीहरू</a:t>
            </a:r>
            <a:r>
              <a:rPr lang="en-US" dirty="0">
                <a:cs typeface="Kalimati" panose="00000400000000000000" pitchFamily="2"/>
              </a:rPr>
              <a:t>, </a:t>
            </a:r>
            <a:r>
              <a:rPr lang="ne-NP" dirty="0">
                <a:cs typeface="Kalimati" panose="00000400000000000000" pitchFamily="2"/>
              </a:rPr>
              <a:t>कार्यालय सहायकहरू र कार्यालय सहयोगीहरू (कोड </a:t>
            </a:r>
            <a:r>
              <a:rPr lang="en-US" dirty="0">
                <a:cs typeface="Kalimati" panose="00000400000000000000" pitchFamily="2"/>
              </a:rPr>
              <a:t>4</a:t>
            </a:r>
            <a:r>
              <a:rPr lang="ne-NP" dirty="0">
                <a:cs typeface="Kalimati" panose="00000400000000000000" pitchFamily="2"/>
              </a:rPr>
              <a:t>) अन्तर्गत र </a:t>
            </a:r>
            <a:endParaRPr lang="en-US" dirty="0">
              <a:cs typeface="Kalimati" panose="00000400000000000000" pitchFamily="2"/>
            </a:endParaRP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कार्यालयको सरसफाई गर्ने कामदार सामान्य वा प्राथमिक पेशाका कामदारहरू (कोड </a:t>
            </a:r>
            <a:r>
              <a:rPr lang="en-US" dirty="0">
                <a:cs typeface="Kalimati" panose="00000400000000000000" pitchFamily="2"/>
              </a:rPr>
              <a:t>9</a:t>
            </a:r>
            <a:r>
              <a:rPr lang="ne-NP" dirty="0">
                <a:cs typeface="Kalimati" panose="00000400000000000000" pitchFamily="2"/>
              </a:rPr>
              <a:t>) अन्तर्गत पर्दछन् ।</a:t>
            </a:r>
            <a:endParaRPr lang="en-US" dirty="0">
              <a:cs typeface="Kalimati" panose="00000400000000000000" pitchFamily="2"/>
            </a:endParaRPr>
          </a:p>
          <a:p>
            <a:pPr marL="0" indent="0">
              <a:buNone/>
            </a:pP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45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2A6B9C-A5A5-4610-98F9-E6ADB72D14A2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16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0417" y="812640"/>
            <a:ext cx="10636250" cy="56824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पेशाका उदाहरणहरु</a:t>
            </a:r>
            <a:endParaRPr lang="en-US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29208" y="1458758"/>
            <a:ext cx="11980297" cy="53179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e-NP" sz="2400" dirty="0">
                <a:cs typeface="Kalimati" panose="00000400000000000000" pitchFamily="2"/>
              </a:rPr>
              <a:t>पसलमा </a:t>
            </a:r>
            <a:endParaRPr lang="en-US" sz="2400" dirty="0">
              <a:cs typeface="Kalimati" panose="00000400000000000000" pitchFamily="2"/>
            </a:endParaRP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सामान बिक्री गर्ने कर्मचारी सेवा तथा वस्तु बिक्री गर्ने कामदारहरू (कोड </a:t>
            </a:r>
            <a:r>
              <a:rPr lang="en-US" dirty="0">
                <a:cs typeface="Kalimati" panose="00000400000000000000" pitchFamily="2"/>
              </a:rPr>
              <a:t>5</a:t>
            </a:r>
            <a:r>
              <a:rPr lang="ne-NP" dirty="0">
                <a:cs typeface="Kalimati" panose="00000400000000000000" pitchFamily="2"/>
              </a:rPr>
              <a:t>) अन्तर्गत पर्दछ भने </a:t>
            </a:r>
            <a:endParaRPr lang="en-US" dirty="0">
              <a:cs typeface="Kalimati" panose="00000400000000000000" pitchFamily="2"/>
            </a:endParaRP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उक्त पसलमा सरसफाई गर्ने कर्मचारी सामान्य वा प्राथमिक पेशाका कामदारहरू (कोड</a:t>
            </a:r>
            <a:r>
              <a:rPr lang="en-US" dirty="0">
                <a:cs typeface="Kalimati" panose="00000400000000000000" pitchFamily="2"/>
              </a:rPr>
              <a:t> 9</a:t>
            </a:r>
            <a:r>
              <a:rPr lang="ne-NP" dirty="0">
                <a:cs typeface="Kalimati" panose="00000400000000000000" pitchFamily="2"/>
              </a:rPr>
              <a:t>) अन्तर्गत र </a:t>
            </a:r>
            <a:endParaRPr lang="en-US" dirty="0">
              <a:cs typeface="Kalimati" panose="00000400000000000000" pitchFamily="2"/>
            </a:endParaRPr>
          </a:p>
          <a:p>
            <a:pPr lvl="1">
              <a:lnSpc>
                <a:spcPct val="150000"/>
              </a:lnSpc>
            </a:pPr>
            <a:r>
              <a:rPr lang="ne-NP" dirty="0">
                <a:cs typeface="Kalimati" panose="00000400000000000000" pitchFamily="2"/>
              </a:rPr>
              <a:t>पसलको प्रमुख व्यक्ति व्यवस्थापक (कोड </a:t>
            </a:r>
            <a:r>
              <a:rPr lang="en-US" dirty="0">
                <a:cs typeface="Kalimati" panose="00000400000000000000" pitchFamily="2"/>
              </a:rPr>
              <a:t>1</a:t>
            </a:r>
            <a:r>
              <a:rPr lang="ne-NP" dirty="0">
                <a:cs typeface="Kalimati" panose="00000400000000000000" pitchFamily="2"/>
              </a:rPr>
              <a:t>) अन्तर्गत पर्दछन् ।</a:t>
            </a:r>
            <a:endParaRPr lang="en-US" dirty="0">
              <a:cs typeface="Kalimati" panose="00000400000000000000" pitchFamily="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e-NP" sz="2400" b="1" dirty="0">
                <a:cs typeface="Kalimati" panose="00000400000000000000" pitchFamily="2"/>
              </a:rPr>
              <a:t>यसरी व्यक्तिको मुख्य आर्थिक काम वा पेशा उसको विशेषज्ञता तथा पदको तह अनुसार फरक फरक हुन्छ ।</a:t>
            </a: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579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209" y="1793665"/>
            <a:ext cx="6142381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e-NP" sz="2400" dirty="0">
                <a:solidFill>
                  <a:prstClr val="black"/>
                </a:solidFill>
                <a:latin typeface="Preeti" pitchFamily="2" charset="0"/>
                <a:cs typeface="Kalimati" pitchFamily="2"/>
              </a:rPr>
              <a:t>सबै सहभागीहरूले आफ्नो परिवारको विवरण महल ३१ र महल ३२ नमुना प्रश्नावलीमा भर्नुहोस् ।</a:t>
            </a: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e-NP" sz="2400" dirty="0">
                <a:solidFill>
                  <a:prstClr val="black"/>
                </a:solidFill>
                <a:latin typeface="Preeti" pitchFamily="2" charset="0"/>
                <a:cs typeface="Kalimati" pitchFamily="2"/>
              </a:rPr>
              <a:t>विवरण भर्दा देखिएका वा सामना गरेका समस्या केही भएमा छलफलका लागि पालैपालो राख्नुहोस् ।</a:t>
            </a:r>
            <a:endParaRPr lang="hi-IN" sz="2400" dirty="0">
              <a:solidFill>
                <a:prstClr val="black"/>
              </a:solidFill>
              <a:latin typeface="Preeti" pitchFamily="2" charset="0"/>
              <a:cs typeface="Kalimati" pitchFamily="2"/>
            </a:endParaRPr>
          </a:p>
          <a:p>
            <a:pPr marL="285750" lvl="0" indent="-2857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Ø"/>
            </a:pPr>
            <a:endParaRPr lang="hi-IN" sz="2400" dirty="0">
              <a:solidFill>
                <a:prstClr val="black"/>
              </a:solidFill>
              <a:latin typeface="Preeti" pitchFamily="2" charset="0"/>
              <a:cs typeface="Kalimati" pitchFamily="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509513" y="6490252"/>
            <a:ext cx="657087" cy="342983"/>
          </a:xfrm>
        </p:spPr>
        <p:txBody>
          <a:bodyPr/>
          <a:lstStyle/>
          <a:p>
            <a:pPr algn="ctr"/>
            <a:fld id="{2840B2E4-A264-431E-ABDE-38E3BCDA5876}" type="slidenum">
              <a:rPr lang="en-US">
                <a:latin typeface="Fontasy Himali" panose="04020500000000000000" pitchFamily="82" charset="0"/>
              </a:rPr>
              <a:pPr algn="ctr"/>
              <a:t>47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FD0C32-7750-4116-8DA0-A23E3B6013F3}"/>
              </a:ext>
            </a:extLst>
          </p:cNvPr>
          <p:cNvSpPr/>
          <p:nvPr/>
        </p:nvSpPr>
        <p:spPr>
          <a:xfrm>
            <a:off x="0" y="89986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ne-NP" sz="2800" b="1" dirty="0">
                <a:solidFill>
                  <a:srgbClr val="002060"/>
                </a:solidFill>
                <a:cs typeface="Kalimati" pitchFamily="2"/>
              </a:rPr>
              <a:t>कक्षा कार्य तथा छलफल</a:t>
            </a:r>
            <a:endParaRPr lang="hi-IN" sz="2800" b="1" dirty="0">
              <a:solidFill>
                <a:srgbClr val="002060"/>
              </a:solidFill>
              <a:cs typeface="Kalimati" pitchFamily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5E9373-45B2-4FC4-B6A7-E68F383AD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9" t="13994" r="56678" b="6931"/>
          <a:stretch/>
        </p:blipFill>
        <p:spPr>
          <a:xfrm>
            <a:off x="7961243" y="1659835"/>
            <a:ext cx="3548270" cy="51239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3F28DF-2494-4D3D-BF5C-981B1DB7AE28}"/>
              </a:ext>
            </a:extLst>
          </p:cNvPr>
          <p:cNvSpPr txBox="1"/>
          <p:nvPr/>
        </p:nvSpPr>
        <p:spPr>
          <a:xfrm>
            <a:off x="1749296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977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50336" y="1923616"/>
            <a:ext cx="96255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ne-NP" sz="2400" dirty="0">
                <a:solidFill>
                  <a:prstClr val="black"/>
                </a:solidFill>
                <a:latin typeface="Preeti" pitchFamily="2" charset="0"/>
                <a:cs typeface="Kalimati" pitchFamily="2"/>
              </a:rPr>
              <a:t>प्रश्न १ आर्थिक काममा के के काम पर्दछन् ?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e-NP" sz="2400" dirty="0">
                <a:solidFill>
                  <a:prstClr val="black"/>
                </a:solidFill>
                <a:latin typeface="Preeti" pitchFamily="2" charset="0"/>
                <a:cs typeface="Kalimati" pitchFamily="2"/>
              </a:rPr>
              <a:t>प्रश्न २ कुनै व्यक्तिले गत वर्षमा ५ महिना पढाउने र ३ महिना खेतिपातिको काम गरेका भए काम गरेको महिना कति लेख्नु पर्दछ ?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e-NP" sz="2400" dirty="0">
                <a:solidFill>
                  <a:prstClr val="black"/>
                </a:solidFill>
                <a:latin typeface="Preeti" pitchFamily="2" charset="0"/>
                <a:cs typeface="Kalimati" pitchFamily="2"/>
              </a:rPr>
              <a:t>प्रश्न ३ प्रश्न २ को व्यक्तिले गरेको कामको  विवरण र पद तथा कोड कसरी लेख्नु पर्दछ ?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e-NP" sz="2400" dirty="0">
                <a:solidFill>
                  <a:prstClr val="black"/>
                </a:solidFill>
                <a:latin typeface="Preeti" pitchFamily="2" charset="0"/>
                <a:cs typeface="Kalimati" pitchFamily="2"/>
              </a:rPr>
              <a:t>प्रश्न ४  कुनै व्यक्तिले गत वर्षमा आफ्नै खेतिपातिको काम गरेका भए काम गरेको विवरण र पद तथा कोड कसरी लेख्नु पर्दछ 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519452" y="6480313"/>
            <a:ext cx="647148" cy="352922"/>
          </a:xfrm>
        </p:spPr>
        <p:txBody>
          <a:bodyPr/>
          <a:lstStyle/>
          <a:p>
            <a:pPr algn="ctr"/>
            <a:fld id="{2840B2E4-A264-431E-ABDE-38E3BCDA5876}" type="slidenum">
              <a:rPr lang="en-US">
                <a:latin typeface="Fontasy Himali" panose="04020500000000000000" pitchFamily="82" charset="0"/>
              </a:rPr>
              <a:pPr algn="ctr"/>
              <a:t>48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FD0C32-7750-4116-8DA0-A23E3B6013F3}"/>
              </a:ext>
            </a:extLst>
          </p:cNvPr>
          <p:cNvSpPr/>
          <p:nvPr/>
        </p:nvSpPr>
        <p:spPr>
          <a:xfrm>
            <a:off x="0" y="89986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ne-NP" sz="2800" b="1" dirty="0">
                <a:solidFill>
                  <a:srgbClr val="002060"/>
                </a:solidFill>
                <a:cs typeface="Kalimati" pitchFamily="2"/>
              </a:rPr>
              <a:t>कक्षा मूल्याङ्कन</a:t>
            </a:r>
            <a:endParaRPr lang="hi-IN" sz="2800" b="1" dirty="0">
              <a:solidFill>
                <a:srgbClr val="002060"/>
              </a:solidFill>
              <a:cs typeface="Kalimati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F5904-1634-4DE6-9AAE-702A858E4D08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7741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513" y="1615504"/>
            <a:ext cx="1201640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</a:pPr>
            <a:r>
              <a:rPr lang="ne-NP" sz="2400" b="1" dirty="0">
                <a:solidFill>
                  <a:srgbClr val="002060"/>
                </a:solidFill>
                <a:latin typeface="Preeti" pitchFamily="2" charset="0"/>
                <a:cs typeface="Kalimati" pitchFamily="2"/>
              </a:rPr>
              <a:t>प्रश्न १ कस्तो काम गरेकोलाई आर्थिक काम गरेको मानिन्छ ?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ne-NP" sz="2400" b="1" dirty="0">
                <a:solidFill>
                  <a:srgbClr val="002060"/>
                </a:solidFill>
                <a:latin typeface="Preeti" pitchFamily="2" charset="0"/>
                <a:cs typeface="Kalimati" pitchFamily="2"/>
              </a:rPr>
              <a:t>उत्तर: </a:t>
            </a:r>
            <a:r>
              <a:rPr lang="ne-NP" sz="24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ne-NP" sz="2400" dirty="0">
                <a:solidFill>
                  <a:prstClr val="black"/>
                </a:solidFill>
                <a:latin typeface="Preeti" pitchFamily="2" charset="0"/>
                <a:cs typeface="Kalimati" pitchFamily="2"/>
              </a:rPr>
              <a:t>कुनै व्यक्तिले घरायसी उपभोग वा बिक्रिको लागि गरेको वस्तुहरुको उत्पादन र आफ्नो परिवार बाहेक अरुको लागि गरेको आम्दानी हुने सेवाको क्रियाकलापलाई आर्थिक काम भनिन्छ ।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endParaRPr lang="ne-NP" sz="2400" dirty="0">
              <a:solidFill>
                <a:prstClr val="black"/>
              </a:solidFill>
              <a:latin typeface="Preeti" pitchFamily="2" charset="0"/>
              <a:cs typeface="Kalimati" pitchFamily="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e-NP" sz="2400" b="1" dirty="0">
                <a:solidFill>
                  <a:srgbClr val="002060"/>
                </a:solidFill>
                <a:latin typeface="Preeti" pitchFamily="2" charset="0"/>
                <a:cs typeface="Kalimati" pitchFamily="2"/>
              </a:rPr>
              <a:t>प्रश्न २ कुनै व्यक्तिले गत वर्षमा ५ महिना पढाउने र ३ महिना खेतिपातिको काम गरेका भए काम गरेको महिना कति लेख्नु पर्दछ ?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e-NP" sz="2400" b="1" dirty="0">
                <a:solidFill>
                  <a:srgbClr val="002060"/>
                </a:solidFill>
                <a:latin typeface="Preeti" pitchFamily="2" charset="0"/>
                <a:cs typeface="Kalimati" pitchFamily="2"/>
              </a:rPr>
              <a:t>उत्तर:</a:t>
            </a:r>
            <a:r>
              <a:rPr lang="ne-NP" sz="2400" dirty="0">
                <a:solidFill>
                  <a:srgbClr val="00206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ne-NP" sz="2400" dirty="0">
                <a:cs typeface="Kalimati" panose="00000400000000000000" pitchFamily="2"/>
              </a:rPr>
              <a:t>६ महिना वा सोभन्दा बढी जनाउन कोड </a:t>
            </a:r>
            <a:r>
              <a:rPr lang="en-US" sz="2400" dirty="0">
                <a:cs typeface="Kalimati" panose="00000400000000000000" pitchFamily="2"/>
              </a:rPr>
              <a:t>1</a:t>
            </a:r>
            <a:r>
              <a:rPr lang="ne-NP" sz="2400" dirty="0">
                <a:cs typeface="Kalimati" panose="00000400000000000000" pitchFamily="2"/>
              </a:rPr>
              <a:t> </a:t>
            </a:r>
            <a:r>
              <a:rPr lang="ne-NP" sz="2400" dirty="0">
                <a:solidFill>
                  <a:prstClr val="black"/>
                </a:solidFill>
                <a:latin typeface="Preeti" pitchFamily="2" charset="0"/>
                <a:cs typeface="Kalimati" pitchFamily="2"/>
              </a:rPr>
              <a:t>लेख्नु पर्दछ ।</a:t>
            </a:r>
            <a:endParaRPr lang="en-US" sz="2400" dirty="0">
              <a:cs typeface="Kalimati" panose="00000400000000000000" pitchFamily="2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endParaRPr lang="hi-IN" sz="2400" dirty="0">
              <a:solidFill>
                <a:prstClr val="black"/>
              </a:solidFill>
              <a:latin typeface="Preeti" pitchFamily="2" charset="0"/>
              <a:cs typeface="Kalimati" pitchFamily="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614869" y="6483781"/>
            <a:ext cx="590384" cy="369332"/>
          </a:xfrm>
        </p:spPr>
        <p:txBody>
          <a:bodyPr/>
          <a:lstStyle/>
          <a:p>
            <a:pPr algn="ctr"/>
            <a:fld id="{2840B2E4-A264-431E-ABDE-38E3BCDA5876}" type="slidenum">
              <a:rPr lang="en-US">
                <a:latin typeface="Fontasy Himali" panose="04020500000000000000" pitchFamily="82" charset="0"/>
              </a:rPr>
              <a:pPr algn="ctr"/>
              <a:t>49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FD0C32-7750-4116-8DA0-A23E3B6013F3}"/>
              </a:ext>
            </a:extLst>
          </p:cNvPr>
          <p:cNvSpPr/>
          <p:nvPr/>
        </p:nvSpPr>
        <p:spPr>
          <a:xfrm>
            <a:off x="0" y="89986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ne-NP" sz="2800" b="1" dirty="0">
                <a:solidFill>
                  <a:srgbClr val="002060"/>
                </a:solidFill>
                <a:cs typeface="Kalimati" pitchFamily="2"/>
              </a:rPr>
              <a:t>कक्षा मूल्याङ्कन</a:t>
            </a:r>
            <a:endParaRPr lang="hi-IN" sz="2800" b="1" dirty="0">
              <a:solidFill>
                <a:srgbClr val="002060"/>
              </a:solidFill>
              <a:cs typeface="Kalimati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851218-A74C-4002-B83F-03F5DD1274B5}"/>
              </a:ext>
            </a:extLst>
          </p:cNvPr>
          <p:cNvSpPr txBox="1"/>
          <p:nvPr/>
        </p:nvSpPr>
        <p:spPr>
          <a:xfrm>
            <a:off x="5555973" y="650436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20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548140" y="716644"/>
            <a:ext cx="4896544" cy="576064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परिचय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88843" y="1292709"/>
            <a:ext cx="11797748" cy="4910774"/>
          </a:xfrm>
          <a:prstGeom prst="rect">
            <a:avLst/>
          </a:prstGeom>
        </p:spPr>
        <p:txBody>
          <a:bodyPr/>
          <a:lstStyle/>
          <a:p>
            <a:pPr marL="347663" indent="-347663"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राष्ट्रिय जनगणना २०७८ मा परिवारका १० वर्ष वा सो भन्दा माथिका व्यक्तिले गणनाको दिनभन्दा अघिको १२ महिनामा आम्दानी हुने वा नहुने कार्य गरे</a:t>
            </a:r>
            <a:r>
              <a:rPr lang="en-US" sz="2400" dirty="0">
                <a:cs typeface="Kalimati" panose="00000400000000000000" pitchFamily="2"/>
              </a:rPr>
              <a:t>/</a:t>
            </a:r>
            <a:r>
              <a:rPr lang="ne-NP" sz="2400" dirty="0">
                <a:cs typeface="Kalimati" panose="00000400000000000000" pitchFamily="2"/>
              </a:rPr>
              <a:t>नगरेको बारे सोधिएको छ । </a:t>
            </a:r>
            <a:endParaRPr lang="en-US" sz="2400" dirty="0">
              <a:cs typeface="Kalimati" panose="00000400000000000000" pitchFamily="2"/>
            </a:endParaRPr>
          </a:p>
          <a:p>
            <a:pPr marL="347663" indent="-347663"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यदि गरिएको छ भने कुन कार्यमा कति समयावधि खर्चिएको छ</a:t>
            </a:r>
            <a:r>
              <a:rPr lang="en-US" sz="2400" dirty="0">
                <a:cs typeface="Kalimati" panose="00000400000000000000" pitchFamily="2"/>
              </a:rPr>
              <a:t> </a:t>
            </a:r>
            <a:r>
              <a:rPr lang="ne-NP" sz="2400" dirty="0">
                <a:cs typeface="Kalimati" panose="00000400000000000000" pitchFamily="2"/>
              </a:rPr>
              <a:t>सो अनुसारको वर्ग उल्लेख गर्नुपर्दछ । </a:t>
            </a:r>
            <a:endParaRPr lang="en-US" sz="2400" dirty="0">
              <a:cs typeface="Kalimati" panose="00000400000000000000" pitchFamily="2"/>
            </a:endParaRPr>
          </a:p>
          <a:p>
            <a:pPr marL="347663" indent="-347663" algn="just"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आर्थिक काम सम्बन्धी विवरण संकलन गरी काम गर्ने उमेरको जनसंख्याको रोजगारीको अवस्था (रोजगार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बेरोजगार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श्रमशक्ति र श्रमशक्ति भन्दा बाहिर रहेको जनसंख्या) निश्चित गरिनेछ ।</a:t>
            </a:r>
            <a:endParaRPr lang="ne-NP" sz="2400" dirty="0">
              <a:solidFill>
                <a:schemeClr val="tx1">
                  <a:lumMod val="95000"/>
                  <a:lumOff val="5000"/>
                </a:schemeClr>
              </a:solidFill>
              <a:latin typeface="Preeti" pitchFamily="2" charset="0"/>
              <a:cs typeface="Kalimati" panose="00000400000000000000" pitchFamily="2"/>
            </a:endParaRPr>
          </a:p>
          <a:p>
            <a:pPr marL="347663" indent="-347663" algn="just">
              <a:lnSpc>
                <a:spcPct val="150000"/>
              </a:lnSpc>
            </a:pPr>
            <a:r>
              <a:rPr lang="ne-NP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Preeti" pitchFamily="2" charset="0"/>
                <a:cs typeface="Kalimati" panose="00000400000000000000" pitchFamily="2"/>
              </a:rPr>
              <a:t>यस खण्डका विवरणबाट आर्थिक क्रियाकलापमा सक्रिय जनसंख्याको </a:t>
            </a:r>
            <a:r>
              <a:rPr lang="ne-NP" sz="2400">
                <a:solidFill>
                  <a:schemeClr val="tx1">
                    <a:lumMod val="95000"/>
                    <a:lumOff val="5000"/>
                  </a:schemeClr>
                </a:solidFill>
                <a:latin typeface="Preeti" pitchFamily="2" charset="0"/>
                <a:cs typeface="Kalimati" panose="00000400000000000000" pitchFamily="2"/>
              </a:rPr>
              <a:t>स्थिति थाहा </a:t>
            </a:r>
            <a:r>
              <a:rPr lang="ne-NP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Preeti" pitchFamily="2" charset="0"/>
                <a:cs typeface="Kalimati" panose="00000400000000000000" pitchFamily="2"/>
              </a:rPr>
              <a:t>हुन्छ ।</a:t>
            </a:r>
            <a:endParaRPr lang="ne-NP" sz="2400" dirty="0"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 lang="en-US" smtClean="0"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9780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2160" y="1748529"/>
            <a:ext cx="10236672" cy="4851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e-NP" sz="2400" b="1" dirty="0">
                <a:solidFill>
                  <a:srgbClr val="002060"/>
                </a:solidFill>
                <a:latin typeface="Preeti" pitchFamily="2" charset="0"/>
                <a:cs typeface="Kalimati" pitchFamily="2"/>
              </a:rPr>
              <a:t>प्रश्न ३ प्रश्न २ को व्यक्तिले गरेको काम </a:t>
            </a:r>
            <a:r>
              <a:rPr lang="ne-NP" sz="2400" b="1" dirty="0">
                <a:solidFill>
                  <a:srgbClr val="002060"/>
                </a:solidFill>
                <a:cs typeface="Kalimati" panose="00000400000000000000" pitchFamily="2"/>
              </a:rPr>
              <a:t>(</a:t>
            </a:r>
            <a:r>
              <a:rPr lang="ne-NP" sz="2400" b="1" dirty="0">
                <a:solidFill>
                  <a:srgbClr val="002060"/>
                </a:solidFill>
                <a:latin typeface="Preeti" pitchFamily="2" charset="0"/>
                <a:cs typeface="Kalimati" pitchFamily="2"/>
              </a:rPr>
              <a:t>गत वर्षमा ५ महिना पढाउने र ३ महिना खेतिपातिको काम</a:t>
            </a:r>
            <a:r>
              <a:rPr lang="ne-NP" sz="2400" b="1" dirty="0">
                <a:solidFill>
                  <a:srgbClr val="002060"/>
                </a:solidFill>
                <a:cs typeface="Kalimati" panose="00000400000000000000" pitchFamily="2"/>
              </a:rPr>
              <a:t>) </a:t>
            </a:r>
            <a:r>
              <a:rPr lang="ne-NP" sz="2400" b="1" dirty="0">
                <a:solidFill>
                  <a:srgbClr val="002060"/>
                </a:solidFill>
                <a:latin typeface="Preeti" pitchFamily="2" charset="0"/>
                <a:cs typeface="Kalimati" pitchFamily="2"/>
              </a:rPr>
              <a:t>को  विवरण र पद तथा कोड कसरी लेख्नु पर्दछ ?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e-NP" sz="2400" b="1" dirty="0">
                <a:solidFill>
                  <a:srgbClr val="002060"/>
                </a:solidFill>
                <a:latin typeface="Preeti" pitchFamily="2" charset="0"/>
                <a:cs typeface="Kalimati" pitchFamily="2"/>
              </a:rPr>
              <a:t>उत्तर:</a:t>
            </a:r>
            <a:r>
              <a:rPr lang="ne-NP" sz="24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ne-NP" sz="2400" dirty="0">
                <a:solidFill>
                  <a:prstClr val="black"/>
                </a:solidFill>
                <a:latin typeface="Preeti" pitchFamily="2" charset="0"/>
                <a:cs typeface="Kalimati" pitchFamily="2"/>
              </a:rPr>
              <a:t>प्रश्न २ को व्यक्तिले गरेको काम</a:t>
            </a:r>
            <a:r>
              <a:rPr lang="ne-NP" sz="2400" dirty="0">
                <a:cs typeface="Kalimati" panose="00000400000000000000" pitchFamily="2"/>
              </a:rPr>
              <a:t> (</a:t>
            </a:r>
            <a:r>
              <a:rPr lang="ne-NP" sz="2400" dirty="0">
                <a:solidFill>
                  <a:prstClr val="black"/>
                </a:solidFill>
                <a:latin typeface="Preeti" pitchFamily="2" charset="0"/>
                <a:cs typeface="Kalimati" pitchFamily="2"/>
              </a:rPr>
              <a:t>गत वर्षमा ५ महिना पढाउने र ३ महिना खेतिपातिको काम</a:t>
            </a:r>
            <a:r>
              <a:rPr lang="ne-NP" sz="2400" dirty="0">
                <a:cs typeface="Kalimati" panose="00000400000000000000" pitchFamily="2"/>
              </a:rPr>
              <a:t>)</a:t>
            </a:r>
            <a:r>
              <a:rPr lang="ne-NP" sz="2400" dirty="0">
                <a:solidFill>
                  <a:prstClr val="black"/>
                </a:solidFill>
                <a:latin typeface="Preeti" pitchFamily="2" charset="0"/>
                <a:cs typeface="Kalimati" pitchFamily="2"/>
              </a:rPr>
              <a:t> को विवरण र पद तथा कोड निम्न अनुसार लेख्नु पर्दछ ।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ne-NP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ne-NP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ne-NP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569147" y="6463903"/>
            <a:ext cx="597453" cy="369332"/>
          </a:xfrm>
        </p:spPr>
        <p:txBody>
          <a:bodyPr/>
          <a:lstStyle/>
          <a:p>
            <a:pPr algn="ctr"/>
            <a:fld id="{2840B2E4-A264-431E-ABDE-38E3BCDA5876}" type="slidenum">
              <a:rPr lang="en-US">
                <a:latin typeface="Fontasy Himali" panose="04020500000000000000" pitchFamily="82" charset="0"/>
              </a:rPr>
              <a:pPr algn="ctr"/>
              <a:t>50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FD0C32-7750-4116-8DA0-A23E3B6013F3}"/>
              </a:ext>
            </a:extLst>
          </p:cNvPr>
          <p:cNvSpPr/>
          <p:nvPr/>
        </p:nvSpPr>
        <p:spPr>
          <a:xfrm>
            <a:off x="0" y="89986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ne-NP" sz="2800" b="1" dirty="0">
                <a:solidFill>
                  <a:srgbClr val="002060"/>
                </a:solidFill>
                <a:cs typeface="Kalimati" pitchFamily="2"/>
              </a:rPr>
              <a:t>कक्षा मूल्याङ्कन</a:t>
            </a:r>
            <a:endParaRPr lang="hi-IN" sz="2800" b="1" dirty="0">
              <a:solidFill>
                <a:srgbClr val="002060"/>
              </a:solidFill>
              <a:cs typeface="Kalimati" pitchFamily="2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8C5FDF5-6F67-4456-8FBA-26A5C7AA2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763942"/>
              </p:ext>
            </p:extLst>
          </p:nvPr>
        </p:nvGraphicFramePr>
        <p:xfrm>
          <a:off x="2649220" y="4296452"/>
          <a:ext cx="7124700" cy="1907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2647">
                  <a:extLst>
                    <a:ext uri="{9D8B030D-6E8A-4147-A177-3AD203B41FA5}">
                      <a16:colId xmlns:a16="http://schemas.microsoft.com/office/drawing/2014/main" val="2264492052"/>
                    </a:ext>
                  </a:extLst>
                </a:gridCol>
                <a:gridCol w="3262053">
                  <a:extLst>
                    <a:ext uri="{9D8B030D-6E8A-4147-A177-3AD203B41FA5}">
                      <a16:colId xmlns:a16="http://schemas.microsoft.com/office/drawing/2014/main" val="4235762604"/>
                    </a:ext>
                  </a:extLst>
                </a:gridCol>
              </a:tblGrid>
              <a:tr h="7640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sz="2400" dirty="0">
                          <a:cs typeface="Kalimati" panose="00000400000000000000" pitchFamily="2"/>
                        </a:rPr>
                        <a:t>काम गरेको विवरण र पद 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sz="2400" dirty="0">
                          <a:cs typeface="Kalimati" panose="00000400000000000000" pitchFamily="2"/>
                        </a:rPr>
                        <a:t>कोड 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809181"/>
                  </a:ext>
                </a:extLst>
              </a:tr>
              <a:tr h="10457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sz="2400" i="0" u="sng" dirty="0">
                          <a:cs typeface="Kalimati" panose="00000400000000000000" pitchFamily="2"/>
                        </a:rPr>
                        <a:t>पढाउने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sz="2400" i="0" u="sng" dirty="0">
                          <a:cs typeface="Kalimati" panose="00000400000000000000" pitchFamily="2"/>
                        </a:rPr>
                        <a:t>शिक्षक </a:t>
                      </a:r>
                      <a:endParaRPr lang="en-US" sz="2400" i="0" u="sng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sz="2400" dirty="0">
                          <a:cs typeface="Kalimati" panose="00000400000000000000" pitchFamily="2"/>
                        </a:rPr>
                        <a:t>2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11577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6162AD3-BC02-442D-B2F9-1BBBA8D34F61}"/>
              </a:ext>
            </a:extLst>
          </p:cNvPr>
          <p:cNvSpPr txBox="1"/>
          <p:nvPr/>
        </p:nvSpPr>
        <p:spPr>
          <a:xfrm>
            <a:off x="5466521" y="6497891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क्रमशः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2837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3168" y="1748529"/>
            <a:ext cx="9825664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e-NP" sz="2400" b="1" dirty="0">
                <a:solidFill>
                  <a:srgbClr val="002060"/>
                </a:solidFill>
                <a:latin typeface="Preeti" pitchFamily="2" charset="0"/>
                <a:cs typeface="Kalimati" pitchFamily="2"/>
              </a:rPr>
              <a:t>प्रश्न ४  कुनै व्यक्तिले गत वर्षमा आफ्नै खेतिपातिको काम गरेका भए काम गरेको विवरण र पद तथा कोड कसरी लेख्नु पर्दछ ?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e-NP" sz="2400" b="1" dirty="0">
                <a:solidFill>
                  <a:srgbClr val="002060"/>
                </a:solidFill>
                <a:latin typeface="Preeti" pitchFamily="2" charset="0"/>
                <a:cs typeface="Kalimati" pitchFamily="2"/>
              </a:rPr>
              <a:t>उत्तर: </a:t>
            </a:r>
            <a:r>
              <a:rPr lang="ne-NP" sz="2400" dirty="0">
                <a:solidFill>
                  <a:prstClr val="black"/>
                </a:solidFill>
                <a:latin typeface="Preeti" pitchFamily="2" charset="0"/>
                <a:cs typeface="Kalimati" pitchFamily="2"/>
              </a:rPr>
              <a:t>कुनै व्यक्तिले गत वर्षमा आफ्नै खेतिपातिको काम गरेका भए काम गरेको विवरण र पद तथा कोड निम्न अनुसार लेख्नु पर्दछ ।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ne-NP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ne-NP" sz="2400" dirty="0">
              <a:solidFill>
                <a:prstClr val="black"/>
              </a:solidFill>
              <a:latin typeface="Preeti" pitchFamily="2" charset="0"/>
              <a:cs typeface="Kalimati" pitchFamily="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704320" y="6451600"/>
            <a:ext cx="462280" cy="381635"/>
          </a:xfrm>
        </p:spPr>
        <p:txBody>
          <a:bodyPr/>
          <a:lstStyle/>
          <a:p>
            <a:pPr algn="ctr"/>
            <a:fld id="{2840B2E4-A264-431E-ABDE-38E3BCDA5876}" type="slidenum">
              <a:rPr lang="en-US">
                <a:latin typeface="Fontasy Himali" panose="04020500000000000000" pitchFamily="82" charset="0"/>
              </a:rPr>
              <a:pPr algn="ctr"/>
              <a:t>51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FD0C32-7750-4116-8DA0-A23E3B6013F3}"/>
              </a:ext>
            </a:extLst>
          </p:cNvPr>
          <p:cNvSpPr/>
          <p:nvPr/>
        </p:nvSpPr>
        <p:spPr>
          <a:xfrm>
            <a:off x="0" y="89986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ne-NP" sz="2800" b="1" dirty="0">
                <a:solidFill>
                  <a:srgbClr val="002060"/>
                </a:solidFill>
                <a:cs typeface="Kalimati" pitchFamily="2"/>
              </a:rPr>
              <a:t>कक्षा मूल्याङ्कन</a:t>
            </a:r>
            <a:endParaRPr lang="hi-IN" sz="2800" b="1" dirty="0">
              <a:solidFill>
                <a:srgbClr val="002060"/>
              </a:solidFill>
              <a:cs typeface="Kalimati" pitchFamily="2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8C5FDF5-6F67-4456-8FBA-26A5C7AA2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109137"/>
              </p:ext>
            </p:extLst>
          </p:nvPr>
        </p:nvGraphicFramePr>
        <p:xfrm>
          <a:off x="3454400" y="4198562"/>
          <a:ext cx="7124700" cy="1739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2647">
                  <a:extLst>
                    <a:ext uri="{9D8B030D-6E8A-4147-A177-3AD203B41FA5}">
                      <a16:colId xmlns:a16="http://schemas.microsoft.com/office/drawing/2014/main" val="2264492052"/>
                    </a:ext>
                  </a:extLst>
                </a:gridCol>
                <a:gridCol w="3262053">
                  <a:extLst>
                    <a:ext uri="{9D8B030D-6E8A-4147-A177-3AD203B41FA5}">
                      <a16:colId xmlns:a16="http://schemas.microsoft.com/office/drawing/2014/main" val="4235762604"/>
                    </a:ext>
                  </a:extLst>
                </a:gridCol>
              </a:tblGrid>
              <a:tr h="5962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sz="2400" dirty="0">
                          <a:cs typeface="Kalimati" panose="00000400000000000000" pitchFamily="2"/>
                        </a:rPr>
                        <a:t>काम गरेको विवरण र पद 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sz="2400" dirty="0">
                          <a:cs typeface="Kalimati" panose="00000400000000000000" pitchFamily="2"/>
                        </a:rPr>
                        <a:t>कोड 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809181"/>
                  </a:ext>
                </a:extLst>
              </a:tr>
              <a:tr h="8555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sz="2400" i="0" u="sng" dirty="0">
                          <a:cs typeface="Kalimati" panose="00000400000000000000" pitchFamily="2"/>
                        </a:rPr>
                        <a:t>आफ्नै खेतीपाति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sz="2400" i="0" u="sng" dirty="0">
                          <a:cs typeface="Kalimati" panose="00000400000000000000" pitchFamily="2"/>
                        </a:rPr>
                        <a:t>कृषक </a:t>
                      </a:r>
                      <a:endParaRPr lang="en-US" sz="2400" i="0" u="sng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e-NP" sz="2400" dirty="0">
                          <a:cs typeface="Kalimati" panose="00000400000000000000" pitchFamily="2"/>
                        </a:rPr>
                        <a:t>6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115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4922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704320" y="6451600"/>
            <a:ext cx="462280" cy="381635"/>
          </a:xfrm>
        </p:spPr>
        <p:txBody>
          <a:bodyPr/>
          <a:lstStyle/>
          <a:p>
            <a:pPr algn="ctr"/>
            <a:fld id="{2840B2E4-A264-431E-ABDE-38E3BCDA5876}" type="slidenum">
              <a:rPr lang="en-US">
                <a:latin typeface="Fontasy Himali" panose="04020500000000000000" pitchFamily="82" charset="0"/>
              </a:rPr>
              <a:pPr algn="ctr"/>
              <a:t>52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FD0C32-7750-4116-8DA0-A23E3B6013F3}"/>
              </a:ext>
            </a:extLst>
          </p:cNvPr>
          <p:cNvSpPr/>
          <p:nvPr/>
        </p:nvSpPr>
        <p:spPr>
          <a:xfrm>
            <a:off x="-25400" y="80922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ne-NP" sz="2800" b="1" dirty="0">
                <a:solidFill>
                  <a:srgbClr val="002060"/>
                </a:solidFill>
                <a:cs typeface="Kalimati" pitchFamily="2"/>
              </a:rPr>
              <a:t>सारांश तथा निष्कर्ष</a:t>
            </a:r>
            <a:endParaRPr lang="ne-NP" sz="2800" dirty="0">
              <a:cs typeface="Kalimati" panose="00000400000000000000" pitchFamily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44C860-C6C8-4B13-9FE9-805C3230E513}"/>
              </a:ext>
            </a:extLst>
          </p:cNvPr>
          <p:cNvSpPr/>
          <p:nvPr/>
        </p:nvSpPr>
        <p:spPr>
          <a:xfrm>
            <a:off x="325120" y="1876653"/>
            <a:ext cx="11978640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e-NP" sz="24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आम्दानी हुने वा नहुने आर्थिक काम/कार्य </a:t>
            </a:r>
            <a:endParaRPr lang="en-US" sz="2400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e-NP" sz="24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कामको बारेमा प्रश्न गर्दा ध्यान पुर्याउनुपर्ने कुरा</a:t>
            </a:r>
            <a:endParaRPr lang="en-US" sz="2400" b="1" dirty="0">
              <a:solidFill>
                <a:srgbClr val="002060"/>
              </a:solidFill>
              <a:latin typeface="Ganesh" pitchFamily="2" charset="0"/>
              <a:cs typeface="Kalimati" panose="00000400000000000000" pitchFamily="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e-NP" sz="2400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आर्थिक काम वा पेशाको व्याख्या र कोड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e-NP" sz="2400" b="1" dirty="0">
                <a:solidFill>
                  <a:srgbClr val="002060"/>
                </a:solidFill>
                <a:cs typeface="Kalimati" pitchFamily="2"/>
              </a:rPr>
              <a:t>मुख्य प्रश्नावली व्यक्तिगत खण्डको महल ३१ आर्थिक काम गरेको समय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e-NP" sz="2400" b="1" dirty="0">
                <a:solidFill>
                  <a:srgbClr val="002060"/>
                </a:solidFill>
                <a:cs typeface="Kalimati" pitchFamily="2"/>
              </a:rPr>
              <a:t>मुख्य प्रश्नावली व्यक्तिगत खण्डको महल ३२ कामको विवरण र पद </a:t>
            </a:r>
            <a:r>
              <a:rPr lang="ne-NP" sz="2400" dirty="0">
                <a:cs typeface="Kalimati" panose="00000400000000000000" pitchFamily="2"/>
              </a:rPr>
              <a:t>							</a:t>
            </a:r>
          </a:p>
        </p:txBody>
      </p:sp>
    </p:spTree>
    <p:extLst>
      <p:ext uri="{BB962C8B-B14F-4D97-AF65-F5344CB8AC3E}">
        <p14:creationId xmlns:p14="http://schemas.microsoft.com/office/powerpoint/2010/main" val="22113191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0792" y="2136339"/>
            <a:ext cx="97386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3200" b="1" dirty="0">
                <a:solidFill>
                  <a:srgbClr val="142DAC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विस्तृत जानकारीको लागि गणना पुस्तिका</a:t>
            </a:r>
            <a:r>
              <a:rPr lang="ne-NP" sz="3200" dirty="0">
                <a:cs typeface="Kalimati" pitchFamily="2"/>
              </a:rPr>
              <a:t> </a:t>
            </a:r>
            <a:r>
              <a:rPr lang="ne-NP" sz="3200" b="1" dirty="0">
                <a:solidFill>
                  <a:srgbClr val="142DAC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पुस्तिका को अनुच्छेद १२.१ देखि १२.३२ सम्म अध्ययन गर्नुहोस् ।</a:t>
            </a:r>
            <a:endParaRPr lang="en-US" sz="3200" b="1" dirty="0">
              <a:solidFill>
                <a:srgbClr val="142DAC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1690" y="3043450"/>
            <a:ext cx="31486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e-NP" sz="8800" b="1" dirty="0">
                <a:solidFill>
                  <a:srgbClr val="142DAC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धन्यवाद</a:t>
            </a:r>
            <a:r>
              <a:rPr lang="en-US" sz="8800" b="1" dirty="0">
                <a:solidFill>
                  <a:srgbClr val="142DAC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6402401-4522-4C0F-A737-197EB07E49FF}" type="slidenum">
              <a:rPr lang="en-US" sz="1800">
                <a:latin typeface="Fontasy Himali" panose="04020500000000000000" pitchFamily="82" charset="0"/>
                <a:cs typeface="+mn-cs"/>
              </a:rPr>
              <a:pPr algn="ctr"/>
              <a:t>53</a:t>
            </a:fld>
            <a:endParaRPr lang="en-US" sz="1800" dirty="0">
              <a:latin typeface="Fontasy Himali" panose="04020500000000000000" pitchFamily="8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239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42511-1214-4D49-8EC9-C14DCD69C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775252"/>
            <a:ext cx="11857382" cy="81766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ne-NP" sz="2800" b="1" dirty="0">
                <a:solidFill>
                  <a:srgbClr val="002060"/>
                </a:solidFill>
                <a:latin typeface="Ganesh" pitchFamily="2" charset="0"/>
                <a:ea typeface="+mn-ea"/>
                <a:cs typeface="Kalimati" panose="00000400000000000000" pitchFamily="2"/>
              </a:rPr>
              <a:t>कुन उमेर समुहका व्यक्तिका लागि र कुन सन्दर्भ समयका लागि विवरण संकलन गर्ने ?</a:t>
            </a:r>
            <a:endParaRPr lang="en-US" sz="2800" b="1" dirty="0">
              <a:solidFill>
                <a:srgbClr val="002060"/>
              </a:solidFill>
              <a:latin typeface="Ganesh" pitchFamily="2" charset="0"/>
              <a:ea typeface="+mn-ea"/>
              <a:cs typeface="Kalimati" panose="00000400000000000000" pitchFamily="2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09454C-754F-43F6-9162-BA7303E3A2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9200901"/>
              </p:ext>
            </p:extLst>
          </p:nvPr>
        </p:nvGraphicFramePr>
        <p:xfrm>
          <a:off x="95456" y="1592916"/>
          <a:ext cx="8203719" cy="5145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892613-8BF9-4BCB-9EA0-780A4092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490C25B1-E89F-4DE7-A27A-B3799A58857C}" type="slidenum">
              <a:rPr lang="en-US" sz="1800">
                <a:latin typeface="Fontasy Himali" panose="04020500000000000000" pitchFamily="82" charset="0"/>
                <a:cs typeface="+mn-cs"/>
              </a:rPr>
              <a:pPr algn="ctr"/>
              <a:t>6</a:t>
            </a:fld>
            <a:endParaRPr lang="en-US" sz="1800" dirty="0">
              <a:latin typeface="Fontasy Himali" panose="04020500000000000000" pitchFamily="82" charset="0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02C2CA-A417-46B1-ACA1-6B4BB41C9A94}"/>
              </a:ext>
            </a:extLst>
          </p:cNvPr>
          <p:cNvSpPr/>
          <p:nvPr/>
        </p:nvSpPr>
        <p:spPr>
          <a:xfrm>
            <a:off x="8402502" y="2219078"/>
            <a:ext cx="3694042" cy="354561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2400" dirty="0">
                <a:cs typeface="Kalimati" panose="00000400000000000000" pitchFamily="2"/>
              </a:rPr>
              <a:t>यदि २०७८ असार ३ गते गणना हुँदैछ भने </a:t>
            </a:r>
            <a:r>
              <a:rPr lang="ne-NP" sz="2400">
                <a:cs typeface="Kalimati" panose="00000400000000000000" pitchFamily="2"/>
              </a:rPr>
              <a:t>व्यक्तिले २०७७ </a:t>
            </a:r>
            <a:r>
              <a:rPr lang="ne-NP" sz="2400" dirty="0">
                <a:cs typeface="Kalimati" panose="00000400000000000000" pitchFamily="2"/>
              </a:rPr>
              <a:t>असार ३ गते देखि २०७८ असार २ गतेसम्म </a:t>
            </a:r>
            <a:r>
              <a:rPr lang="ne-NP" sz="2400">
                <a:cs typeface="Kalimati" panose="00000400000000000000" pitchFamily="2"/>
              </a:rPr>
              <a:t>अक्सर गरेको आर्थिक क्रियाकलाप </a:t>
            </a:r>
            <a:r>
              <a:rPr lang="ne-NP" sz="2400" dirty="0">
                <a:cs typeface="Kalimati" panose="00000400000000000000" pitchFamily="2"/>
              </a:rPr>
              <a:t>सम्बन्धी विवरण लिनु पर्दछ ।</a:t>
            </a:r>
            <a:endParaRPr lang="en-US" sz="2400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21153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30D407C-4CCE-4532-AD04-5E7F406B0A4C}"/>
              </a:ext>
            </a:extLst>
          </p:cNvPr>
          <p:cNvGrpSpPr/>
          <p:nvPr/>
        </p:nvGrpSpPr>
        <p:grpSpPr>
          <a:xfrm>
            <a:off x="318052" y="795129"/>
            <a:ext cx="11279436" cy="5947774"/>
            <a:chOff x="-439186" y="0"/>
            <a:chExt cx="6485392" cy="414886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6F7EDED-8700-4CAC-92B8-42809C6E3085}"/>
                </a:ext>
              </a:extLst>
            </p:cNvPr>
            <p:cNvSpPr/>
            <p:nvPr/>
          </p:nvSpPr>
          <p:spPr>
            <a:xfrm>
              <a:off x="-439186" y="3419750"/>
              <a:ext cx="2331413" cy="623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ne-NP" sz="2400" dirty="0">
                  <a:effectLst/>
                  <a:ea typeface="Calibri" panose="020F0502020204030204" pitchFamily="34" charset="0"/>
                  <a:cs typeface="Kalimati" panose="00000400000000000000" pitchFamily="2"/>
                </a:rPr>
                <a:t>बिक्रीका लागि </a:t>
              </a:r>
              <a:r>
                <a:rPr lang="ne-NP" sz="2400" dirty="0">
                  <a:ea typeface="Calibri" panose="020F0502020204030204" pitchFamily="34" charset="0"/>
                  <a:cs typeface="Kalimati" panose="00000400000000000000" pitchFamily="2"/>
                </a:rPr>
                <a:t>व</a:t>
              </a:r>
              <a:r>
                <a:rPr lang="ne-NP" sz="2400" dirty="0">
                  <a:effectLst/>
                  <a:ea typeface="Calibri" panose="020F0502020204030204" pitchFamily="34" charset="0"/>
                  <a:cs typeface="Kalimati" panose="00000400000000000000" pitchFamily="2"/>
                </a:rPr>
                <a:t>स्तुको  उत्पादनको क्रियाकलापहरु  </a:t>
              </a:r>
              <a:endParaRPr lang="en-US" sz="3200" dirty="0">
                <a:effectLst/>
                <a:ea typeface="Calibri" panose="020F0502020204030204" pitchFamily="34" charset="0"/>
                <a:cs typeface="Kalimati" panose="00000400000000000000" pitchFamily="2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4D9E8FA-2B0D-4BBD-98E9-D92DC67354AA}"/>
                </a:ext>
              </a:extLst>
            </p:cNvPr>
            <p:cNvSpPr/>
            <p:nvPr/>
          </p:nvSpPr>
          <p:spPr>
            <a:xfrm>
              <a:off x="2008507" y="3251668"/>
              <a:ext cx="2285693" cy="89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endParaRPr lang="ne-NP" sz="2400" dirty="0">
                <a:effectLst/>
                <a:ea typeface="Calibri" panose="020F0502020204030204" pitchFamily="34" charset="0"/>
                <a:cs typeface="Mangal" panose="02040503050203030202" pitchFamily="18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ne-NP" sz="2400" dirty="0">
                  <a:effectLst/>
                  <a:ea typeface="Calibri" panose="020F0502020204030204" pitchFamily="34" charset="0"/>
                  <a:cs typeface="Kalimati" panose="00000400000000000000" pitchFamily="2"/>
                </a:rPr>
                <a:t>आफ्नो उपभोगको लागि वस्तुको  उत्पादनको क्रियाकलापहरु  </a:t>
              </a:r>
              <a:endParaRPr lang="en-US" sz="3200" dirty="0">
                <a:effectLst/>
                <a:ea typeface="Calibri" panose="020F0502020204030204" pitchFamily="34" charset="0"/>
                <a:cs typeface="Kalimati" panose="00000400000000000000" pitchFamily="2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3200" dirty="0">
                  <a:effectLst/>
                  <a:ea typeface="Calibri" panose="020F0502020204030204" pitchFamily="34" charset="0"/>
                  <a:cs typeface="Mangal" panose="02040503050203030202" pitchFamily="18" charset="0"/>
                </a:rPr>
                <a:t> 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38A1540-F917-484E-8673-A2DAC679272E}"/>
                </a:ext>
              </a:extLst>
            </p:cNvPr>
            <p:cNvSpPr/>
            <p:nvPr/>
          </p:nvSpPr>
          <p:spPr>
            <a:xfrm>
              <a:off x="1340775" y="0"/>
              <a:ext cx="2381350" cy="42284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ne-NP" sz="2400" dirty="0">
                  <a:effectLst/>
                  <a:ea typeface="Calibri" panose="020F0502020204030204" pitchFamily="34" charset="0"/>
                  <a:cs typeface="Kalimati" panose="00000400000000000000" pitchFamily="2"/>
                </a:rPr>
                <a:t>सबै प्रकारका क्रियाकलापहरु </a:t>
              </a:r>
              <a:endParaRPr lang="en-US" sz="3200" dirty="0">
                <a:effectLst/>
                <a:ea typeface="Calibri" panose="020F0502020204030204" pitchFamily="34" charset="0"/>
                <a:cs typeface="Kalimati" panose="00000400000000000000" pitchFamily="2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C6A29D6-031F-4D89-A4FF-F2C6F32CBD7A}"/>
                </a:ext>
              </a:extLst>
            </p:cNvPr>
            <p:cNvSpPr/>
            <p:nvPr/>
          </p:nvSpPr>
          <p:spPr>
            <a:xfrm>
              <a:off x="246586" y="946113"/>
              <a:ext cx="2229253" cy="5179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ne-NP" sz="2400" dirty="0">
                  <a:effectLst/>
                  <a:ea typeface="Calibri" panose="020F0502020204030204" pitchFamily="34" charset="0"/>
                  <a:cs typeface="Kalimati" panose="00000400000000000000" pitchFamily="2"/>
                </a:rPr>
                <a:t>उत्पादनशिल क्रियाकलापहरु </a:t>
              </a:r>
              <a:endParaRPr lang="en-US" sz="3200" dirty="0">
                <a:effectLst/>
                <a:ea typeface="Calibri" panose="020F0502020204030204" pitchFamily="34" charset="0"/>
                <a:cs typeface="Kalimati" panose="00000400000000000000" pitchFamily="2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E961D8-1870-4D70-90D7-12406FD3B59E}"/>
                </a:ext>
              </a:extLst>
            </p:cNvPr>
            <p:cNvSpPr/>
            <p:nvPr/>
          </p:nvSpPr>
          <p:spPr>
            <a:xfrm>
              <a:off x="3033905" y="909115"/>
              <a:ext cx="2087245" cy="75612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ne-NP" sz="2400" dirty="0">
                  <a:effectLst/>
                  <a:ea typeface="Calibri" panose="020F0502020204030204" pitchFamily="34" charset="0"/>
                  <a:cs typeface="Kalimati" panose="00000400000000000000" pitchFamily="2"/>
                </a:rPr>
                <a:t>गैर उत्पादन क्रियाकलापहरु </a:t>
              </a:r>
              <a:endParaRPr lang="en-US" sz="3200" dirty="0">
                <a:effectLst/>
                <a:ea typeface="Calibri" panose="020F0502020204030204" pitchFamily="34" charset="0"/>
                <a:cs typeface="Kalimati" panose="00000400000000000000" pitchFamily="2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ne-NP" sz="1600" i="1" dirty="0">
                  <a:effectLst/>
                  <a:ea typeface="Calibri" panose="020F0502020204030204" pitchFamily="34" charset="0"/>
                  <a:cs typeface="Kalimati" panose="00000400000000000000" pitchFamily="2"/>
                </a:rPr>
                <a:t>(सामान्य मानव क्रियाकलाप)</a:t>
              </a:r>
              <a:endParaRPr lang="en-US" sz="3200" dirty="0">
                <a:effectLst/>
                <a:ea typeface="Calibri" panose="020F0502020204030204" pitchFamily="34" charset="0"/>
                <a:cs typeface="Kalimati" panose="00000400000000000000" pitchFamily="2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4A0F674-D2B5-4F6A-924E-25E82D20F269}"/>
                </a:ext>
              </a:extLst>
            </p:cNvPr>
            <p:cNvSpPr/>
            <p:nvPr/>
          </p:nvSpPr>
          <p:spPr>
            <a:xfrm>
              <a:off x="2008508" y="1950368"/>
              <a:ext cx="2701294" cy="7188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ne-NP" sz="2400" dirty="0">
                  <a:effectLst/>
                  <a:ea typeface="Calibri" panose="020F0502020204030204" pitchFamily="34" charset="0"/>
                  <a:cs typeface="Kalimati" panose="00000400000000000000" pitchFamily="2"/>
                </a:rPr>
                <a:t>गैर आर्थिक उत्पादनका  क्रियाकलापहरु  </a:t>
              </a:r>
              <a:endParaRPr lang="en-US" sz="3200" dirty="0">
                <a:effectLst/>
                <a:ea typeface="Calibri" panose="020F0502020204030204" pitchFamily="34" charset="0"/>
                <a:cs typeface="Kalimati" panose="00000400000000000000" pitchFamily="2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93BCBA3-6C43-4DFE-9926-2D3F4C10F986}"/>
                </a:ext>
              </a:extLst>
            </p:cNvPr>
            <p:cNvSpPr/>
            <p:nvPr/>
          </p:nvSpPr>
          <p:spPr>
            <a:xfrm>
              <a:off x="110996" y="1955653"/>
              <a:ext cx="1611630" cy="623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ne-NP" sz="2400" dirty="0">
                  <a:effectLst/>
                  <a:ea typeface="Calibri" panose="020F0502020204030204" pitchFamily="34" charset="0"/>
                  <a:cs typeface="Kalimati" panose="00000400000000000000" pitchFamily="2"/>
                </a:rPr>
                <a:t>आर्थिक उत्पादनका  क्रियाकलापहरु </a:t>
              </a:r>
              <a:endParaRPr lang="en-US" sz="3200" dirty="0">
                <a:effectLst/>
                <a:ea typeface="Calibri" panose="020F0502020204030204" pitchFamily="34" charset="0"/>
                <a:cs typeface="Kalimati" panose="00000400000000000000" pitchFamily="2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AF6C23F-61EA-4E30-B944-CD51C4AA6B54}"/>
                </a:ext>
              </a:extLst>
            </p:cNvPr>
            <p:cNvSpPr/>
            <p:nvPr/>
          </p:nvSpPr>
          <p:spPr>
            <a:xfrm>
              <a:off x="4434576" y="3319325"/>
              <a:ext cx="1611630" cy="829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ne-NP" sz="2400" dirty="0">
                  <a:effectLst/>
                  <a:ea typeface="Calibri" panose="020F0502020204030204" pitchFamily="34" charset="0"/>
                  <a:cs typeface="Kalimati" panose="00000400000000000000" pitchFamily="2"/>
                </a:rPr>
                <a:t>बिक्रीका लागि सेवाको  उत्पादनको क्रियाकलापहरु</a:t>
              </a:r>
              <a:endParaRPr lang="en-US" sz="3200" dirty="0">
                <a:effectLst/>
                <a:ea typeface="Calibri" panose="020F0502020204030204" pitchFamily="34" charset="0"/>
                <a:cs typeface="Kalimati" panose="00000400000000000000" pitchFamily="2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971F6AE-9738-4CC0-8C92-8F9445E076AF}"/>
                </a:ext>
              </a:extLst>
            </p:cNvPr>
            <p:cNvCxnSpPr/>
            <p:nvPr/>
          </p:nvCxnSpPr>
          <p:spPr>
            <a:xfrm>
              <a:off x="2475839" y="422844"/>
              <a:ext cx="0" cy="2119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6AA8C17-C797-4EAB-A058-60AAB6B98C41}"/>
                </a:ext>
              </a:extLst>
            </p:cNvPr>
            <p:cNvCxnSpPr/>
            <p:nvPr/>
          </p:nvCxnSpPr>
          <p:spPr>
            <a:xfrm flipV="1">
              <a:off x="1342529" y="597267"/>
              <a:ext cx="2383783" cy="37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E5F1265-A226-4231-88AB-6EE4224112EC}"/>
                </a:ext>
              </a:extLst>
            </p:cNvPr>
            <p:cNvCxnSpPr/>
            <p:nvPr/>
          </p:nvCxnSpPr>
          <p:spPr>
            <a:xfrm>
              <a:off x="3722128" y="597267"/>
              <a:ext cx="45719" cy="3117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33283A3-19D1-48A7-BEEA-2FC16C1A4B0C}"/>
                </a:ext>
              </a:extLst>
            </p:cNvPr>
            <p:cNvCxnSpPr/>
            <p:nvPr/>
          </p:nvCxnSpPr>
          <p:spPr>
            <a:xfrm>
              <a:off x="1461014" y="1453526"/>
              <a:ext cx="0" cy="2119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DBFA160-337E-4685-8CD7-46CF66EC8C7D}"/>
                </a:ext>
              </a:extLst>
            </p:cNvPr>
            <p:cNvCxnSpPr/>
            <p:nvPr/>
          </p:nvCxnSpPr>
          <p:spPr>
            <a:xfrm flipV="1">
              <a:off x="422844" y="1664948"/>
              <a:ext cx="2383783" cy="37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415D1FA-A2A0-42BD-AE03-DDE9389D3EE8}"/>
                </a:ext>
              </a:extLst>
            </p:cNvPr>
            <p:cNvCxnSpPr/>
            <p:nvPr/>
          </p:nvCxnSpPr>
          <p:spPr>
            <a:xfrm>
              <a:off x="440903" y="1701947"/>
              <a:ext cx="0" cy="2119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C360E17-9137-4397-8299-649B9C598374}"/>
                </a:ext>
              </a:extLst>
            </p:cNvPr>
            <p:cNvCxnSpPr/>
            <p:nvPr/>
          </p:nvCxnSpPr>
          <p:spPr>
            <a:xfrm>
              <a:off x="2798258" y="1664948"/>
              <a:ext cx="0" cy="2119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11835B9-5F0D-46FA-995E-9CE9AF85EC40}"/>
                </a:ext>
              </a:extLst>
            </p:cNvPr>
            <p:cNvCxnSpPr/>
            <p:nvPr/>
          </p:nvCxnSpPr>
          <p:spPr>
            <a:xfrm flipV="1">
              <a:off x="480985" y="2907052"/>
              <a:ext cx="47622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2A4F83F-16B0-44C3-A29D-5A789E06D926}"/>
                </a:ext>
              </a:extLst>
            </p:cNvPr>
            <p:cNvCxnSpPr/>
            <p:nvPr/>
          </p:nvCxnSpPr>
          <p:spPr>
            <a:xfrm>
              <a:off x="2786585" y="2907052"/>
              <a:ext cx="45719" cy="4757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361979-9B00-47C5-989F-28086EEA9AC1}"/>
                </a:ext>
              </a:extLst>
            </p:cNvPr>
            <p:cNvCxnSpPr/>
            <p:nvPr/>
          </p:nvCxnSpPr>
          <p:spPr>
            <a:xfrm flipH="1">
              <a:off x="434516" y="2933480"/>
              <a:ext cx="45719" cy="4809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794E73B-7491-4884-8F73-060F97EC0D0B}"/>
                </a:ext>
              </a:extLst>
            </p:cNvPr>
            <p:cNvCxnSpPr/>
            <p:nvPr/>
          </p:nvCxnSpPr>
          <p:spPr>
            <a:xfrm>
              <a:off x="5223223" y="2907052"/>
              <a:ext cx="45719" cy="4122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97AEA1E-7BA7-4A2B-998A-7132471350D9}"/>
                </a:ext>
              </a:extLst>
            </p:cNvPr>
            <p:cNvCxnSpPr/>
            <p:nvPr/>
          </p:nvCxnSpPr>
          <p:spPr>
            <a:xfrm>
              <a:off x="1287582" y="2579348"/>
              <a:ext cx="53193" cy="3277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9EF4A-3F6B-44CA-A513-A7C81C58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490C25B1-E89F-4DE7-A27A-B3799A58857C}" type="slidenum">
              <a:rPr lang="en-US" sz="1800">
                <a:latin typeface="Fontasy Himali" panose="04020500000000000000" pitchFamily="82" charset="0"/>
                <a:cs typeface="+mn-cs"/>
              </a:rPr>
              <a:pPr algn="ctr"/>
              <a:t>7</a:t>
            </a:fld>
            <a:endParaRPr lang="en-US" sz="1800" dirty="0">
              <a:latin typeface="Fontasy Himali" panose="04020500000000000000" pitchFamily="82" charset="0"/>
              <a:cs typeface="+mn-cs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B2B8854-02E4-4BCF-B9D5-145B49FBEE0E}"/>
              </a:ext>
            </a:extLst>
          </p:cNvPr>
          <p:cNvCxnSpPr>
            <a:cxnSpLocks/>
          </p:cNvCxnSpPr>
          <p:nvPr/>
        </p:nvCxnSpPr>
        <p:spPr>
          <a:xfrm>
            <a:off x="3413772" y="1704454"/>
            <a:ext cx="0" cy="393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243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332768" y="968455"/>
            <a:ext cx="6878032" cy="576064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dirty="0">
                <a:solidFill>
                  <a:srgbClr val="002060"/>
                </a:solidFill>
                <a:latin typeface="Ganesh" pitchFamily="2" charset="0"/>
                <a:cs typeface="Kalimati" panose="00000400000000000000" pitchFamily="2"/>
              </a:rPr>
              <a:t>आम्दानी हुने वा नहुने आर्थिक काम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863600" y="1859284"/>
            <a:ext cx="11135360" cy="434418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e-NP" sz="2400" dirty="0">
                <a:cs typeface="Kalimati" panose="00000400000000000000" pitchFamily="2"/>
              </a:rPr>
              <a:t>राष्ट्रिय जनगणना २०७८ प्रयोजनको लागि आम्दानी हुने वा नहुने आर्थिक कामलाई निम्न अनुसार परिभाषित गरिएको छः</a:t>
            </a:r>
            <a:r>
              <a:rPr lang="en-US" sz="2400" dirty="0">
                <a:cs typeface="Kalimati" panose="00000400000000000000" pitchFamily="2"/>
              </a:rPr>
              <a:t>–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e-NP" sz="2400" b="1" u="sng" dirty="0">
                <a:cs typeface="Kalimati" panose="00000400000000000000" pitchFamily="2"/>
              </a:rPr>
              <a:t>आर्थिक कार्यहरू </a:t>
            </a:r>
            <a:endParaRPr lang="en-US" sz="2400" b="1" u="sng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आम्दानी हुने वा नहुने सबै किसिमका वस्तुहरूको उत्पादन गर्ने क्रियाकलापहरू (आफ्नो उपभोगको लागि वा बिक्रीको लागि) </a:t>
            </a:r>
            <a:endParaRPr lang="en-US" sz="2400" dirty="0">
              <a:cs typeface="Kalimati" panose="00000400000000000000" pitchFamily="2"/>
            </a:endParaRPr>
          </a:p>
          <a:p>
            <a:pPr>
              <a:lnSpc>
                <a:spcPct val="150000"/>
              </a:lnSpc>
            </a:pPr>
            <a:r>
              <a:rPr lang="ne-NP" sz="2400" dirty="0">
                <a:cs typeface="Kalimati" panose="00000400000000000000" pitchFamily="2"/>
              </a:rPr>
              <a:t>आफ्नो परिवार बाहेक अरुको लागि तलब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ज्याला वा पारिश्रमिक लिई गरिएका आम्दानी हुने सेवाका क्रियाकलापहरू </a:t>
            </a:r>
            <a:endParaRPr lang="en-US" sz="2400" dirty="0">
              <a:cs typeface="Kalimati" panose="00000400000000000000" pitchFamily="2"/>
            </a:endParaRPr>
          </a:p>
          <a:p>
            <a:pPr lvl="1" algn="just">
              <a:lnSpc>
                <a:spcPct val="150000"/>
              </a:lnSpc>
            </a:pPr>
            <a:endParaRPr lang="ne-NP" dirty="0">
              <a:solidFill>
                <a:schemeClr val="tx1">
                  <a:lumMod val="95000"/>
                  <a:lumOff val="5000"/>
                </a:schemeClr>
              </a:solidFill>
              <a:latin typeface="Preeti" pitchFamily="2" charset="0"/>
              <a:cs typeface="Kalimati" panose="00000400000000000000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175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7C787D-88AC-49EA-9C48-54DC50501493}"/>
              </a:ext>
            </a:extLst>
          </p:cNvPr>
          <p:cNvSpPr/>
          <p:nvPr/>
        </p:nvSpPr>
        <p:spPr>
          <a:xfrm>
            <a:off x="2907580" y="811383"/>
            <a:ext cx="6376840" cy="761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2400" b="1" dirty="0">
                <a:solidFill>
                  <a:srgbClr val="0070C0"/>
                </a:solidFill>
                <a:latin typeface="Calibri" panose="020F0502020204030204" pitchFamily="34" charset="0"/>
                <a:cs typeface="Kalimati" panose="00000400000000000000" pitchFamily="2"/>
              </a:rPr>
              <a:t>आम्दानी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ne-NP" sz="2400" b="1" dirty="0">
                <a:solidFill>
                  <a:srgbClr val="0070C0"/>
                </a:solidFill>
                <a:latin typeface="Calibri" panose="020F0502020204030204" pitchFamily="34" charset="0"/>
                <a:cs typeface="Kalimati" panose="00000400000000000000" pitchFamily="2"/>
              </a:rPr>
              <a:t>के हो ? 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996AAE-BBE6-416B-8824-F87A4BC1E6ED}"/>
              </a:ext>
            </a:extLst>
          </p:cNvPr>
          <p:cNvSpPr/>
          <p:nvPr/>
        </p:nvSpPr>
        <p:spPr>
          <a:xfrm>
            <a:off x="1289936" y="1953272"/>
            <a:ext cx="7401391" cy="1242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2400" dirty="0">
                <a:latin typeface="Calibri" panose="020F0502020204030204" pitchFamily="34" charset="0"/>
                <a:cs typeface="Kalimati" panose="00000400000000000000" pitchFamily="2"/>
              </a:rPr>
              <a:t>पुंजी वा श्रम लगानी गरी उत्पादित वस्तु वा सेवा बिक्रि गरे बापत नगद वा जिन्सीको रुपमा प्राप्त हुने लाभ </a:t>
            </a:r>
            <a:endParaRPr lang="en-US" sz="2400" dirty="0">
              <a:latin typeface="Calibri" panose="020F0502020204030204" pitchFamily="34" charset="0"/>
              <a:cs typeface="Kalimati" panose="00000400000000000000" pitchFamily="2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DF68D4A-DE87-4D33-AD3C-A7FA43993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93" y="3662128"/>
            <a:ext cx="3263957" cy="23932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D1AFE6-9BEB-4ADD-BCD9-88A29DE58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552" y="3662128"/>
            <a:ext cx="3823675" cy="20427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767C18A-CAC4-411D-98D4-9ADEF9F28604}"/>
              </a:ext>
            </a:extLst>
          </p:cNvPr>
          <p:cNvGrpSpPr/>
          <p:nvPr/>
        </p:nvGrpSpPr>
        <p:grpSpPr>
          <a:xfrm>
            <a:off x="2720949" y="4979407"/>
            <a:ext cx="4902069" cy="1524115"/>
            <a:chOff x="2720949" y="4979407"/>
            <a:chExt cx="4902069" cy="1524115"/>
          </a:xfrm>
        </p:grpSpPr>
        <p:sp>
          <p:nvSpPr>
            <p:cNvPr id="13" name="Arrow: Left 12">
              <a:extLst>
                <a:ext uri="{FF2B5EF4-FFF2-40B4-BE49-F238E27FC236}">
                  <a16:creationId xmlns:a16="http://schemas.microsoft.com/office/drawing/2014/main" id="{AF1242B2-FC13-419F-8636-52028A9DEE73}"/>
                </a:ext>
              </a:extLst>
            </p:cNvPr>
            <p:cNvSpPr/>
            <p:nvPr/>
          </p:nvSpPr>
          <p:spPr>
            <a:xfrm>
              <a:off x="4359060" y="4979407"/>
              <a:ext cx="3263958" cy="1075966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e-NP" sz="2400" dirty="0">
                  <a:latin typeface="Calibri" panose="020F0502020204030204" pitchFamily="34" charset="0"/>
                  <a:cs typeface="Kalimati" panose="00000400000000000000" pitchFamily="2"/>
                </a:rPr>
                <a:t>आम्दानी</a:t>
              </a:r>
              <a:r>
                <a:rPr lang="en-US" sz="2400" dirty="0">
                  <a:latin typeface="Calibri" panose="020F0502020204030204" pitchFamily="34" charset="0"/>
                  <a:cs typeface="Kalimati" panose="00000400000000000000" pitchFamily="2"/>
                </a:rPr>
                <a:t> </a:t>
              </a:r>
              <a:r>
                <a:rPr lang="ne-NP" sz="2400" dirty="0">
                  <a:latin typeface="Calibri" panose="020F0502020204030204" pitchFamily="34" charset="0"/>
                  <a:cs typeface="Kalimati" panose="00000400000000000000" pitchFamily="2"/>
                </a:rPr>
                <a:t>प्राप्त </a:t>
              </a:r>
              <a:endParaRPr lang="en-US" sz="240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C0454E-FA83-42A9-AAD6-9AF60213A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0949" y="5353243"/>
              <a:ext cx="2041745" cy="115027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F815F2-253B-461D-8814-BC113068EB1F}"/>
              </a:ext>
            </a:extLst>
          </p:cNvPr>
          <p:cNvGrpSpPr/>
          <p:nvPr/>
        </p:nvGrpSpPr>
        <p:grpSpPr>
          <a:xfrm>
            <a:off x="4227968" y="3155085"/>
            <a:ext cx="4630895" cy="1235846"/>
            <a:chOff x="4227968" y="3155085"/>
            <a:chExt cx="4630895" cy="1235846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29E1AA2C-2733-49C2-BCFC-1E0512E8BEA3}"/>
                </a:ext>
              </a:extLst>
            </p:cNvPr>
            <p:cNvSpPr/>
            <p:nvPr/>
          </p:nvSpPr>
          <p:spPr>
            <a:xfrm>
              <a:off x="4227968" y="3662129"/>
              <a:ext cx="3358836" cy="7288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e-NP" sz="2400" dirty="0">
                  <a:latin typeface="Calibri" panose="020F0502020204030204" pitchFamily="34" charset="0"/>
                  <a:cs typeface="Kalimati" panose="00000400000000000000" pitchFamily="2"/>
                </a:rPr>
                <a:t>रोडा बिक्रि </a:t>
              </a:r>
              <a:endParaRPr lang="en-US" sz="24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4C25569-5F57-4BC8-9167-F44B6DDE7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3017" y="3155085"/>
              <a:ext cx="1235846" cy="123584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BD1BD8-C14F-4456-A6B5-AEF868DAD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016953-D585-4810-85D0-30D9DA66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9">
            <a:extLst>
              <a:ext uri="{FF2B5EF4-FFF2-40B4-BE49-F238E27FC236}">
                <a16:creationId xmlns:a16="http://schemas.microsoft.com/office/drawing/2014/main" id="{08E52DB1-7158-4A63-9F9E-00A1A97D8208}"/>
              </a:ext>
            </a:extLst>
          </p:cNvPr>
          <p:cNvSpPr txBox="1">
            <a:spLocks/>
          </p:cNvSpPr>
          <p:nvPr/>
        </p:nvSpPr>
        <p:spPr>
          <a:xfrm>
            <a:off x="11612880" y="6437631"/>
            <a:ext cx="533400" cy="3390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66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3924</TotalTime>
  <Words>4200</Words>
  <Application>Microsoft Office PowerPoint</Application>
  <PresentationFormat>Widescreen</PresentationFormat>
  <Paragraphs>401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Arial</vt:lpstr>
      <vt:lpstr>Calibri</vt:lpstr>
      <vt:lpstr>Calibri Light</vt:lpstr>
      <vt:lpstr>Fontasy Himali</vt:lpstr>
      <vt:lpstr>Ganesh</vt:lpstr>
      <vt:lpstr>Kalimati</vt:lpstr>
      <vt:lpstr>Kokila</vt:lpstr>
      <vt:lpstr>Preeti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कुन उमेर समुहका व्यक्तिका लागि र कुन सन्दर्भ समयका लागि विवरण संकलन गर्ने ?</vt:lpstr>
      <vt:lpstr>PowerPoint Presentation</vt:lpstr>
      <vt:lpstr>PowerPoint Presentation</vt:lpstr>
      <vt:lpstr>PowerPoint Presentation</vt:lpstr>
      <vt:lpstr>PowerPoint Presentation</vt:lpstr>
      <vt:lpstr>cfDbfgL x'g] / gx'g] cfly{s sfdsf] pbfx/0f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CBS</dc:creator>
  <cp:lastModifiedBy>Rishi Ram Sigdel</cp:lastModifiedBy>
  <cp:revision>357</cp:revision>
  <dcterms:created xsi:type="dcterms:W3CDTF">2020-10-11T07:30:23Z</dcterms:created>
  <dcterms:modified xsi:type="dcterms:W3CDTF">2021-03-15T07:23:16Z</dcterms:modified>
</cp:coreProperties>
</file>