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80" r:id="rId2"/>
    <p:sldId id="320" r:id="rId3"/>
    <p:sldId id="281" r:id="rId4"/>
    <p:sldId id="321" r:id="rId5"/>
    <p:sldId id="357" r:id="rId6"/>
    <p:sldId id="358" r:id="rId7"/>
    <p:sldId id="359" r:id="rId8"/>
    <p:sldId id="360" r:id="rId9"/>
    <p:sldId id="361" r:id="rId10"/>
    <p:sldId id="362" r:id="rId11"/>
    <p:sldId id="363" r:id="rId12"/>
    <p:sldId id="364" r:id="rId13"/>
    <p:sldId id="365" r:id="rId14"/>
    <p:sldId id="367" r:id="rId15"/>
    <p:sldId id="366" r:id="rId16"/>
    <p:sldId id="368" r:id="rId17"/>
    <p:sldId id="369" r:id="rId18"/>
    <p:sldId id="370" r:id="rId19"/>
    <p:sldId id="371" r:id="rId20"/>
    <p:sldId id="322" r:id="rId21"/>
    <p:sldId id="372" r:id="rId22"/>
    <p:sldId id="373" r:id="rId23"/>
    <p:sldId id="374" r:id="rId24"/>
    <p:sldId id="375" r:id="rId25"/>
    <p:sldId id="381" r:id="rId26"/>
    <p:sldId id="376" r:id="rId27"/>
    <p:sldId id="379" r:id="rId28"/>
    <p:sldId id="380" r:id="rId29"/>
    <p:sldId id="382" r:id="rId30"/>
    <p:sldId id="383" r:id="rId31"/>
    <p:sldId id="384" r:id="rId32"/>
    <p:sldId id="385" r:id="rId33"/>
    <p:sldId id="386" r:id="rId34"/>
    <p:sldId id="387" r:id="rId35"/>
    <p:sldId id="389" r:id="rId36"/>
    <p:sldId id="388" r:id="rId37"/>
    <p:sldId id="390" r:id="rId38"/>
    <p:sldId id="391" r:id="rId39"/>
    <p:sldId id="392" r:id="rId40"/>
    <p:sldId id="311" r:id="rId41"/>
  </p:sldIdLst>
  <p:sldSz cx="12192000" cy="6858000"/>
  <p:notesSz cx="6800850" cy="99329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29">
          <p15:clr>
            <a:srgbClr val="A4A3A4"/>
          </p15:clr>
        </p15:guide>
        <p15:guide id="4"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2D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71" autoAdjust="0"/>
    <p:restoredTop sz="94660" autoAdjust="0"/>
  </p:normalViewPr>
  <p:slideViewPr>
    <p:cSldViewPr snapToGrid="0">
      <p:cViewPr varScale="1">
        <p:scale>
          <a:sx n="74" d="100"/>
          <a:sy n="74" d="100"/>
        </p:scale>
        <p:origin x="720"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55" d="100"/>
          <a:sy n="55" d="100"/>
        </p:scale>
        <p:origin x="-2904" y="-102"/>
      </p:cViewPr>
      <p:guideLst>
        <p:guide orient="horz" pos="2880"/>
        <p:guide pos="2160"/>
        <p:guide orient="horz" pos="3129"/>
        <p:guide pos="214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7035" cy="49664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2241" y="0"/>
            <a:ext cx="2947035" cy="496649"/>
          </a:xfrm>
          <a:prstGeom prst="rect">
            <a:avLst/>
          </a:prstGeom>
        </p:spPr>
        <p:txBody>
          <a:bodyPr vert="horz" lIns="91440" tIns="45720" rIns="91440" bIns="45720" rtlCol="0"/>
          <a:lstStyle>
            <a:lvl1pPr algn="r">
              <a:defRPr sz="1200"/>
            </a:lvl1pPr>
          </a:lstStyle>
          <a:p>
            <a:fld id="{0BF0E8A4-6131-40E5-9846-53E13B890C1B}" type="datetimeFigureOut">
              <a:rPr lang="en-US" smtClean="0"/>
              <a:pPr/>
              <a:t>3/8/2020</a:t>
            </a:fld>
            <a:endParaRPr lang="en-US"/>
          </a:p>
        </p:txBody>
      </p:sp>
      <p:sp>
        <p:nvSpPr>
          <p:cNvPr id="4" name="Footer Placeholder 3"/>
          <p:cNvSpPr>
            <a:spLocks noGrp="1"/>
          </p:cNvSpPr>
          <p:nvPr>
            <p:ph type="ftr" sz="quarter" idx="2"/>
          </p:nvPr>
        </p:nvSpPr>
        <p:spPr>
          <a:xfrm>
            <a:off x="0" y="9434615"/>
            <a:ext cx="2947035" cy="496649"/>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2241" y="9434615"/>
            <a:ext cx="2947035" cy="496649"/>
          </a:xfrm>
          <a:prstGeom prst="rect">
            <a:avLst/>
          </a:prstGeom>
        </p:spPr>
        <p:txBody>
          <a:bodyPr vert="horz" lIns="91440" tIns="45720" rIns="91440" bIns="45720" rtlCol="0" anchor="b"/>
          <a:lstStyle>
            <a:lvl1pPr algn="r">
              <a:defRPr sz="1200"/>
            </a:lvl1pPr>
          </a:lstStyle>
          <a:p>
            <a:fld id="{CB3A7572-4BE6-4FF7-8442-69D53216B303}" type="slidenum">
              <a:rPr lang="en-US" smtClean="0"/>
              <a:pPr/>
              <a:t>‹#›</a:t>
            </a:fld>
            <a:endParaRPr lang="en-US"/>
          </a:p>
        </p:txBody>
      </p:sp>
    </p:spTree>
    <p:extLst>
      <p:ext uri="{BB962C8B-B14F-4D97-AF65-F5344CB8AC3E}">
        <p14:creationId xmlns:p14="http://schemas.microsoft.com/office/powerpoint/2010/main" val="7959364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7035" cy="4983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2241" y="0"/>
            <a:ext cx="2947035" cy="498374"/>
          </a:xfrm>
          <a:prstGeom prst="rect">
            <a:avLst/>
          </a:prstGeom>
        </p:spPr>
        <p:txBody>
          <a:bodyPr vert="horz" lIns="91440" tIns="45720" rIns="91440" bIns="45720" rtlCol="0"/>
          <a:lstStyle>
            <a:lvl1pPr algn="r">
              <a:defRPr sz="1200"/>
            </a:lvl1pPr>
          </a:lstStyle>
          <a:p>
            <a:fld id="{D9A51237-BD03-4849-8BC0-1BC051558707}" type="datetimeFigureOut">
              <a:rPr lang="en-US" smtClean="0"/>
              <a:pPr/>
              <a:t>3/8/2020</a:t>
            </a:fld>
            <a:endParaRPr lang="en-US"/>
          </a:p>
        </p:txBody>
      </p:sp>
      <p:sp>
        <p:nvSpPr>
          <p:cNvPr id="4" name="Slide Image Placeholder 3"/>
          <p:cNvSpPr>
            <a:spLocks noGrp="1" noRot="1" noChangeAspect="1"/>
          </p:cNvSpPr>
          <p:nvPr>
            <p:ph type="sldImg" idx="2"/>
          </p:nvPr>
        </p:nvSpPr>
        <p:spPr>
          <a:xfrm>
            <a:off x="420688" y="1241425"/>
            <a:ext cx="5959475" cy="33528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085" y="4780250"/>
            <a:ext cx="5440680" cy="39111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4615"/>
            <a:ext cx="2947035" cy="4983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2241" y="9434615"/>
            <a:ext cx="2947035" cy="498373"/>
          </a:xfrm>
          <a:prstGeom prst="rect">
            <a:avLst/>
          </a:prstGeom>
        </p:spPr>
        <p:txBody>
          <a:bodyPr vert="horz" lIns="91440" tIns="45720" rIns="91440" bIns="45720" rtlCol="0" anchor="b"/>
          <a:lstStyle>
            <a:lvl1pPr algn="r">
              <a:defRPr sz="1200"/>
            </a:lvl1pPr>
          </a:lstStyle>
          <a:p>
            <a:fld id="{70304AB7-4F6E-4532-B4AE-4FE1F4B2F639}" type="slidenum">
              <a:rPr lang="en-US" smtClean="0"/>
              <a:pPr/>
              <a:t>‹#›</a:t>
            </a:fld>
            <a:endParaRPr lang="en-US"/>
          </a:p>
        </p:txBody>
      </p:sp>
    </p:spTree>
    <p:extLst>
      <p:ext uri="{BB962C8B-B14F-4D97-AF65-F5344CB8AC3E}">
        <p14:creationId xmlns:p14="http://schemas.microsoft.com/office/powerpoint/2010/main" val="1333052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88F965-7E20-4480-87E7-0F17757C8EB9}" type="slidenum">
              <a:rPr lang="en-US" smtClean="0"/>
              <a:pPr/>
              <a:t>1</a:t>
            </a:fld>
            <a:endParaRPr lang="en-US"/>
          </a:p>
        </p:txBody>
      </p:sp>
    </p:spTree>
    <p:extLst>
      <p:ext uri="{BB962C8B-B14F-4D97-AF65-F5344CB8AC3E}">
        <p14:creationId xmlns:p14="http://schemas.microsoft.com/office/powerpoint/2010/main" val="20625087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Arial Narrow" pitchFamily="34" charset="0"/>
              </a:defRPr>
            </a:lvl1pPr>
          </a:lstStyle>
          <a:p>
            <a:r>
              <a:rPr lang="en-US" dirty="0"/>
              <a:t>Click to edit Master title style</a:t>
            </a:r>
          </a:p>
        </p:txBody>
      </p:sp>
      <p:sp>
        <p:nvSpPr>
          <p:cNvPr id="3" name="Subtitle 2"/>
          <p:cNvSpPr>
            <a:spLocks noGrp="1"/>
          </p:cNvSpPr>
          <p:nvPr>
            <p:ph type="subTitle" idx="1"/>
          </p:nvPr>
        </p:nvSpPr>
        <p:spPr>
          <a:xfrm>
            <a:off x="1564943" y="5568287"/>
            <a:ext cx="9144000" cy="1081584"/>
          </a:xfrm>
        </p:spPr>
        <p:txBody>
          <a:bodyPr/>
          <a:lstStyle>
            <a:lvl1pPr marL="0" indent="0" algn="ctr">
              <a:buNone/>
              <a:defRPr sz="2400">
                <a:latin typeface="Arial Narrow"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Rectangle 8"/>
          <p:cNvSpPr/>
          <p:nvPr userDrawn="1"/>
        </p:nvSpPr>
        <p:spPr>
          <a:xfrm>
            <a:off x="0" y="0"/>
            <a:ext cx="12192000" cy="952500"/>
          </a:xfrm>
          <a:prstGeom prst="rect">
            <a:avLst/>
          </a:prstGeom>
          <a:ln w="28575">
            <a:solidFill>
              <a:schemeClr val="bg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11" name="Straight Connector 10"/>
          <p:cNvCxnSpPr/>
          <p:nvPr userDrawn="1"/>
        </p:nvCxnSpPr>
        <p:spPr>
          <a:xfrm>
            <a:off x="0" y="961728"/>
            <a:ext cx="12192000" cy="0"/>
          </a:xfrm>
          <a:prstGeom prst="line">
            <a:avLst/>
          </a:prstGeom>
          <a:ln w="19050" cmpd="sng">
            <a:solidFill>
              <a:srgbClr val="FFC000"/>
            </a:solidFill>
          </a:ln>
          <a:scene3d>
            <a:camera prst="orthographicFront"/>
            <a:lightRig rig="threePt" dir="t"/>
          </a:scene3d>
          <a:sp3d>
            <a:bevelT/>
          </a:sp3d>
        </p:spPr>
        <p:style>
          <a:lnRef idx="3">
            <a:schemeClr val="accent2"/>
          </a:lnRef>
          <a:fillRef idx="0">
            <a:schemeClr val="accent2"/>
          </a:fillRef>
          <a:effectRef idx="2">
            <a:schemeClr val="accent2"/>
          </a:effectRef>
          <a:fontRef idx="minor">
            <a:schemeClr val="tx1"/>
          </a:fontRef>
        </p:style>
      </p:cxnSp>
      <p:sp>
        <p:nvSpPr>
          <p:cNvPr id="12" name="Title 1"/>
          <p:cNvSpPr txBox="1">
            <a:spLocks/>
          </p:cNvSpPr>
          <p:nvPr userDrawn="1"/>
        </p:nvSpPr>
        <p:spPr>
          <a:xfrm>
            <a:off x="9105900" y="35542"/>
            <a:ext cx="2965277" cy="544007"/>
          </a:xfrm>
          <a:prstGeom prst="rect">
            <a:avLst/>
          </a:prstGeom>
        </p:spPr>
        <p:txBody>
          <a:bodyPr vert="horz" lIns="91440" tIns="45720" rIns="91440" bIns="45720" rtlCol="0" anchor="b">
            <a:normAutofit fontScale="975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600" b="1" dirty="0">
              <a:solidFill>
                <a:srgbClr val="FF0000"/>
              </a:solidFill>
              <a:latin typeface="Arial Narrow" panose="020B0606020202030204" pitchFamily="34" charset="0"/>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6437" y="57209"/>
            <a:ext cx="759770" cy="638827"/>
          </a:xfrm>
          <a:prstGeom prst="rect">
            <a:avLst/>
          </a:prstGeom>
        </p:spPr>
      </p:pic>
      <p:sp>
        <p:nvSpPr>
          <p:cNvPr id="14" name="TextBox 13"/>
          <p:cNvSpPr txBox="1"/>
          <p:nvPr userDrawn="1"/>
        </p:nvSpPr>
        <p:spPr>
          <a:xfrm>
            <a:off x="397603" y="670853"/>
            <a:ext cx="1027845" cy="276999"/>
          </a:xfrm>
          <a:prstGeom prst="rect">
            <a:avLst/>
          </a:prstGeom>
          <a:noFill/>
        </p:spPr>
        <p:txBody>
          <a:bodyPr wrap="none" rtlCol="0">
            <a:spAutoFit/>
          </a:bodyPr>
          <a:lstStyle/>
          <a:p>
            <a:r>
              <a:rPr lang="ne-NP" sz="1200" dirty="0">
                <a:solidFill>
                  <a:srgbClr val="FF0000"/>
                </a:solidFill>
                <a:latin typeface="Arial Narrow" panose="020B0606020202030204" pitchFamily="34" charset="0"/>
              </a:rPr>
              <a:t>नेपाल सरकार</a:t>
            </a:r>
            <a:endParaRPr lang="en-US" sz="1200" dirty="0">
              <a:solidFill>
                <a:srgbClr val="FF0000"/>
              </a:solidFill>
              <a:latin typeface="Arial Narrow" panose="020B0606020202030204" pitchFamily="34" charset="0"/>
            </a:endParaRPr>
          </a:p>
        </p:txBody>
      </p:sp>
      <p:pic>
        <p:nvPicPr>
          <p:cNvPr id="17" name="Picture 16" descr="5cm height.jpg"/>
          <p:cNvPicPr>
            <a:picLocks noChangeAspect="1"/>
          </p:cNvPicPr>
          <p:nvPr userDrawn="1"/>
        </p:nvPicPr>
        <p:blipFill>
          <a:blip r:embed="rId3" cstate="print">
            <a:lum contrast="10000"/>
          </a:blip>
          <a:stretch>
            <a:fillRect/>
          </a:stretch>
        </p:blipFill>
        <p:spPr>
          <a:xfrm>
            <a:off x="11203014" y="-13648"/>
            <a:ext cx="703577" cy="957959"/>
          </a:xfrm>
          <a:prstGeom prst="rect">
            <a:avLst/>
          </a:prstGeom>
        </p:spPr>
      </p:pic>
      <p:sp>
        <p:nvSpPr>
          <p:cNvPr id="16" name="TextBox 15"/>
          <p:cNvSpPr txBox="1"/>
          <p:nvPr userDrawn="1"/>
        </p:nvSpPr>
        <p:spPr>
          <a:xfrm>
            <a:off x="4013940" y="0"/>
            <a:ext cx="3174266" cy="984052"/>
          </a:xfrm>
          <a:prstGeom prst="rect">
            <a:avLst/>
          </a:prstGeom>
          <a:noFill/>
        </p:spPr>
        <p:txBody>
          <a:bodyPr wrap="none" rtlCol="0">
            <a:spAutoFit/>
          </a:bodyPr>
          <a:lstStyle/>
          <a:p>
            <a:pPr algn="ctr">
              <a:lnSpc>
                <a:spcPct val="150000"/>
              </a:lnSpc>
              <a:spcBef>
                <a:spcPts val="0"/>
              </a:spcBef>
            </a:pPr>
            <a:r>
              <a:rPr lang="ne-NP" sz="2400" b="1" dirty="0">
                <a:solidFill>
                  <a:srgbClr val="142DAC"/>
                </a:solidFill>
                <a:latin typeface="Himchuli" pitchFamily="2" charset="0"/>
                <a:ea typeface="Times New Roman" panose="02020603050405020304" pitchFamily="18" charset="0"/>
              </a:rPr>
              <a:t>राष्ट्रिय</a:t>
            </a:r>
            <a:r>
              <a:rPr lang="ne-NP" sz="2400" b="1" baseline="0" dirty="0">
                <a:solidFill>
                  <a:srgbClr val="142DAC"/>
                </a:solidFill>
                <a:latin typeface="Himchuli" pitchFamily="2" charset="0"/>
                <a:ea typeface="Times New Roman" panose="02020603050405020304" pitchFamily="18" charset="0"/>
              </a:rPr>
              <a:t> जनगणना २०७८</a:t>
            </a:r>
            <a:r>
              <a:rPr lang="en-US" sz="1100" b="0" baseline="0" dirty="0">
                <a:solidFill>
                  <a:srgbClr val="142DAC"/>
                </a:solidFill>
                <a:latin typeface="Times New Roman" panose="02020603050405020304" pitchFamily="18" charset="0"/>
                <a:ea typeface="Times New Roman" panose="02020603050405020304" pitchFamily="18" charset="0"/>
              </a:rPr>
              <a:t/>
            </a:r>
            <a:br>
              <a:rPr lang="en-US" sz="1100" b="0" baseline="0" dirty="0">
                <a:solidFill>
                  <a:srgbClr val="142DAC"/>
                </a:solidFill>
                <a:latin typeface="Times New Roman" panose="02020603050405020304" pitchFamily="18" charset="0"/>
                <a:ea typeface="Times New Roman" panose="02020603050405020304" pitchFamily="18" charset="0"/>
              </a:rPr>
            </a:br>
            <a:r>
              <a:rPr lang="ne-NP" sz="1600" b="1" kern="1200" baseline="0" dirty="0">
                <a:solidFill>
                  <a:srgbClr val="FF0000"/>
                </a:solidFill>
                <a:latin typeface="Times New Roman" panose="02020603050405020304" pitchFamily="18" charset="0"/>
                <a:ea typeface="Times New Roman" panose="02020603050405020304" pitchFamily="18" charset="0"/>
                <a:cs typeface="+mn-cs"/>
              </a:rPr>
              <a:t>नमुना (पाइलट</a:t>
            </a:r>
            <a:r>
              <a:rPr lang="ne-NP" sz="1600" b="1" baseline="0" dirty="0">
                <a:solidFill>
                  <a:srgbClr val="FF0000"/>
                </a:solidFill>
                <a:latin typeface="Times New Roman" panose="02020603050405020304" pitchFamily="18" charset="0"/>
                <a:ea typeface="Times New Roman" panose="02020603050405020304" pitchFamily="18" charset="0"/>
              </a:rPr>
              <a:t>) जनगणना २०७६</a:t>
            </a:r>
            <a:endParaRPr lang="en-US" sz="2400" b="1" baseline="0" dirty="0">
              <a:solidFill>
                <a:srgbClr val="FF0000"/>
              </a:solidFill>
              <a:latin typeface="Himchuli" pitchFamily="2" charset="0"/>
              <a:ea typeface="Times New Roman" panose="02020603050405020304" pitchFamily="18" charset="0"/>
            </a:endParaRPr>
          </a:p>
        </p:txBody>
      </p:sp>
    </p:spTree>
    <p:extLst>
      <p:ext uri="{BB962C8B-B14F-4D97-AF65-F5344CB8AC3E}">
        <p14:creationId xmlns:p14="http://schemas.microsoft.com/office/powerpoint/2010/main" val="869406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014173"/>
            <a:ext cx="12192000" cy="541676"/>
          </a:xfrm>
        </p:spPr>
        <p:txBody>
          <a:bodyPr/>
          <a:lstStyle/>
          <a:p>
            <a:r>
              <a:rPr lang="en-US"/>
              <a:t>Click to edit Master title style</a:t>
            </a:r>
            <a:endParaRPr lang="en-US" dirty="0"/>
          </a:p>
        </p:txBody>
      </p:sp>
      <p:sp>
        <p:nvSpPr>
          <p:cNvPr id="3" name="Content Placeholder 2"/>
          <p:cNvSpPr>
            <a:spLocks noGrp="1"/>
          </p:cNvSpPr>
          <p:nvPr>
            <p:ph idx="1"/>
          </p:nvPr>
        </p:nvSpPr>
        <p:spPr>
          <a:xfrm>
            <a:off x="838200" y="1585640"/>
            <a:ext cx="10515600" cy="516471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p:cNvSpPr>
            <a:spLocks noGrp="1"/>
          </p:cNvSpPr>
          <p:nvPr>
            <p:ph type="sldNum" sz="quarter" idx="12"/>
          </p:nvPr>
        </p:nvSpPr>
        <p:spPr>
          <a:xfrm>
            <a:off x="11696132" y="6451887"/>
            <a:ext cx="445835" cy="365125"/>
          </a:xfrm>
          <a:prstGeom prst="rect">
            <a:avLst/>
          </a:prstGeom>
        </p:spPr>
        <p:txBody>
          <a:bodyPr/>
          <a:lstStyle>
            <a:lvl1pPr marL="0" algn="l" defTabSz="914400" rtl="0" eaLnBrk="1" latinLnBrk="0" hangingPunct="1">
              <a:defRPr lang="en-US" sz="1400" kern="1200" smtClean="0">
                <a:solidFill>
                  <a:schemeClr val="tx1"/>
                </a:solidFill>
                <a:latin typeface="Times New Roman" pitchFamily="18" charset="0"/>
                <a:ea typeface="+mn-ea"/>
                <a:cs typeface="Times New Roman" pitchFamily="18" charset="0"/>
              </a:defRPr>
            </a:lvl1pPr>
          </a:lstStyle>
          <a:p>
            <a:fld id="{26402401-4522-4C0F-A737-197EB07E49FF}" type="slidenum">
              <a:rPr lang="en-US" smtClean="0"/>
              <a:pPr/>
              <a:t>‹#›</a:t>
            </a:fld>
            <a:endParaRPr lang="en-US"/>
          </a:p>
        </p:txBody>
      </p:sp>
    </p:spTree>
    <p:extLst>
      <p:ext uri="{BB962C8B-B14F-4D97-AF65-F5344CB8AC3E}">
        <p14:creationId xmlns:p14="http://schemas.microsoft.com/office/powerpoint/2010/main" val="14003106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012419"/>
            <a:ext cx="12192000" cy="529779"/>
          </a:xfrm>
          <a:prstGeom prst="rect">
            <a:avLst/>
          </a:prstGeom>
          <a:solidFill>
            <a:schemeClr val="accent2">
              <a:lumMod val="20000"/>
              <a:lumOff val="80000"/>
            </a:schemeClr>
          </a:solidFill>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2263" y="1596789"/>
            <a:ext cx="11354937" cy="50580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437" y="18572"/>
            <a:ext cx="757027" cy="636521"/>
          </a:xfrm>
          <a:prstGeom prst="rect">
            <a:avLst/>
          </a:prstGeom>
        </p:spPr>
      </p:pic>
      <p:sp>
        <p:nvSpPr>
          <p:cNvPr id="8" name="TextBox 7"/>
          <p:cNvSpPr txBox="1"/>
          <p:nvPr/>
        </p:nvSpPr>
        <p:spPr>
          <a:xfrm>
            <a:off x="315715" y="645864"/>
            <a:ext cx="1170513" cy="307777"/>
          </a:xfrm>
          <a:prstGeom prst="rect">
            <a:avLst/>
          </a:prstGeom>
          <a:noFill/>
        </p:spPr>
        <p:txBody>
          <a:bodyPr wrap="none" rtlCol="0">
            <a:spAutoFit/>
          </a:bodyPr>
          <a:lstStyle/>
          <a:p>
            <a:r>
              <a:rPr lang="ne-NP" sz="1400" dirty="0">
                <a:solidFill>
                  <a:srgbClr val="FF0000"/>
                </a:solidFill>
                <a:latin typeface="Arial Narrow" panose="020B0606020202030204" pitchFamily="34" charset="0"/>
              </a:rPr>
              <a:t>नेपाल सरकार</a:t>
            </a:r>
            <a:endParaRPr lang="en-US" sz="1400" dirty="0">
              <a:solidFill>
                <a:srgbClr val="FF0000"/>
              </a:solidFill>
              <a:latin typeface="Arial Narrow" panose="020B0606020202030204" pitchFamily="34" charset="0"/>
            </a:endParaRPr>
          </a:p>
        </p:txBody>
      </p:sp>
      <p:sp>
        <p:nvSpPr>
          <p:cNvPr id="9" name="Title 1"/>
          <p:cNvSpPr txBox="1">
            <a:spLocks/>
          </p:cNvSpPr>
          <p:nvPr/>
        </p:nvSpPr>
        <p:spPr>
          <a:xfrm>
            <a:off x="9105900" y="35542"/>
            <a:ext cx="2965277" cy="582644"/>
          </a:xfrm>
          <a:prstGeom prst="rect">
            <a:avLst/>
          </a:prstGeom>
        </p:spPr>
        <p:txBody>
          <a:bodyPr vert="horz" lIns="91440" tIns="45720" rIns="91440" bIns="45720" rtlCol="0" anchor="b">
            <a:normAutofit fontScale="975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600" b="1" dirty="0">
              <a:solidFill>
                <a:srgbClr val="FF0000"/>
              </a:solidFill>
              <a:latin typeface="Arial Narrow" panose="020B0606020202030204" pitchFamily="34" charset="0"/>
            </a:endParaRPr>
          </a:p>
        </p:txBody>
      </p:sp>
      <p:cxnSp>
        <p:nvCxnSpPr>
          <p:cNvPr id="10" name="Straight Connector 9"/>
          <p:cNvCxnSpPr/>
          <p:nvPr/>
        </p:nvCxnSpPr>
        <p:spPr>
          <a:xfrm>
            <a:off x="0" y="964804"/>
            <a:ext cx="12192000" cy="0"/>
          </a:xfrm>
          <a:prstGeom prst="line">
            <a:avLst/>
          </a:prstGeom>
          <a:ln w="38100">
            <a:solidFill>
              <a:srgbClr val="FFC000"/>
            </a:solidFill>
          </a:ln>
        </p:spPr>
        <p:style>
          <a:lnRef idx="3">
            <a:schemeClr val="accent2"/>
          </a:lnRef>
          <a:fillRef idx="0">
            <a:schemeClr val="accent2"/>
          </a:fillRef>
          <a:effectRef idx="2">
            <a:schemeClr val="accent2"/>
          </a:effectRef>
          <a:fontRef idx="minor">
            <a:schemeClr val="tx1"/>
          </a:fontRef>
        </p:style>
      </p:cxnSp>
      <p:pic>
        <p:nvPicPr>
          <p:cNvPr id="13" name="Picture 12" descr="5cm height.jpg"/>
          <p:cNvPicPr>
            <a:picLocks noChangeAspect="1"/>
          </p:cNvPicPr>
          <p:nvPr userDrawn="1"/>
        </p:nvPicPr>
        <p:blipFill>
          <a:blip r:embed="rId5" cstate="print">
            <a:lum contrast="10000"/>
          </a:blip>
          <a:stretch>
            <a:fillRect/>
          </a:stretch>
        </p:blipFill>
        <p:spPr>
          <a:xfrm>
            <a:off x="11066534" y="-13648"/>
            <a:ext cx="703577" cy="957959"/>
          </a:xfrm>
          <a:prstGeom prst="rect">
            <a:avLst/>
          </a:prstGeom>
        </p:spPr>
      </p:pic>
      <p:sp>
        <p:nvSpPr>
          <p:cNvPr id="12" name="TextBox 11"/>
          <p:cNvSpPr txBox="1"/>
          <p:nvPr userDrawn="1"/>
        </p:nvSpPr>
        <p:spPr>
          <a:xfrm>
            <a:off x="4013940" y="0"/>
            <a:ext cx="3174266" cy="984052"/>
          </a:xfrm>
          <a:prstGeom prst="rect">
            <a:avLst/>
          </a:prstGeom>
          <a:noFill/>
        </p:spPr>
        <p:txBody>
          <a:bodyPr wrap="none" rtlCol="0">
            <a:spAutoFit/>
          </a:bodyPr>
          <a:lstStyle/>
          <a:p>
            <a:pPr algn="ctr">
              <a:lnSpc>
                <a:spcPct val="150000"/>
              </a:lnSpc>
              <a:spcBef>
                <a:spcPts val="0"/>
              </a:spcBef>
            </a:pPr>
            <a:r>
              <a:rPr lang="ne-NP" sz="2400" b="1" dirty="0">
                <a:solidFill>
                  <a:srgbClr val="142DAC"/>
                </a:solidFill>
                <a:latin typeface="Himchuli" pitchFamily="2" charset="0"/>
                <a:ea typeface="Times New Roman" panose="02020603050405020304" pitchFamily="18" charset="0"/>
              </a:rPr>
              <a:t>राष्ट्रिय</a:t>
            </a:r>
            <a:r>
              <a:rPr lang="ne-NP" sz="2400" b="1" baseline="0" dirty="0">
                <a:solidFill>
                  <a:srgbClr val="142DAC"/>
                </a:solidFill>
                <a:latin typeface="Himchuli" pitchFamily="2" charset="0"/>
                <a:ea typeface="Times New Roman" panose="02020603050405020304" pitchFamily="18" charset="0"/>
              </a:rPr>
              <a:t> जनगणना २०७८</a:t>
            </a:r>
            <a:r>
              <a:rPr lang="en-US" sz="1100" b="0" baseline="0" dirty="0">
                <a:solidFill>
                  <a:srgbClr val="142DAC"/>
                </a:solidFill>
                <a:latin typeface="Times New Roman" panose="02020603050405020304" pitchFamily="18" charset="0"/>
                <a:ea typeface="Times New Roman" panose="02020603050405020304" pitchFamily="18" charset="0"/>
              </a:rPr>
              <a:t/>
            </a:r>
            <a:br>
              <a:rPr lang="en-US" sz="1100" b="0" baseline="0" dirty="0">
                <a:solidFill>
                  <a:srgbClr val="142DAC"/>
                </a:solidFill>
                <a:latin typeface="Times New Roman" panose="02020603050405020304" pitchFamily="18" charset="0"/>
                <a:ea typeface="Times New Roman" panose="02020603050405020304" pitchFamily="18" charset="0"/>
              </a:rPr>
            </a:br>
            <a:r>
              <a:rPr lang="ne-NP" sz="1600" b="1" baseline="0" dirty="0">
                <a:solidFill>
                  <a:srgbClr val="FF0000"/>
                </a:solidFill>
                <a:latin typeface="Times New Roman" panose="02020603050405020304" pitchFamily="18" charset="0"/>
                <a:ea typeface="Times New Roman" panose="02020603050405020304" pitchFamily="18" charset="0"/>
              </a:rPr>
              <a:t>पाइलट जनगणना २०७६</a:t>
            </a:r>
            <a:endParaRPr lang="en-US" sz="2400" b="1" baseline="0" dirty="0">
              <a:solidFill>
                <a:srgbClr val="FF0000"/>
              </a:solidFill>
              <a:latin typeface="Himchuli" pitchFamily="2" charset="0"/>
              <a:ea typeface="Times New Roman" panose="02020603050405020304" pitchFamily="18" charset="0"/>
            </a:endParaRPr>
          </a:p>
        </p:txBody>
      </p:sp>
    </p:spTree>
    <p:extLst>
      <p:ext uri="{BB962C8B-B14F-4D97-AF65-F5344CB8AC3E}">
        <p14:creationId xmlns:p14="http://schemas.microsoft.com/office/powerpoint/2010/main" val="1858595772"/>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lnSpc>
          <a:spcPct val="90000"/>
        </a:lnSpc>
        <a:spcBef>
          <a:spcPct val="0"/>
        </a:spcBef>
        <a:buNone/>
        <a:defRPr sz="3200" kern="1200">
          <a:solidFill>
            <a:schemeClr val="tx1"/>
          </a:solidFill>
          <a:latin typeface="Arial Narrow"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arrow"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arrow"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arrow"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1404" y="5328219"/>
            <a:ext cx="9906814" cy="878618"/>
          </a:xfrm>
        </p:spPr>
        <p:txBody>
          <a:bodyPr>
            <a:noAutofit/>
          </a:bodyPr>
          <a:lstStyle/>
          <a:p>
            <a:r>
              <a:rPr lang="ne-NP" sz="2800" b="1" smtClean="0">
                <a:latin typeface="Preeti" pitchFamily="2" charset="0"/>
                <a:cs typeface="Kalimati" panose="00000400000000000000" pitchFamily="2"/>
              </a:rPr>
              <a:t>आयोजक</a:t>
            </a:r>
            <a:r>
              <a:rPr lang="en-US" sz="2800" b="1" smtClean="0">
                <a:latin typeface="Preeti" pitchFamily="2" charset="0"/>
                <a:cs typeface="Kalimati" panose="00000400000000000000" pitchFamily="2"/>
              </a:rPr>
              <a:t> </a:t>
            </a:r>
            <a:r>
              <a:rPr lang="en-US" sz="2800" b="1" smtClean="0">
                <a:latin typeface="Times New Roman" panose="02020603050405020304" pitchFamily="18" charset="0"/>
                <a:cs typeface="Times New Roman" panose="02020603050405020304" pitchFamily="18" charset="0"/>
              </a:rPr>
              <a:t>: </a:t>
            </a:r>
            <a:r>
              <a:rPr lang="ne-NP" sz="2800" b="1" smtClean="0">
                <a:latin typeface="Times New Roman" panose="02020603050405020304" pitchFamily="18" charset="0"/>
                <a:cs typeface="Kalimati" panose="00000400000000000000" pitchFamily="2"/>
              </a:rPr>
              <a:t>केन्द्रीय तथ्याङ्क विभाग</a:t>
            </a:r>
            <a:br>
              <a:rPr lang="ne-NP" sz="2800" b="1" smtClean="0">
                <a:latin typeface="Times New Roman" panose="02020603050405020304" pitchFamily="18" charset="0"/>
                <a:cs typeface="Kalimati" panose="00000400000000000000" pitchFamily="2"/>
              </a:rPr>
            </a:br>
            <a:r>
              <a:rPr lang="ne-NP" sz="2800" b="1" smtClean="0">
                <a:latin typeface="Times New Roman" panose="02020603050405020304" pitchFamily="18" charset="0"/>
                <a:cs typeface="Kalimati" panose="00000400000000000000" pitchFamily="2"/>
              </a:rPr>
              <a:t>काठमाडौं</a:t>
            </a:r>
            <a:endParaRPr lang="en-US" sz="2800" b="1" dirty="0">
              <a:latin typeface="Preeti" pitchFamily="2" charset="0"/>
              <a:cs typeface="Kalimati" panose="00000400000000000000" pitchFamily="2"/>
            </a:endParaRPr>
          </a:p>
        </p:txBody>
      </p:sp>
      <p:sp>
        <p:nvSpPr>
          <p:cNvPr id="3" name="Subtitle 2"/>
          <p:cNvSpPr>
            <a:spLocks noGrp="1"/>
          </p:cNvSpPr>
          <p:nvPr>
            <p:ph type="subTitle" idx="1"/>
          </p:nvPr>
        </p:nvSpPr>
        <p:spPr>
          <a:xfrm>
            <a:off x="-44009" y="3538205"/>
            <a:ext cx="12192000" cy="1477139"/>
          </a:xfrm>
        </p:spPr>
        <p:txBody>
          <a:bodyPr>
            <a:noAutofit/>
          </a:bodyPr>
          <a:lstStyle/>
          <a:p>
            <a:pPr>
              <a:lnSpc>
                <a:spcPct val="100000"/>
              </a:lnSpc>
              <a:spcBef>
                <a:spcPts val="600"/>
              </a:spcBef>
            </a:pPr>
            <a:r>
              <a:rPr lang="ne-NP" b="1" smtClean="0">
                <a:solidFill>
                  <a:srgbClr val="FF0000"/>
                </a:solidFill>
                <a:cs typeface="Kalimati" panose="00000400000000000000" pitchFamily="2"/>
              </a:rPr>
              <a:t>गणक तालिम</a:t>
            </a:r>
            <a:endParaRPr lang="ne-NP" b="1" dirty="0">
              <a:solidFill>
                <a:srgbClr val="FF0000"/>
              </a:solidFill>
              <a:cs typeface="Kalimati" panose="00000400000000000000" pitchFamily="2"/>
            </a:endParaRPr>
          </a:p>
          <a:p>
            <a:pPr>
              <a:lnSpc>
                <a:spcPct val="100000"/>
              </a:lnSpc>
              <a:spcBef>
                <a:spcPts val="600"/>
              </a:spcBef>
            </a:pPr>
            <a:r>
              <a:rPr lang="ne-NP" b="1" dirty="0">
                <a:solidFill>
                  <a:srgbClr val="FF0000"/>
                </a:solidFill>
                <a:cs typeface="Kalimati" panose="00000400000000000000" pitchFamily="2"/>
              </a:rPr>
              <a:t>पोखरा, कास्की </a:t>
            </a:r>
          </a:p>
          <a:p>
            <a:pPr>
              <a:lnSpc>
                <a:spcPct val="100000"/>
              </a:lnSpc>
              <a:spcBef>
                <a:spcPts val="600"/>
              </a:spcBef>
            </a:pPr>
            <a:r>
              <a:rPr lang="ne-NP" b="1">
                <a:solidFill>
                  <a:srgbClr val="FF0000"/>
                </a:solidFill>
                <a:cs typeface="Kalimati" panose="00000400000000000000" pitchFamily="2"/>
              </a:rPr>
              <a:t>फाल्गुन २</a:t>
            </a:r>
            <a:r>
              <a:rPr lang="ne-NP" b="1" smtClean="0">
                <a:solidFill>
                  <a:srgbClr val="FF0000"/>
                </a:solidFill>
                <a:cs typeface="Kalimati" panose="00000400000000000000" pitchFamily="2"/>
              </a:rPr>
              <a:t>९ </a:t>
            </a:r>
            <a:r>
              <a:rPr lang="en-US" b="1">
                <a:solidFill>
                  <a:srgbClr val="FF0000"/>
                </a:solidFill>
                <a:cs typeface="Kalimati" panose="00000400000000000000" pitchFamily="2"/>
              </a:rPr>
              <a:t>–</a:t>
            </a:r>
            <a:r>
              <a:rPr lang="ne-NP" b="1">
                <a:solidFill>
                  <a:srgbClr val="FF0000"/>
                </a:solidFill>
                <a:cs typeface="Kalimati" panose="00000400000000000000" pitchFamily="2"/>
              </a:rPr>
              <a:t> </a:t>
            </a:r>
            <a:r>
              <a:rPr lang="ne-NP" b="1" smtClean="0">
                <a:solidFill>
                  <a:srgbClr val="FF0000"/>
                </a:solidFill>
                <a:cs typeface="Kalimati" panose="00000400000000000000" pitchFamily="2"/>
              </a:rPr>
              <a:t>चैत्र</a:t>
            </a:r>
            <a:r>
              <a:rPr lang="en-US" b="1" smtClean="0">
                <a:solidFill>
                  <a:srgbClr val="FF0000"/>
                </a:solidFill>
                <a:cs typeface="Kalimati" panose="00000400000000000000" pitchFamily="2"/>
              </a:rPr>
              <a:t> </a:t>
            </a:r>
            <a:r>
              <a:rPr lang="ne-NP" b="1" smtClean="0">
                <a:solidFill>
                  <a:srgbClr val="FF0000"/>
                </a:solidFill>
                <a:cs typeface="Kalimati" panose="00000400000000000000" pitchFamily="2"/>
              </a:rPr>
              <a:t> ५, </a:t>
            </a:r>
            <a:r>
              <a:rPr lang="ne-NP" b="1" dirty="0">
                <a:solidFill>
                  <a:srgbClr val="FF0000"/>
                </a:solidFill>
                <a:cs typeface="Kalimati" panose="00000400000000000000" pitchFamily="2"/>
              </a:rPr>
              <a:t>२०७६</a:t>
            </a:r>
            <a:endParaRPr lang="en-US" sz="2000" b="1" dirty="0">
              <a:solidFill>
                <a:srgbClr val="FF0000"/>
              </a:solidFill>
              <a:cs typeface="Kalimati" panose="00000400000000000000" pitchFamily="2"/>
            </a:endParaRPr>
          </a:p>
        </p:txBody>
      </p:sp>
      <p:pic>
        <p:nvPicPr>
          <p:cNvPr id="5" name="Picture 4" descr="7cm height- Nep.jpg"/>
          <p:cNvPicPr>
            <a:picLocks noChangeAspect="1"/>
          </p:cNvPicPr>
          <p:nvPr/>
        </p:nvPicPr>
        <p:blipFill>
          <a:blip r:embed="rId3" cstate="print"/>
          <a:stretch>
            <a:fillRect/>
          </a:stretch>
        </p:blipFill>
        <p:spPr>
          <a:xfrm>
            <a:off x="5366584" y="1116100"/>
            <a:ext cx="1458832" cy="1986905"/>
          </a:xfrm>
          <a:prstGeom prst="rect">
            <a:avLst/>
          </a:prstGeom>
        </p:spPr>
      </p:pic>
    </p:spTree>
    <p:extLst>
      <p:ext uri="{BB962C8B-B14F-4D97-AF65-F5344CB8AC3E}">
        <p14:creationId xmlns:p14="http://schemas.microsoft.com/office/powerpoint/2010/main" val="2781577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40870"/>
            <a:ext cx="12192000" cy="528624"/>
          </a:xfrm>
        </p:spPr>
        <p:txBody>
          <a:bodyPr>
            <a:noAutofit/>
          </a:bodyPr>
          <a:lstStyle/>
          <a:p>
            <a:pPr lvl="0" algn="l">
              <a:lnSpc>
                <a:spcPct val="150000"/>
              </a:lnSpc>
              <a:spcBef>
                <a:spcPts val="1000"/>
              </a:spcBef>
              <a:defRPr/>
            </a:pPr>
            <a:r>
              <a:rPr lang="ne-NP" sz="2800" b="1" kern="0">
                <a:solidFill>
                  <a:prstClr val="black"/>
                </a:solidFill>
                <a:latin typeface="Preeti" pitchFamily="2" charset="0"/>
                <a:cs typeface="Kalimati" panose="00000400000000000000" pitchFamily="2"/>
              </a:rPr>
              <a:t>गणना पश्चातका कार्य</a:t>
            </a:r>
          </a:p>
        </p:txBody>
      </p:sp>
      <p:sp>
        <p:nvSpPr>
          <p:cNvPr id="8" name="Rectangle 7">
            <a:extLst>
              <a:ext uri="{FF2B5EF4-FFF2-40B4-BE49-F238E27FC236}">
                <a16:creationId xmlns:a16="http://schemas.microsoft.com/office/drawing/2014/main" xmlns="" id="{835C243A-236A-474B-9AB6-B6367558D7F7}"/>
              </a:ext>
            </a:extLst>
          </p:cNvPr>
          <p:cNvSpPr/>
          <p:nvPr/>
        </p:nvSpPr>
        <p:spPr>
          <a:xfrm>
            <a:off x="206809" y="1694012"/>
            <a:ext cx="11871460" cy="4652556"/>
          </a:xfrm>
          <a:prstGeom prst="rect">
            <a:avLst/>
          </a:prstGeom>
        </p:spPr>
        <p:txBody>
          <a:bodyPr wrap="square">
            <a:spAutoFit/>
          </a:bodyPr>
          <a:lstStyle/>
          <a:p>
            <a:pPr lvl="0">
              <a:lnSpc>
                <a:spcPct val="150000"/>
              </a:lnSpc>
              <a:spcBef>
                <a:spcPts val="1000"/>
              </a:spcBef>
              <a:defRPr/>
            </a:pPr>
            <a:r>
              <a:rPr lang="ne-NP" sz="2400" kern="0" smtClean="0">
                <a:solidFill>
                  <a:prstClr val="black"/>
                </a:solidFill>
                <a:latin typeface="Preeti" pitchFamily="2" charset="0"/>
                <a:cs typeface="Kalimati" panose="00000400000000000000" pitchFamily="2"/>
              </a:rPr>
              <a:t>(</a:t>
            </a:r>
            <a:r>
              <a:rPr lang="ne-NP" sz="2400" kern="0">
                <a:solidFill>
                  <a:prstClr val="black"/>
                </a:solidFill>
                <a:latin typeface="Preeti" pitchFamily="2" charset="0"/>
                <a:cs typeface="Kalimati" panose="00000400000000000000" pitchFamily="2"/>
              </a:rPr>
              <a:t>३)	गणना कार्य समाप्त गरेपछि सुपरिवेक्षक र गणक स्वयम्ले भरिएका फारामहरू सहीरूपमा भरेको सुनिश्चतताको लागि रूजु गर्नुपर्छ । कसैको गणना गर्न छुट भएको छ वा छैन, दोहोरो गणना भएको छ वा छैन हेरी सच्याउनु पर्ने भए तुरून्त सच्याउनु पर्दछ । त्यसैगरी कुनै विवरण भर्न छुट भएको छ भने तुरून्त सम्बन्धित परिवारमूलीलाई सोधी लेख्नु पर्दछ । </a:t>
            </a:r>
          </a:p>
          <a:p>
            <a:pPr lvl="0">
              <a:lnSpc>
                <a:spcPct val="150000"/>
              </a:lnSpc>
              <a:spcBef>
                <a:spcPts val="1000"/>
              </a:spcBef>
              <a:defRPr/>
            </a:pPr>
            <a:r>
              <a:rPr lang="ne-NP" sz="2400" kern="0">
                <a:solidFill>
                  <a:prstClr val="black"/>
                </a:solidFill>
                <a:latin typeface="Preeti" pitchFamily="2" charset="0"/>
                <a:cs typeface="Kalimati" panose="00000400000000000000" pitchFamily="2"/>
              </a:rPr>
              <a:t>(४)	शुद्धता रूजु गरी सुपरिवेक्षकलाई बुझाउनु अघि आवरण पृष्ठ (बुक कभर पेज) मा दिइएका विवरणहरू जस्तैः गणना गरिएको क्षेत्र, जम्मा लगत संख्या, जम्मा घर तथा घरपरिवार संख्या र गणना गरिएको जम्मा जनसंख्या (पुरूष–महिला) छुट्टयाई लेख्नुपर्दछ । </a:t>
            </a:r>
            <a:r>
              <a:rPr lang="ne-NP" sz="2400" kern="0" smtClean="0">
                <a:solidFill>
                  <a:prstClr val="black"/>
                </a:solidFill>
                <a:latin typeface="Preeti" pitchFamily="2" charset="0"/>
                <a:cs typeface="Kalimati" panose="00000400000000000000" pitchFamily="2"/>
              </a:rPr>
              <a:t>गणकले </a:t>
            </a:r>
            <a:r>
              <a:rPr lang="ne-NP" sz="2400" kern="0">
                <a:solidFill>
                  <a:prstClr val="black"/>
                </a:solidFill>
                <a:latin typeface="Preeti" pitchFamily="2" charset="0"/>
                <a:cs typeface="Kalimati" panose="00000400000000000000" pitchFamily="2"/>
              </a:rPr>
              <a:t>कन्ट्रोल फाराम भरी यसको साथमा भरिएका तथा नभरिएका बाँकी प्रश्नावलीहरू समेत बुझाउनुपर्दछ ।</a:t>
            </a:r>
          </a:p>
        </p:txBody>
      </p:sp>
    </p:spTree>
    <p:extLst>
      <p:ext uri="{BB962C8B-B14F-4D97-AF65-F5344CB8AC3E}">
        <p14:creationId xmlns:p14="http://schemas.microsoft.com/office/powerpoint/2010/main" val="4183317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40870"/>
            <a:ext cx="12192000" cy="528624"/>
          </a:xfrm>
        </p:spPr>
        <p:txBody>
          <a:bodyPr>
            <a:noAutofit/>
          </a:bodyPr>
          <a:lstStyle/>
          <a:p>
            <a:pPr lvl="0" algn="l">
              <a:lnSpc>
                <a:spcPct val="150000"/>
              </a:lnSpc>
              <a:spcBef>
                <a:spcPts val="1000"/>
              </a:spcBef>
              <a:defRPr/>
            </a:pPr>
            <a:r>
              <a:rPr lang="ne-NP" sz="2800" b="1" kern="0">
                <a:solidFill>
                  <a:prstClr val="black"/>
                </a:solidFill>
                <a:latin typeface="Preeti" pitchFamily="2" charset="0"/>
                <a:cs typeface="Kalimati" panose="00000400000000000000" pitchFamily="2"/>
              </a:rPr>
              <a:t>गणना गर्दा गणकहरूले साथमा लैजानुपर्ने सामग्रीहरू</a:t>
            </a:r>
          </a:p>
        </p:txBody>
      </p:sp>
      <p:sp>
        <p:nvSpPr>
          <p:cNvPr id="8" name="Rectangle 7">
            <a:extLst>
              <a:ext uri="{FF2B5EF4-FFF2-40B4-BE49-F238E27FC236}">
                <a16:creationId xmlns:a16="http://schemas.microsoft.com/office/drawing/2014/main" xmlns="" id="{835C243A-236A-474B-9AB6-B6367558D7F7}"/>
              </a:ext>
            </a:extLst>
          </p:cNvPr>
          <p:cNvSpPr/>
          <p:nvPr/>
        </p:nvSpPr>
        <p:spPr>
          <a:xfrm>
            <a:off x="160270" y="1569494"/>
            <a:ext cx="12031730" cy="5037276"/>
          </a:xfrm>
          <a:prstGeom prst="rect">
            <a:avLst/>
          </a:prstGeom>
        </p:spPr>
        <p:txBody>
          <a:bodyPr wrap="square">
            <a:spAutoFit/>
          </a:bodyPr>
          <a:lstStyle/>
          <a:p>
            <a:pPr lvl="0">
              <a:lnSpc>
                <a:spcPct val="150000"/>
              </a:lnSpc>
              <a:spcBef>
                <a:spcPts val="1000"/>
              </a:spcBef>
              <a:defRPr/>
            </a:pPr>
            <a:r>
              <a:rPr lang="ne-NP" sz="2400" kern="0" smtClean="0">
                <a:solidFill>
                  <a:prstClr val="black"/>
                </a:solidFill>
                <a:latin typeface="Preeti" pitchFamily="2" charset="0"/>
                <a:cs typeface="Kalimati" panose="00000400000000000000" pitchFamily="2"/>
              </a:rPr>
              <a:t>गणकले </a:t>
            </a:r>
            <a:r>
              <a:rPr lang="ne-NP" sz="2400" kern="0">
                <a:solidFill>
                  <a:prstClr val="black"/>
                </a:solidFill>
                <a:latin typeface="Preeti" pitchFamily="2" charset="0"/>
                <a:cs typeface="Kalimati" panose="00000400000000000000" pitchFamily="2"/>
              </a:rPr>
              <a:t>कुनै प्रश्नावली तथा अन्य गणना सामग्रीहरू गोप्यताको कारणले कतै कसैको जिम्मामा छोड्नु हुँदैन । निम्न आवश्यक सामानहरू सँधै आफ्नो साथमा लिएर गणना कार्यमा लाग्नुपर्दछ । </a:t>
            </a:r>
          </a:p>
          <a:p>
            <a:pPr lvl="0">
              <a:lnSpc>
                <a:spcPct val="150000"/>
              </a:lnSpc>
              <a:spcBef>
                <a:spcPts val="1000"/>
              </a:spcBef>
              <a:defRPr/>
            </a:pPr>
            <a:r>
              <a:rPr lang="ne-NP" sz="2400" kern="0">
                <a:solidFill>
                  <a:prstClr val="black"/>
                </a:solidFill>
                <a:latin typeface="Preeti" pitchFamily="2" charset="0"/>
                <a:cs typeface="Kalimati" panose="00000400000000000000" pitchFamily="2"/>
              </a:rPr>
              <a:t>(१)	गणना क्षेत्रको </a:t>
            </a:r>
            <a:r>
              <a:rPr lang="ne-NP" sz="2400" kern="0" smtClean="0">
                <a:solidFill>
                  <a:prstClr val="black"/>
                </a:solidFill>
                <a:latin typeface="Preeti" pitchFamily="2" charset="0"/>
                <a:cs typeface="Kalimati" panose="00000400000000000000" pitchFamily="2"/>
              </a:rPr>
              <a:t>नक्सा</a:t>
            </a:r>
            <a:r>
              <a:rPr lang="en-US" sz="2400" kern="0" smtClean="0">
                <a:solidFill>
                  <a:prstClr val="black"/>
                </a:solidFill>
                <a:latin typeface="Preeti" pitchFamily="2" charset="0"/>
                <a:cs typeface="Kalimati" panose="00000400000000000000" pitchFamily="2"/>
              </a:rPr>
              <a:t> </a:t>
            </a:r>
            <a:r>
              <a:rPr lang="en-US" sz="2400" kern="0" smtClean="0">
                <a:solidFill>
                  <a:prstClr val="black"/>
                </a:solidFill>
                <a:latin typeface="Times New Roman" panose="02020603050405020304" pitchFamily="18" charset="0"/>
                <a:cs typeface="Times New Roman" panose="02020603050405020304" pitchFamily="18" charset="0"/>
              </a:rPr>
              <a:t>(Enumeration Area Map)</a:t>
            </a:r>
            <a:r>
              <a:rPr lang="ne-NP" sz="2400" kern="0" smtClean="0">
                <a:solidFill>
                  <a:prstClr val="black"/>
                </a:solidFill>
                <a:latin typeface="Preeti" pitchFamily="2" charset="0"/>
                <a:cs typeface="Kalimati" panose="00000400000000000000" pitchFamily="2"/>
              </a:rPr>
              <a:t> </a:t>
            </a:r>
            <a:r>
              <a:rPr lang="ne-NP" sz="2400" kern="0">
                <a:solidFill>
                  <a:prstClr val="black"/>
                </a:solidFill>
                <a:latin typeface="Preeti" pitchFamily="2" charset="0"/>
                <a:cs typeface="Kalimati" panose="00000400000000000000" pitchFamily="2"/>
              </a:rPr>
              <a:t>।</a:t>
            </a:r>
          </a:p>
          <a:p>
            <a:pPr lvl="0">
              <a:lnSpc>
                <a:spcPct val="150000"/>
              </a:lnSpc>
              <a:spcBef>
                <a:spcPts val="1000"/>
              </a:spcBef>
              <a:defRPr/>
            </a:pPr>
            <a:r>
              <a:rPr lang="ne-NP" sz="2400" kern="0">
                <a:solidFill>
                  <a:prstClr val="black"/>
                </a:solidFill>
                <a:latin typeface="Preeti" pitchFamily="2" charset="0"/>
                <a:cs typeface="Kalimati" panose="00000400000000000000" pitchFamily="2"/>
              </a:rPr>
              <a:t>(२)	प्रश्नावली, गणना निर्देशिका, प्रचार प्रसार सामग्रीहरू ।</a:t>
            </a:r>
          </a:p>
          <a:p>
            <a:pPr lvl="0">
              <a:lnSpc>
                <a:spcPct val="150000"/>
              </a:lnSpc>
              <a:spcBef>
                <a:spcPts val="1000"/>
              </a:spcBef>
              <a:defRPr/>
            </a:pPr>
            <a:r>
              <a:rPr lang="ne-NP" sz="2400" kern="0">
                <a:solidFill>
                  <a:prstClr val="black"/>
                </a:solidFill>
                <a:latin typeface="Preeti" pitchFamily="2" charset="0"/>
                <a:cs typeface="Kalimati" panose="00000400000000000000" pitchFamily="2"/>
              </a:rPr>
              <a:t>(३)	आफूलाई तोकिएको क्षेत्रको घर तथा घरपरिवार सूचीकरण फारामहरू ।</a:t>
            </a:r>
          </a:p>
          <a:p>
            <a:pPr lvl="0">
              <a:lnSpc>
                <a:spcPct val="150000"/>
              </a:lnSpc>
              <a:spcBef>
                <a:spcPts val="1000"/>
              </a:spcBef>
              <a:defRPr/>
            </a:pPr>
            <a:r>
              <a:rPr lang="ne-NP" sz="2400" kern="0">
                <a:solidFill>
                  <a:prstClr val="black"/>
                </a:solidFill>
                <a:latin typeface="Preeti" pitchFamily="2" charset="0"/>
                <a:cs typeface="Kalimati" panose="00000400000000000000" pitchFamily="2"/>
              </a:rPr>
              <a:t>(४)	अन्य गणना सामग्री जस्तैः गणक झोला, जनगणना क्याप, टिसर्ट, छाता, निलो डटपेन, लेख्ने </a:t>
            </a:r>
            <a:r>
              <a:rPr lang="ne-NP" sz="2400" kern="0" smtClean="0">
                <a:solidFill>
                  <a:prstClr val="black"/>
                </a:solidFill>
                <a:latin typeface="Preeti" pitchFamily="2" charset="0"/>
                <a:cs typeface="Kalimati" panose="00000400000000000000" pitchFamily="2"/>
              </a:rPr>
              <a:t>	प्याड</a:t>
            </a:r>
            <a:r>
              <a:rPr lang="ne-NP" sz="2400" kern="0">
                <a:solidFill>
                  <a:prstClr val="black"/>
                </a:solidFill>
                <a:latin typeface="Preeti" pitchFamily="2" charset="0"/>
                <a:cs typeface="Kalimati" panose="00000400000000000000" pitchFamily="2"/>
              </a:rPr>
              <a:t>, गणक परिचयपत्र घामपानीबाट जनगणनाका सामग्रीहरू बचाउन आवश्यक सामग्रीहरू </a:t>
            </a:r>
            <a:r>
              <a:rPr lang="ne-NP" sz="2400" kern="0" smtClean="0">
                <a:solidFill>
                  <a:prstClr val="black"/>
                </a:solidFill>
                <a:latin typeface="Preeti" pitchFamily="2" charset="0"/>
                <a:cs typeface="Kalimati" panose="00000400000000000000" pitchFamily="2"/>
              </a:rPr>
              <a:t>	(</a:t>
            </a:r>
            <a:r>
              <a:rPr lang="ne-NP" sz="2400" kern="0">
                <a:solidFill>
                  <a:prstClr val="black"/>
                </a:solidFill>
                <a:latin typeface="Preeti" pitchFamily="2" charset="0"/>
                <a:cs typeface="Kalimati" panose="00000400000000000000" pitchFamily="2"/>
              </a:rPr>
              <a:t>प्लास्टिकका थैलाहरू, डोरीहरू</a:t>
            </a:r>
            <a:r>
              <a:rPr lang="ne-NP" sz="2400" kern="0" smtClean="0">
                <a:solidFill>
                  <a:prstClr val="black"/>
                </a:solidFill>
                <a:latin typeface="Preeti" pitchFamily="2" charset="0"/>
                <a:cs typeface="Kalimati" panose="00000400000000000000" pitchFamily="2"/>
              </a:rPr>
              <a:t>) ।</a:t>
            </a:r>
            <a:endParaRPr lang="ne-NP" sz="2400" kern="0">
              <a:solidFill>
                <a:prstClr val="black"/>
              </a:solidFill>
              <a:latin typeface="Preeti" pitchFamily="2" charset="0"/>
              <a:cs typeface="Kalimati" panose="00000400000000000000" pitchFamily="2"/>
            </a:endParaRPr>
          </a:p>
        </p:txBody>
      </p:sp>
    </p:spTree>
    <p:extLst>
      <p:ext uri="{BB962C8B-B14F-4D97-AF65-F5344CB8AC3E}">
        <p14:creationId xmlns:p14="http://schemas.microsoft.com/office/powerpoint/2010/main" val="1866887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40870"/>
            <a:ext cx="12192000" cy="528624"/>
          </a:xfrm>
        </p:spPr>
        <p:txBody>
          <a:bodyPr>
            <a:noAutofit/>
          </a:bodyPr>
          <a:lstStyle/>
          <a:p>
            <a:pPr lvl="0" algn="l">
              <a:lnSpc>
                <a:spcPct val="150000"/>
              </a:lnSpc>
              <a:spcBef>
                <a:spcPts val="1000"/>
              </a:spcBef>
              <a:defRPr/>
            </a:pPr>
            <a:r>
              <a:rPr lang="ne-NP" sz="2400" b="1" kern="0">
                <a:solidFill>
                  <a:prstClr val="black"/>
                </a:solidFill>
                <a:latin typeface="Preeti" pitchFamily="2" charset="0"/>
                <a:cs typeface="Kalimati" panose="00000400000000000000" pitchFamily="2"/>
              </a:rPr>
              <a:t>गणक तथा सुपरिवेक्षकले अन्तरवार्ता सञ्चालन गर्दा ध्यान दिनुपर्ने व्यवहारिक पक्षहरू</a:t>
            </a:r>
          </a:p>
        </p:txBody>
      </p:sp>
      <p:sp>
        <p:nvSpPr>
          <p:cNvPr id="8" name="Rectangle 7">
            <a:extLst>
              <a:ext uri="{FF2B5EF4-FFF2-40B4-BE49-F238E27FC236}">
                <a16:creationId xmlns:a16="http://schemas.microsoft.com/office/drawing/2014/main" xmlns="" id="{835C243A-236A-474B-9AB6-B6367558D7F7}"/>
              </a:ext>
            </a:extLst>
          </p:cNvPr>
          <p:cNvSpPr/>
          <p:nvPr/>
        </p:nvSpPr>
        <p:spPr>
          <a:xfrm>
            <a:off x="160270" y="1569494"/>
            <a:ext cx="12031730" cy="3801041"/>
          </a:xfrm>
          <a:prstGeom prst="rect">
            <a:avLst/>
          </a:prstGeom>
        </p:spPr>
        <p:txBody>
          <a:bodyPr wrap="square">
            <a:spAutoFit/>
          </a:bodyPr>
          <a:lstStyle/>
          <a:p>
            <a:pPr marL="342900" lvl="0" indent="-342900">
              <a:lnSpc>
                <a:spcPct val="150000"/>
              </a:lnSpc>
              <a:spcBef>
                <a:spcPts val="1000"/>
              </a:spcBef>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विवरण </a:t>
            </a:r>
            <a:r>
              <a:rPr lang="ne-NP" sz="2400" kern="0">
                <a:solidFill>
                  <a:prstClr val="black"/>
                </a:solidFill>
                <a:latin typeface="Preeti" pitchFamily="2" charset="0"/>
                <a:cs typeface="Kalimati" panose="00000400000000000000" pitchFamily="2"/>
              </a:rPr>
              <a:t>संकलन गर्दा प्रत्यक्ष अन्तर्वार्ताको आधारमा संकलन गरिन्छ </a:t>
            </a:r>
            <a:r>
              <a:rPr lang="ne-NP" sz="2400" kern="0" smtClean="0">
                <a:solidFill>
                  <a:prstClr val="black"/>
                </a:solidFill>
                <a:latin typeface="Preeti" pitchFamily="2" charset="0"/>
                <a:cs typeface="Kalimati" panose="00000400000000000000" pitchFamily="2"/>
              </a:rPr>
              <a:t>।</a:t>
            </a:r>
          </a:p>
          <a:p>
            <a:pPr marL="342900" lvl="0" indent="-342900">
              <a:lnSpc>
                <a:spcPct val="150000"/>
              </a:lnSpc>
              <a:spcBef>
                <a:spcPts val="1000"/>
              </a:spcBef>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गणकले </a:t>
            </a:r>
            <a:r>
              <a:rPr lang="ne-NP" sz="2400" kern="0">
                <a:solidFill>
                  <a:prstClr val="black"/>
                </a:solidFill>
                <a:latin typeface="Preeti" pitchFamily="2" charset="0"/>
                <a:cs typeface="Kalimati" panose="00000400000000000000" pitchFamily="2"/>
              </a:rPr>
              <a:t>प्रश्न गरेको आधारमा परिवारमूली वा उत्तरदाताले जवाफ दिने गर्दछन् </a:t>
            </a:r>
            <a:r>
              <a:rPr lang="ne-NP" sz="2400" kern="0" smtClean="0">
                <a:solidFill>
                  <a:prstClr val="black"/>
                </a:solidFill>
                <a:latin typeface="Preeti" pitchFamily="2" charset="0"/>
                <a:cs typeface="Kalimati" panose="00000400000000000000" pitchFamily="2"/>
              </a:rPr>
              <a:t>।</a:t>
            </a:r>
          </a:p>
          <a:p>
            <a:pPr marL="342900" lvl="0" indent="-342900">
              <a:lnSpc>
                <a:spcPct val="150000"/>
              </a:lnSpc>
              <a:spcBef>
                <a:spcPts val="1000"/>
              </a:spcBef>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त्यसैले </a:t>
            </a:r>
            <a:r>
              <a:rPr lang="ne-NP" sz="2400" kern="0">
                <a:solidFill>
                  <a:prstClr val="black"/>
                </a:solidFill>
                <a:latin typeface="Preeti" pitchFamily="2" charset="0"/>
                <a:cs typeface="Kalimati" panose="00000400000000000000" pitchFamily="2"/>
              </a:rPr>
              <a:t>तथ्याङ्क संकलन गर्न जाँदा गणकहरूले राष्ट्रिय जनगणना २०७८ सञ्चालन तथा ब्यबस्थापन आदेश २०७६ मा उल्लेख भए अनुसारको आचरण पूर्णरूपमा पालना गर्नु पर्दछ </a:t>
            </a:r>
            <a:r>
              <a:rPr lang="ne-NP" sz="2400" kern="0" smtClean="0">
                <a:solidFill>
                  <a:prstClr val="black"/>
                </a:solidFill>
                <a:latin typeface="Preeti" pitchFamily="2" charset="0"/>
                <a:cs typeface="Kalimati" panose="00000400000000000000" pitchFamily="2"/>
              </a:rPr>
              <a:t>।</a:t>
            </a:r>
          </a:p>
          <a:p>
            <a:pPr marL="342900" lvl="0" indent="-342900">
              <a:lnSpc>
                <a:spcPct val="150000"/>
              </a:lnSpc>
              <a:spcBef>
                <a:spcPts val="1000"/>
              </a:spcBef>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आफ्नो </a:t>
            </a:r>
            <a:r>
              <a:rPr lang="ne-NP" sz="2400" kern="0">
                <a:solidFill>
                  <a:prstClr val="black"/>
                </a:solidFill>
                <a:latin typeface="Preeti" pitchFamily="2" charset="0"/>
                <a:cs typeface="Kalimati" panose="00000400000000000000" pitchFamily="2"/>
              </a:rPr>
              <a:t>स्वभाव, भेषभूषा, आनीबानी साथै अरू व्यक्तिसँग गर्ने व्यवहारमा ध्यान दिनु आवश्यक छ । </a:t>
            </a:r>
            <a:endParaRPr lang="ne-NP" sz="2400" kern="0" smtClean="0">
              <a:solidFill>
                <a:prstClr val="black"/>
              </a:solidFill>
              <a:latin typeface="Preeti" pitchFamily="2" charset="0"/>
              <a:cs typeface="Kalimati" panose="00000400000000000000" pitchFamily="2"/>
            </a:endParaRPr>
          </a:p>
        </p:txBody>
      </p:sp>
    </p:spTree>
    <p:extLst>
      <p:ext uri="{BB962C8B-B14F-4D97-AF65-F5344CB8AC3E}">
        <p14:creationId xmlns:p14="http://schemas.microsoft.com/office/powerpoint/2010/main" val="365643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40870"/>
            <a:ext cx="12192000" cy="528624"/>
          </a:xfrm>
        </p:spPr>
        <p:txBody>
          <a:bodyPr>
            <a:noAutofit/>
          </a:bodyPr>
          <a:lstStyle/>
          <a:p>
            <a:pPr lvl="0" algn="l">
              <a:lnSpc>
                <a:spcPct val="150000"/>
              </a:lnSpc>
              <a:spcBef>
                <a:spcPts val="1000"/>
              </a:spcBef>
              <a:defRPr/>
            </a:pPr>
            <a:r>
              <a:rPr lang="ne-NP" sz="2400" b="1" kern="0">
                <a:solidFill>
                  <a:prstClr val="black"/>
                </a:solidFill>
                <a:latin typeface="Preeti" pitchFamily="2" charset="0"/>
                <a:cs typeface="Kalimati" panose="00000400000000000000" pitchFamily="2"/>
              </a:rPr>
              <a:t>गणक तथा सुपरिवेक्षकले अन्तरवार्ता सञ्चालन गर्दा ध्यान दिनुपर्ने व्यवहारिक पक्षहरू</a:t>
            </a:r>
          </a:p>
        </p:txBody>
      </p:sp>
      <p:sp>
        <p:nvSpPr>
          <p:cNvPr id="8" name="Rectangle 7">
            <a:extLst>
              <a:ext uri="{FF2B5EF4-FFF2-40B4-BE49-F238E27FC236}">
                <a16:creationId xmlns:a16="http://schemas.microsoft.com/office/drawing/2014/main" xmlns="" id="{835C243A-236A-474B-9AB6-B6367558D7F7}"/>
              </a:ext>
            </a:extLst>
          </p:cNvPr>
          <p:cNvSpPr/>
          <p:nvPr/>
        </p:nvSpPr>
        <p:spPr>
          <a:xfrm>
            <a:off x="160270" y="1569494"/>
            <a:ext cx="12031730" cy="4909036"/>
          </a:xfrm>
          <a:prstGeom prst="rect">
            <a:avLst/>
          </a:prstGeom>
        </p:spPr>
        <p:txBody>
          <a:bodyPr wrap="square">
            <a:spAutoFit/>
          </a:bodyPr>
          <a:lstStyle/>
          <a:p>
            <a:pPr lvl="0">
              <a:lnSpc>
                <a:spcPct val="150000"/>
              </a:lnSpc>
              <a:spcBef>
                <a:spcPts val="1000"/>
              </a:spcBef>
              <a:defRPr/>
            </a:pPr>
            <a:r>
              <a:rPr lang="ne-NP" sz="2400" kern="0" smtClean="0">
                <a:solidFill>
                  <a:prstClr val="black"/>
                </a:solidFill>
                <a:latin typeface="Preeti" pitchFamily="2" charset="0"/>
                <a:cs typeface="Kalimati" panose="00000400000000000000" pitchFamily="2"/>
              </a:rPr>
              <a:t>साधारणतया </a:t>
            </a:r>
            <a:r>
              <a:rPr lang="ne-NP" sz="2400" kern="0">
                <a:solidFill>
                  <a:prstClr val="black"/>
                </a:solidFill>
                <a:latin typeface="Preeti" pitchFamily="2" charset="0"/>
                <a:cs typeface="Kalimati" panose="00000400000000000000" pitchFamily="2"/>
              </a:rPr>
              <a:t>गणकहरूले जनगणनाका विवरणहरू संकलन गर्न जाँदा निम्न व्यवहारिक कुरामा ध्यान दिनुपर्दछ ।</a:t>
            </a:r>
          </a:p>
          <a:p>
            <a:pPr lvl="0">
              <a:lnSpc>
                <a:spcPct val="150000"/>
              </a:lnSpc>
              <a:spcBef>
                <a:spcPts val="1000"/>
              </a:spcBef>
              <a:defRPr/>
            </a:pPr>
            <a:r>
              <a:rPr lang="ne-NP" sz="2400" kern="0">
                <a:solidFill>
                  <a:prstClr val="black"/>
                </a:solidFill>
                <a:latin typeface="Preeti" pitchFamily="2" charset="0"/>
                <a:cs typeface="Kalimati" panose="00000400000000000000" pitchFamily="2"/>
              </a:rPr>
              <a:t>(क)	आफ्नो परिचय र उद्देश्य </a:t>
            </a:r>
          </a:p>
          <a:p>
            <a:pPr lvl="2">
              <a:lnSpc>
                <a:spcPct val="150000"/>
              </a:lnSpc>
              <a:spcBef>
                <a:spcPts val="1000"/>
              </a:spcBef>
              <a:defRPr/>
            </a:pPr>
            <a:r>
              <a:rPr lang="ne-NP" sz="2400" kern="0" smtClean="0">
                <a:solidFill>
                  <a:prstClr val="black"/>
                </a:solidFill>
                <a:latin typeface="Preeti" pitchFamily="2" charset="0"/>
                <a:cs typeface="Kalimati" panose="00000400000000000000" pitchFamily="2"/>
              </a:rPr>
              <a:t>घरपरिवारमा </a:t>
            </a:r>
            <a:r>
              <a:rPr lang="ne-NP" sz="2400" kern="0">
                <a:solidFill>
                  <a:prstClr val="black"/>
                </a:solidFill>
                <a:latin typeface="Preeti" pitchFamily="2" charset="0"/>
                <a:cs typeface="Kalimati" panose="00000400000000000000" pitchFamily="2"/>
              </a:rPr>
              <a:t>पुगेपछि उचित प्रकारको अभिवादन (नमस्कार आदि) गर्नुपर्दछ । आफ्नो परिचय दिई सरल र छोटो रूपमा जनगणनाको उद्देश्य भन्नुपर्दछ । यथासम्भव परिवारको मूली  (मुख्य व्यक्ति) वा उत्तर दिनसक्ने परिवारका अन्य सदस्यसँग जनगणनाका लगत विवरणहरू भर्न केही समय दिनुहोस् भनी अन्तर्वार्ता शुरू गर्नुपर्दछ ।</a:t>
            </a:r>
          </a:p>
          <a:p>
            <a:pPr lvl="0">
              <a:lnSpc>
                <a:spcPct val="150000"/>
              </a:lnSpc>
              <a:spcBef>
                <a:spcPts val="1000"/>
              </a:spcBef>
              <a:defRPr/>
            </a:pPr>
            <a:endParaRPr lang="ne-NP" sz="2400" kern="0">
              <a:solidFill>
                <a:prstClr val="black"/>
              </a:solidFill>
              <a:latin typeface="Preeti" pitchFamily="2" charset="0"/>
              <a:cs typeface="Kalimati" panose="00000400000000000000" pitchFamily="2"/>
            </a:endParaRPr>
          </a:p>
        </p:txBody>
      </p:sp>
    </p:spTree>
    <p:extLst>
      <p:ext uri="{BB962C8B-B14F-4D97-AF65-F5344CB8AC3E}">
        <p14:creationId xmlns:p14="http://schemas.microsoft.com/office/powerpoint/2010/main" val="281677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40870"/>
            <a:ext cx="12192000" cy="528624"/>
          </a:xfrm>
        </p:spPr>
        <p:txBody>
          <a:bodyPr>
            <a:noAutofit/>
          </a:bodyPr>
          <a:lstStyle/>
          <a:p>
            <a:pPr lvl="0" algn="l">
              <a:lnSpc>
                <a:spcPct val="150000"/>
              </a:lnSpc>
              <a:spcBef>
                <a:spcPts val="1000"/>
              </a:spcBef>
              <a:defRPr/>
            </a:pPr>
            <a:r>
              <a:rPr lang="ne-NP" sz="2400" b="1" kern="0">
                <a:solidFill>
                  <a:prstClr val="black"/>
                </a:solidFill>
                <a:latin typeface="Preeti" pitchFamily="2" charset="0"/>
                <a:cs typeface="Kalimati" panose="00000400000000000000" pitchFamily="2"/>
              </a:rPr>
              <a:t>गणक तथा सुपरिवेक्षकले अन्तरवार्ता सञ्चालन गर्दा ध्यान दिनुपर्ने व्यवहारिक पक्षहरू</a:t>
            </a:r>
          </a:p>
        </p:txBody>
      </p:sp>
      <p:sp>
        <p:nvSpPr>
          <p:cNvPr id="8" name="Rectangle 7">
            <a:extLst>
              <a:ext uri="{FF2B5EF4-FFF2-40B4-BE49-F238E27FC236}">
                <a16:creationId xmlns:a16="http://schemas.microsoft.com/office/drawing/2014/main" xmlns="" id="{835C243A-236A-474B-9AB6-B6367558D7F7}"/>
              </a:ext>
            </a:extLst>
          </p:cNvPr>
          <p:cNvSpPr/>
          <p:nvPr/>
        </p:nvSpPr>
        <p:spPr>
          <a:xfrm>
            <a:off x="160270" y="1569494"/>
            <a:ext cx="12031730" cy="4909036"/>
          </a:xfrm>
          <a:prstGeom prst="rect">
            <a:avLst/>
          </a:prstGeom>
        </p:spPr>
        <p:txBody>
          <a:bodyPr wrap="square">
            <a:spAutoFit/>
          </a:bodyPr>
          <a:lstStyle/>
          <a:p>
            <a:pPr lvl="0">
              <a:lnSpc>
                <a:spcPct val="150000"/>
              </a:lnSpc>
              <a:spcBef>
                <a:spcPts val="1000"/>
              </a:spcBef>
              <a:defRPr/>
            </a:pPr>
            <a:r>
              <a:rPr lang="ne-NP" sz="2400" kern="0" smtClean="0">
                <a:solidFill>
                  <a:prstClr val="black"/>
                </a:solidFill>
                <a:latin typeface="Preeti" pitchFamily="2" charset="0"/>
                <a:cs typeface="Kalimati" panose="00000400000000000000" pitchFamily="2"/>
              </a:rPr>
              <a:t>(</a:t>
            </a:r>
            <a:r>
              <a:rPr lang="ne-NP" sz="2400" kern="0">
                <a:solidFill>
                  <a:prstClr val="black"/>
                </a:solidFill>
                <a:latin typeface="Preeti" pitchFamily="2" charset="0"/>
                <a:cs typeface="Kalimati" panose="00000400000000000000" pitchFamily="2"/>
              </a:rPr>
              <a:t>ख)	नम्रता र धैर्यता</a:t>
            </a:r>
          </a:p>
          <a:p>
            <a:pPr lvl="2">
              <a:lnSpc>
                <a:spcPct val="150000"/>
              </a:lnSpc>
              <a:spcBef>
                <a:spcPts val="1000"/>
              </a:spcBef>
              <a:defRPr/>
            </a:pPr>
            <a:r>
              <a:rPr lang="ne-NP" sz="2400" kern="0" smtClean="0">
                <a:solidFill>
                  <a:prstClr val="black"/>
                </a:solidFill>
                <a:latin typeface="Preeti" pitchFamily="2" charset="0"/>
                <a:cs typeface="Kalimati" panose="00000400000000000000" pitchFamily="2"/>
              </a:rPr>
              <a:t>विभिन्न </a:t>
            </a:r>
            <a:r>
              <a:rPr lang="ne-NP" sz="2400" kern="0">
                <a:solidFill>
                  <a:prstClr val="black"/>
                </a:solidFill>
                <a:latin typeface="Preeti" pitchFamily="2" charset="0"/>
                <a:cs typeface="Kalimati" panose="00000400000000000000" pitchFamily="2"/>
              </a:rPr>
              <a:t>परिवारमा विभिन्न स्वभावका मानिसहरू भेटिन सक्छन् । जुनसुकै अवस्थामा पनि गणकले गणना गर्नुपर्ने घरपरिवारका व्यक्तिहरूसँग आत्मीय, नम्र तथा हँसिलो व्यवहार गर्नुपर्दछ । उत्तरदाता शान्त र सामान्य स्थितिमा रहेको अवस्थामा  संयमपूर्वक अन्तर्वार्ता सञ्चालन गर्नुपर्दछ ।</a:t>
            </a:r>
          </a:p>
          <a:p>
            <a:pPr lvl="0">
              <a:lnSpc>
                <a:spcPct val="150000"/>
              </a:lnSpc>
              <a:spcBef>
                <a:spcPts val="1000"/>
              </a:spcBef>
              <a:defRPr/>
            </a:pPr>
            <a:r>
              <a:rPr lang="ne-NP" sz="2400" kern="0" smtClean="0">
                <a:solidFill>
                  <a:prstClr val="black"/>
                </a:solidFill>
                <a:latin typeface="Preeti" pitchFamily="2" charset="0"/>
                <a:cs typeface="Kalimati" panose="00000400000000000000" pitchFamily="2"/>
              </a:rPr>
              <a:t>(</a:t>
            </a:r>
            <a:r>
              <a:rPr lang="ne-NP" sz="2400" kern="0">
                <a:solidFill>
                  <a:prstClr val="black"/>
                </a:solidFill>
                <a:latin typeface="Preeti" pitchFamily="2" charset="0"/>
                <a:cs typeface="Kalimati" panose="00000400000000000000" pitchFamily="2"/>
              </a:rPr>
              <a:t>ग)	व्यक्तित्व तथा सरसफाई 	</a:t>
            </a:r>
          </a:p>
          <a:p>
            <a:pPr lvl="2">
              <a:lnSpc>
                <a:spcPct val="150000"/>
              </a:lnSpc>
              <a:spcBef>
                <a:spcPts val="1000"/>
              </a:spcBef>
              <a:defRPr/>
            </a:pPr>
            <a:r>
              <a:rPr lang="ne-NP" sz="2400" kern="0" smtClean="0">
                <a:solidFill>
                  <a:prstClr val="black"/>
                </a:solidFill>
                <a:latin typeface="Preeti" pitchFamily="2" charset="0"/>
                <a:cs typeface="Kalimati" panose="00000400000000000000" pitchFamily="2"/>
              </a:rPr>
              <a:t>गणकहरू </a:t>
            </a:r>
            <a:r>
              <a:rPr lang="ne-NP" sz="2400" kern="0">
                <a:solidFill>
                  <a:prstClr val="black"/>
                </a:solidFill>
                <a:latin typeface="Preeti" pitchFamily="2" charset="0"/>
                <a:cs typeface="Kalimati" panose="00000400000000000000" pitchFamily="2"/>
              </a:rPr>
              <a:t>कुनै परिवारमा गणना गर्न जाँदा योग्य गणकको रूपमा प्रस्तुत हुनुपर्दछ । यसको लागि गणकले आफ्नो व्यक्तित्व तथा सरसफाईमा समेत ध्यान दिनुपर्दछ </a:t>
            </a:r>
            <a:r>
              <a:rPr lang="ne-NP" sz="2400" kern="0" smtClean="0">
                <a:solidFill>
                  <a:prstClr val="black"/>
                </a:solidFill>
                <a:latin typeface="Preeti" pitchFamily="2" charset="0"/>
                <a:cs typeface="Kalimati" panose="00000400000000000000" pitchFamily="2"/>
              </a:rPr>
              <a:t>।</a:t>
            </a:r>
            <a:endParaRPr lang="ne-NP" sz="2400" kern="0">
              <a:solidFill>
                <a:prstClr val="black"/>
              </a:solidFill>
              <a:latin typeface="Preeti" pitchFamily="2" charset="0"/>
              <a:cs typeface="Kalimati" panose="00000400000000000000" pitchFamily="2"/>
            </a:endParaRPr>
          </a:p>
        </p:txBody>
      </p:sp>
    </p:spTree>
    <p:extLst>
      <p:ext uri="{BB962C8B-B14F-4D97-AF65-F5344CB8AC3E}">
        <p14:creationId xmlns:p14="http://schemas.microsoft.com/office/powerpoint/2010/main" val="2123099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40870"/>
            <a:ext cx="12192000" cy="528624"/>
          </a:xfrm>
        </p:spPr>
        <p:txBody>
          <a:bodyPr>
            <a:noAutofit/>
          </a:bodyPr>
          <a:lstStyle/>
          <a:p>
            <a:pPr lvl="0" algn="l">
              <a:lnSpc>
                <a:spcPct val="150000"/>
              </a:lnSpc>
              <a:spcBef>
                <a:spcPts val="1000"/>
              </a:spcBef>
              <a:defRPr/>
            </a:pPr>
            <a:r>
              <a:rPr lang="ne-NP" sz="2400" b="1" kern="0">
                <a:solidFill>
                  <a:prstClr val="black"/>
                </a:solidFill>
                <a:latin typeface="Preeti" pitchFamily="2" charset="0"/>
                <a:cs typeface="Kalimati" panose="00000400000000000000" pitchFamily="2"/>
              </a:rPr>
              <a:t>गणक तथा सुपरिवेक्षकले अन्तरवार्ता सञ्चालन गर्दा ध्यान दिनुपर्ने व्यवहारिक पक्षहरू</a:t>
            </a:r>
          </a:p>
        </p:txBody>
      </p:sp>
      <p:sp>
        <p:nvSpPr>
          <p:cNvPr id="8" name="Rectangle 7">
            <a:extLst>
              <a:ext uri="{FF2B5EF4-FFF2-40B4-BE49-F238E27FC236}">
                <a16:creationId xmlns:a16="http://schemas.microsoft.com/office/drawing/2014/main" xmlns="" id="{835C243A-236A-474B-9AB6-B6367558D7F7}"/>
              </a:ext>
            </a:extLst>
          </p:cNvPr>
          <p:cNvSpPr/>
          <p:nvPr/>
        </p:nvSpPr>
        <p:spPr>
          <a:xfrm>
            <a:off x="160270" y="1569494"/>
            <a:ext cx="12031730" cy="4780796"/>
          </a:xfrm>
          <a:prstGeom prst="rect">
            <a:avLst/>
          </a:prstGeom>
        </p:spPr>
        <p:txBody>
          <a:bodyPr wrap="square">
            <a:spAutoFit/>
          </a:bodyPr>
          <a:lstStyle/>
          <a:p>
            <a:pPr lvl="0">
              <a:lnSpc>
                <a:spcPct val="150000"/>
              </a:lnSpc>
              <a:spcBef>
                <a:spcPts val="1000"/>
              </a:spcBef>
              <a:defRPr/>
            </a:pPr>
            <a:r>
              <a:rPr lang="ne-NP" sz="2400" kern="0" smtClean="0">
                <a:solidFill>
                  <a:prstClr val="black"/>
                </a:solidFill>
                <a:latin typeface="Preeti" pitchFamily="2" charset="0"/>
                <a:cs typeface="Kalimati" panose="00000400000000000000" pitchFamily="2"/>
              </a:rPr>
              <a:t>(</a:t>
            </a:r>
            <a:r>
              <a:rPr lang="ne-NP" sz="2400" kern="0">
                <a:solidFill>
                  <a:prstClr val="black"/>
                </a:solidFill>
                <a:latin typeface="Preeti" pitchFamily="2" charset="0"/>
                <a:cs typeface="Kalimati" panose="00000400000000000000" pitchFamily="2"/>
              </a:rPr>
              <a:t>घ)	प्रश्न गर्ने तरिका तथा निष्पक्षता</a:t>
            </a:r>
          </a:p>
          <a:p>
            <a:pPr lvl="2">
              <a:lnSpc>
                <a:spcPct val="150000"/>
              </a:lnSpc>
              <a:spcBef>
                <a:spcPts val="1000"/>
              </a:spcBef>
              <a:defRPr/>
            </a:pPr>
            <a:r>
              <a:rPr lang="ne-NP" sz="2400" kern="0" smtClean="0">
                <a:solidFill>
                  <a:prstClr val="black"/>
                </a:solidFill>
                <a:latin typeface="Preeti" pitchFamily="2" charset="0"/>
                <a:cs typeface="Kalimati" panose="00000400000000000000" pitchFamily="2"/>
              </a:rPr>
              <a:t>कुनै </a:t>
            </a:r>
            <a:r>
              <a:rPr lang="ne-NP" sz="2400" kern="0">
                <a:solidFill>
                  <a:prstClr val="black"/>
                </a:solidFill>
                <a:latin typeface="Preeti" pitchFamily="2" charset="0"/>
                <a:cs typeface="Kalimati" panose="00000400000000000000" pitchFamily="2"/>
              </a:rPr>
              <a:t>प्रश्न सोध्दा उत्तरदाताले प्रश्न बुझेको छ, छैन र प्रश्न बुझी उत्तर दिएको छ, छैन विचार गर्नुपर्दछ । प्रश्नअनुसार उत्तर प्राप्त नभएको लागेमा प्रश्नको मनसायअनुसार पूरक प्रश्न गरी प्रश्न बुझाई सही र तथ्य उत्तर लेख्नुपर्छ । कुनै प्रश्नको उत्तर गणकले आफै अनुमान गरी वा स्वविवेकमा लेख्न हुदैन ।  	</a:t>
            </a:r>
          </a:p>
          <a:p>
            <a:pPr lvl="2">
              <a:lnSpc>
                <a:spcPct val="150000"/>
              </a:lnSpc>
              <a:spcBef>
                <a:spcPts val="1000"/>
              </a:spcBef>
              <a:defRPr/>
            </a:pPr>
            <a:r>
              <a:rPr lang="ne-NP" sz="2400" kern="0" smtClean="0">
                <a:solidFill>
                  <a:prstClr val="black"/>
                </a:solidFill>
                <a:latin typeface="Preeti" pitchFamily="2" charset="0"/>
                <a:cs typeface="Kalimati" panose="00000400000000000000" pitchFamily="2"/>
              </a:rPr>
              <a:t>प्रश्न </a:t>
            </a:r>
            <a:r>
              <a:rPr lang="ne-NP" sz="2400" kern="0">
                <a:solidFill>
                  <a:prstClr val="black"/>
                </a:solidFill>
                <a:latin typeface="Preeti" pitchFamily="2" charset="0"/>
                <a:cs typeface="Kalimati" panose="00000400000000000000" pitchFamily="2"/>
              </a:rPr>
              <a:t>सोध्दा पूर्वानुमान तथा अलमल हुने किसिमले र आफैले अडकल गरी प्रश्न </a:t>
            </a:r>
            <a:r>
              <a:rPr lang="en-US" sz="2400" kern="0" smtClean="0">
                <a:solidFill>
                  <a:prstClr val="black"/>
                </a:solidFill>
                <a:latin typeface="Times New Roman" panose="02020603050405020304" pitchFamily="18" charset="0"/>
                <a:cs typeface="Times New Roman" panose="02020603050405020304" pitchFamily="18" charset="0"/>
              </a:rPr>
              <a:t>(Leading Question) </a:t>
            </a:r>
            <a:r>
              <a:rPr lang="ne-NP" sz="2400" kern="0" smtClean="0">
                <a:solidFill>
                  <a:prstClr val="black"/>
                </a:solidFill>
                <a:latin typeface="Preeti" pitchFamily="2" charset="0"/>
                <a:cs typeface="Kalimati" panose="00000400000000000000" pitchFamily="2"/>
              </a:rPr>
              <a:t>गर्नु </a:t>
            </a:r>
            <a:r>
              <a:rPr lang="ne-NP" sz="2400" kern="0">
                <a:solidFill>
                  <a:prstClr val="black"/>
                </a:solidFill>
                <a:latin typeface="Preeti" pitchFamily="2" charset="0"/>
                <a:cs typeface="Kalimati" panose="00000400000000000000" pitchFamily="2"/>
              </a:rPr>
              <a:t>हुँदैन । जस्तैः “के तपाईं परिवारमूली हुनुहुन्छ ?” को सट्टा “परिवारमूली को हुनुहुन्छ ?” भनी सोध्नुपर्छ </a:t>
            </a:r>
            <a:r>
              <a:rPr lang="ne-NP" sz="2400" kern="0" smtClean="0">
                <a:solidFill>
                  <a:prstClr val="black"/>
                </a:solidFill>
                <a:latin typeface="Preeti" pitchFamily="2" charset="0"/>
                <a:cs typeface="Kalimati" panose="00000400000000000000" pitchFamily="2"/>
              </a:rPr>
              <a:t>।</a:t>
            </a:r>
            <a:endParaRPr lang="ne-NP" sz="2400" kern="0">
              <a:solidFill>
                <a:prstClr val="black"/>
              </a:solidFill>
              <a:latin typeface="Preeti" pitchFamily="2" charset="0"/>
              <a:cs typeface="Kalimati" panose="00000400000000000000" pitchFamily="2"/>
            </a:endParaRPr>
          </a:p>
        </p:txBody>
      </p:sp>
    </p:spTree>
    <p:extLst>
      <p:ext uri="{BB962C8B-B14F-4D97-AF65-F5344CB8AC3E}">
        <p14:creationId xmlns:p14="http://schemas.microsoft.com/office/powerpoint/2010/main" val="41495024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40870"/>
            <a:ext cx="12192000" cy="528624"/>
          </a:xfrm>
        </p:spPr>
        <p:txBody>
          <a:bodyPr>
            <a:noAutofit/>
          </a:bodyPr>
          <a:lstStyle/>
          <a:p>
            <a:pPr lvl="0" algn="l">
              <a:lnSpc>
                <a:spcPct val="150000"/>
              </a:lnSpc>
              <a:spcBef>
                <a:spcPts val="1000"/>
              </a:spcBef>
              <a:defRPr/>
            </a:pPr>
            <a:r>
              <a:rPr lang="ne-NP" sz="2400" b="1" kern="0">
                <a:solidFill>
                  <a:prstClr val="black"/>
                </a:solidFill>
                <a:latin typeface="Preeti" pitchFamily="2" charset="0"/>
                <a:cs typeface="Kalimati" panose="00000400000000000000" pitchFamily="2"/>
              </a:rPr>
              <a:t>गणक तथा सुपरिवेक्षकले अन्तरवार्ता सञ्चालन गर्दा ध्यान दिनुपर्ने व्यवहारिक पक्षहरू</a:t>
            </a:r>
          </a:p>
        </p:txBody>
      </p:sp>
      <p:sp>
        <p:nvSpPr>
          <p:cNvPr id="8" name="Rectangle 7">
            <a:extLst>
              <a:ext uri="{FF2B5EF4-FFF2-40B4-BE49-F238E27FC236}">
                <a16:creationId xmlns:a16="http://schemas.microsoft.com/office/drawing/2014/main" xmlns="" id="{835C243A-236A-474B-9AB6-B6367558D7F7}"/>
              </a:ext>
            </a:extLst>
          </p:cNvPr>
          <p:cNvSpPr/>
          <p:nvPr/>
        </p:nvSpPr>
        <p:spPr>
          <a:xfrm>
            <a:off x="160270" y="1569494"/>
            <a:ext cx="12031730" cy="4355038"/>
          </a:xfrm>
          <a:prstGeom prst="rect">
            <a:avLst/>
          </a:prstGeom>
        </p:spPr>
        <p:txBody>
          <a:bodyPr wrap="square">
            <a:spAutoFit/>
          </a:bodyPr>
          <a:lstStyle/>
          <a:p>
            <a:pPr lvl="0">
              <a:lnSpc>
                <a:spcPct val="150000"/>
              </a:lnSpc>
              <a:spcBef>
                <a:spcPts val="1000"/>
              </a:spcBef>
              <a:defRPr/>
            </a:pPr>
            <a:r>
              <a:rPr lang="ne-NP" sz="2400" kern="0" smtClean="0">
                <a:solidFill>
                  <a:prstClr val="black"/>
                </a:solidFill>
                <a:latin typeface="Preeti" pitchFamily="2" charset="0"/>
                <a:cs typeface="Kalimati" panose="00000400000000000000" pitchFamily="2"/>
              </a:rPr>
              <a:t>(</a:t>
            </a:r>
            <a:r>
              <a:rPr lang="ne-NP" sz="2400" kern="0">
                <a:solidFill>
                  <a:prstClr val="black"/>
                </a:solidFill>
                <a:latin typeface="Preeti" pitchFamily="2" charset="0"/>
                <a:cs typeface="Kalimati" panose="00000400000000000000" pitchFamily="2"/>
              </a:rPr>
              <a:t>ङ)	कुरा नकाट्ने 	</a:t>
            </a:r>
          </a:p>
          <a:p>
            <a:pPr lvl="0">
              <a:lnSpc>
                <a:spcPct val="150000"/>
              </a:lnSpc>
              <a:spcBef>
                <a:spcPts val="1000"/>
              </a:spcBef>
              <a:defRPr/>
            </a:pPr>
            <a:r>
              <a:rPr lang="ne-NP" sz="2400" kern="0">
                <a:solidFill>
                  <a:prstClr val="black"/>
                </a:solidFill>
                <a:latin typeface="Preeti" pitchFamily="2" charset="0"/>
                <a:cs typeface="Kalimati" panose="00000400000000000000" pitchFamily="2"/>
              </a:rPr>
              <a:t>	</a:t>
            </a:r>
            <a:r>
              <a:rPr lang="ne-NP" sz="2400" kern="0" smtClean="0">
                <a:solidFill>
                  <a:prstClr val="black"/>
                </a:solidFill>
                <a:latin typeface="Preeti" pitchFamily="2" charset="0"/>
                <a:cs typeface="Kalimati" panose="00000400000000000000" pitchFamily="2"/>
              </a:rPr>
              <a:t>उत्तरदाताले </a:t>
            </a:r>
            <a:r>
              <a:rPr lang="ne-NP" sz="2400" kern="0">
                <a:solidFill>
                  <a:prstClr val="black"/>
                </a:solidFill>
                <a:latin typeface="Preeti" pitchFamily="2" charset="0"/>
                <a:cs typeface="Kalimati" panose="00000400000000000000" pitchFamily="2"/>
              </a:rPr>
              <a:t>उत्तर दिंदा अति नै आवश्यक भएमा बाहेक बीचमा कुरा काट्नु हुँदैन ।</a:t>
            </a:r>
          </a:p>
          <a:p>
            <a:pPr lvl="0">
              <a:lnSpc>
                <a:spcPct val="150000"/>
              </a:lnSpc>
              <a:spcBef>
                <a:spcPts val="1000"/>
              </a:spcBef>
              <a:defRPr/>
            </a:pPr>
            <a:r>
              <a:rPr lang="ne-NP" sz="2400" kern="0">
                <a:solidFill>
                  <a:prstClr val="black"/>
                </a:solidFill>
                <a:latin typeface="Preeti" pitchFamily="2" charset="0"/>
                <a:cs typeface="Kalimati" panose="00000400000000000000" pitchFamily="2"/>
              </a:rPr>
              <a:t>(च)	सिलसिलाबद्ध प्रश्न गर्ने	</a:t>
            </a:r>
          </a:p>
          <a:p>
            <a:pPr lvl="2">
              <a:lnSpc>
                <a:spcPct val="150000"/>
              </a:lnSpc>
              <a:spcBef>
                <a:spcPts val="1000"/>
              </a:spcBef>
              <a:defRPr/>
            </a:pPr>
            <a:r>
              <a:rPr lang="ne-NP" sz="2400" kern="0" smtClean="0">
                <a:solidFill>
                  <a:prstClr val="black"/>
                </a:solidFill>
                <a:latin typeface="Preeti" pitchFamily="2" charset="0"/>
                <a:cs typeface="Kalimati" panose="00000400000000000000" pitchFamily="2"/>
              </a:rPr>
              <a:t>परिवारको </a:t>
            </a:r>
            <a:r>
              <a:rPr lang="ne-NP" sz="2400" kern="0">
                <a:solidFill>
                  <a:prstClr val="black"/>
                </a:solidFill>
                <a:latin typeface="Preeti" pitchFamily="2" charset="0"/>
                <a:cs typeface="Kalimati" panose="00000400000000000000" pitchFamily="2"/>
              </a:rPr>
              <a:t>वा व्यक्तिगत विवरण लिंदा, प्रश्नावलीमा लेखिएअनुसार प्रश्नहरू सिलसिलाबद्ध रूपमा सोधी सोहीअनुसार उत्तर पनि नछुटाइकन अनिवार्य लेख्नुपर्दछ । पछि उत्तर भरौंला वा लेखौंला भनेर पनि छाड्नु हुँदैन । साथै परिवारमूलीले जवाफ नदिंदै आफ्नो विचारले प्रश्नको जवाफ पनि लेख्नु हुँदैन </a:t>
            </a:r>
            <a:r>
              <a:rPr lang="ne-NP" sz="2400" kern="0" smtClean="0">
                <a:solidFill>
                  <a:prstClr val="black"/>
                </a:solidFill>
                <a:latin typeface="Preeti" pitchFamily="2" charset="0"/>
                <a:cs typeface="Kalimati" panose="00000400000000000000" pitchFamily="2"/>
              </a:rPr>
              <a:t>।</a:t>
            </a:r>
            <a:endParaRPr lang="ne-NP" sz="2400" kern="0">
              <a:solidFill>
                <a:prstClr val="black"/>
              </a:solidFill>
              <a:latin typeface="Preeti" pitchFamily="2" charset="0"/>
              <a:cs typeface="Kalimati" panose="00000400000000000000" pitchFamily="2"/>
            </a:endParaRPr>
          </a:p>
        </p:txBody>
      </p:sp>
    </p:spTree>
    <p:extLst>
      <p:ext uri="{BB962C8B-B14F-4D97-AF65-F5344CB8AC3E}">
        <p14:creationId xmlns:p14="http://schemas.microsoft.com/office/powerpoint/2010/main" val="280055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40870"/>
            <a:ext cx="12192000" cy="528624"/>
          </a:xfrm>
        </p:spPr>
        <p:txBody>
          <a:bodyPr>
            <a:noAutofit/>
          </a:bodyPr>
          <a:lstStyle/>
          <a:p>
            <a:pPr lvl="0" algn="l">
              <a:lnSpc>
                <a:spcPct val="150000"/>
              </a:lnSpc>
              <a:spcBef>
                <a:spcPts val="1000"/>
              </a:spcBef>
              <a:defRPr/>
            </a:pPr>
            <a:r>
              <a:rPr lang="ne-NP" sz="2400" b="1" kern="0">
                <a:solidFill>
                  <a:prstClr val="black"/>
                </a:solidFill>
                <a:latin typeface="Preeti" pitchFamily="2" charset="0"/>
                <a:cs typeface="Kalimati" panose="00000400000000000000" pitchFamily="2"/>
              </a:rPr>
              <a:t>गणक तथा सुपरिवेक्षकले अन्तरवार्ता सञ्चालन गर्दा ध्यान दिनुपर्ने व्यवहारिक पक्षहरू</a:t>
            </a:r>
          </a:p>
        </p:txBody>
      </p:sp>
      <p:sp>
        <p:nvSpPr>
          <p:cNvPr id="8" name="Rectangle 7">
            <a:extLst>
              <a:ext uri="{FF2B5EF4-FFF2-40B4-BE49-F238E27FC236}">
                <a16:creationId xmlns:a16="http://schemas.microsoft.com/office/drawing/2014/main" xmlns="" id="{835C243A-236A-474B-9AB6-B6367558D7F7}"/>
              </a:ext>
            </a:extLst>
          </p:cNvPr>
          <p:cNvSpPr/>
          <p:nvPr/>
        </p:nvSpPr>
        <p:spPr>
          <a:xfrm>
            <a:off x="160270" y="1569494"/>
            <a:ext cx="12031730" cy="5534849"/>
          </a:xfrm>
          <a:prstGeom prst="rect">
            <a:avLst/>
          </a:prstGeom>
        </p:spPr>
        <p:txBody>
          <a:bodyPr wrap="square">
            <a:spAutoFit/>
          </a:bodyPr>
          <a:lstStyle/>
          <a:p>
            <a:pPr lvl="0">
              <a:spcBef>
                <a:spcPts val="1000"/>
              </a:spcBef>
              <a:defRPr/>
            </a:pPr>
            <a:r>
              <a:rPr lang="ne-NP" sz="2400" kern="0" smtClean="0">
                <a:solidFill>
                  <a:prstClr val="black"/>
                </a:solidFill>
                <a:latin typeface="Preeti" pitchFamily="2" charset="0"/>
                <a:cs typeface="Kalimati" panose="00000400000000000000" pitchFamily="2"/>
              </a:rPr>
              <a:t>(</a:t>
            </a:r>
            <a:r>
              <a:rPr lang="ne-NP" sz="2400" kern="0">
                <a:solidFill>
                  <a:prstClr val="black"/>
                </a:solidFill>
                <a:latin typeface="Preeti" pitchFamily="2" charset="0"/>
                <a:cs typeface="Kalimati" panose="00000400000000000000" pitchFamily="2"/>
              </a:rPr>
              <a:t>छ)	प्रश्नावलीअनुसार नै प्रश्न गर्ने	 		</a:t>
            </a:r>
          </a:p>
          <a:p>
            <a:pPr lvl="2">
              <a:spcBef>
                <a:spcPts val="1000"/>
              </a:spcBef>
              <a:defRPr/>
            </a:pPr>
            <a:r>
              <a:rPr lang="ne-NP" sz="2400" kern="0" smtClean="0">
                <a:solidFill>
                  <a:prstClr val="black"/>
                </a:solidFill>
                <a:latin typeface="Preeti" pitchFamily="2" charset="0"/>
                <a:cs typeface="Kalimati" panose="00000400000000000000" pitchFamily="2"/>
              </a:rPr>
              <a:t>परिवारमूली </a:t>
            </a:r>
            <a:r>
              <a:rPr lang="ne-NP" sz="2400" kern="0">
                <a:solidFill>
                  <a:prstClr val="black"/>
                </a:solidFill>
                <a:latin typeface="Preeti" pitchFamily="2" charset="0"/>
                <a:cs typeface="Kalimati" panose="00000400000000000000" pitchFamily="2"/>
              </a:rPr>
              <a:t>वा उत्तरदातासँग प्रश्न गर्दा प्रश्नावलीमा जे लेखिएको छ, सोही अक्षरशः पढेर प्रश्न गर्नुपर्छ । तर प्रश्नावलीमा सम्बोधन गर्ने शब्द “तपाईंको”, “यहाँको”, “वहाँको” आदि नभए तापनि यी शब्दहरू थपेर प्रश्न गर्दा अझ प्रभावकारी हुनजान्छ । उदाहरणको लागि </a:t>
            </a:r>
            <a:r>
              <a:rPr lang="en-US" sz="2400" kern="0" smtClean="0">
                <a:solidFill>
                  <a:prstClr val="black"/>
                </a:solidFill>
                <a:latin typeface="Preeti" pitchFamily="2" charset="0"/>
                <a:cs typeface="Kalimati" panose="00000400000000000000" pitchFamily="2"/>
              </a:rPr>
              <a:t>M</a:t>
            </a:r>
            <a:r>
              <a:rPr lang="ne-NP" sz="2400" kern="0" smtClean="0">
                <a:solidFill>
                  <a:prstClr val="black"/>
                </a:solidFill>
                <a:latin typeface="Preeti" pitchFamily="2" charset="0"/>
                <a:cs typeface="Kalimati" panose="00000400000000000000" pitchFamily="2"/>
              </a:rPr>
              <a:t>– </a:t>
            </a:r>
            <a:r>
              <a:rPr lang="ne-NP" sz="2400" kern="0">
                <a:solidFill>
                  <a:prstClr val="black"/>
                </a:solidFill>
                <a:latin typeface="Preeti" pitchFamily="2" charset="0"/>
                <a:cs typeface="Kalimati" panose="00000400000000000000" pitchFamily="2"/>
              </a:rPr>
              <a:t>“तपाईको नाम के हो ?” “रामको धर्म कुन हो?”, “श्यामको मातृभाषा कुन हो ?” आदि ।</a:t>
            </a:r>
          </a:p>
          <a:p>
            <a:pPr lvl="0">
              <a:spcBef>
                <a:spcPts val="1000"/>
              </a:spcBef>
              <a:defRPr/>
            </a:pPr>
            <a:r>
              <a:rPr lang="ne-NP" sz="2400" kern="0" smtClean="0">
                <a:solidFill>
                  <a:prstClr val="black"/>
                </a:solidFill>
                <a:latin typeface="Preeti" pitchFamily="2" charset="0"/>
                <a:cs typeface="Kalimati" panose="00000400000000000000" pitchFamily="2"/>
              </a:rPr>
              <a:t>(</a:t>
            </a:r>
            <a:r>
              <a:rPr lang="ne-NP" sz="2400" kern="0">
                <a:solidFill>
                  <a:prstClr val="black"/>
                </a:solidFill>
                <a:latin typeface="Preeti" pitchFamily="2" charset="0"/>
                <a:cs typeface="Kalimati" panose="00000400000000000000" pitchFamily="2"/>
              </a:rPr>
              <a:t>ज)	</a:t>
            </a:r>
            <a:r>
              <a:rPr lang="ne-NP" sz="2400" kern="0" smtClean="0">
                <a:solidFill>
                  <a:prstClr val="black"/>
                </a:solidFill>
                <a:latin typeface="Times New Roman" panose="02020603050405020304" pitchFamily="18" charset="0"/>
                <a:cs typeface="Kalimati" panose="00000400000000000000" pitchFamily="2"/>
              </a:rPr>
              <a:t>असामान्य</a:t>
            </a:r>
            <a:r>
              <a:rPr lang="en-US" sz="2400" kern="0" smtClean="0">
                <a:solidFill>
                  <a:prstClr val="black"/>
                </a:solidFill>
                <a:latin typeface="Times New Roman" panose="02020603050405020304" pitchFamily="18" charset="0"/>
                <a:cs typeface="Times New Roman" panose="02020603050405020304" pitchFamily="18" charset="0"/>
              </a:rPr>
              <a:t>/</a:t>
            </a:r>
            <a:r>
              <a:rPr lang="ne-NP" sz="2400" kern="0" smtClean="0">
                <a:solidFill>
                  <a:prstClr val="black"/>
                </a:solidFill>
                <a:latin typeface="Times New Roman" panose="02020603050405020304" pitchFamily="18" charset="0"/>
                <a:cs typeface="Kalimati" panose="00000400000000000000" pitchFamily="2"/>
              </a:rPr>
              <a:t>विशेष</a:t>
            </a:r>
            <a:r>
              <a:rPr lang="ne-NP" sz="2400" kern="0" smtClean="0">
                <a:solidFill>
                  <a:prstClr val="black"/>
                </a:solidFill>
                <a:latin typeface="Preeti" pitchFamily="2" charset="0"/>
                <a:cs typeface="Kalimati" panose="00000400000000000000" pitchFamily="2"/>
              </a:rPr>
              <a:t> </a:t>
            </a:r>
            <a:r>
              <a:rPr lang="ne-NP" sz="2400" kern="0">
                <a:solidFill>
                  <a:prstClr val="black"/>
                </a:solidFill>
                <a:latin typeface="Preeti" pitchFamily="2" charset="0"/>
                <a:cs typeface="Kalimati" panose="00000400000000000000" pitchFamily="2"/>
              </a:rPr>
              <a:t>अवस्थामा विवरण संकलन		</a:t>
            </a:r>
          </a:p>
          <a:p>
            <a:pPr lvl="2">
              <a:spcBef>
                <a:spcPts val="1000"/>
              </a:spcBef>
              <a:defRPr/>
            </a:pPr>
            <a:r>
              <a:rPr lang="ne-NP" sz="2400" kern="0" smtClean="0">
                <a:solidFill>
                  <a:prstClr val="black"/>
                </a:solidFill>
                <a:latin typeface="Preeti" pitchFamily="2" charset="0"/>
                <a:cs typeface="Kalimati" panose="00000400000000000000" pitchFamily="2"/>
              </a:rPr>
              <a:t>कुनै </a:t>
            </a:r>
            <a:r>
              <a:rPr lang="ne-NP" sz="2400" kern="0">
                <a:solidFill>
                  <a:prstClr val="black"/>
                </a:solidFill>
                <a:latin typeface="Preeti" pitchFamily="2" charset="0"/>
                <a:cs typeface="Kalimati" panose="00000400000000000000" pitchFamily="2"/>
              </a:rPr>
              <a:t>घरपरिवार विशेष सामाजिक तथा सांस्कृतिक जमघट जस्तैः विवाह, ब्रतबन्ध, पूजापाठ आदि तथा असामान्य परिस्थिति जस्तैः मृत्यु, दुर्घटना, दैवीप्रकोप जस्ता अवस्थामा रहेको भए समय मिलाएर मात्र गणना गर्न जानुपर्दछ ।</a:t>
            </a:r>
          </a:p>
          <a:p>
            <a:pPr lvl="0">
              <a:spcBef>
                <a:spcPts val="1000"/>
              </a:spcBef>
              <a:defRPr/>
            </a:pPr>
            <a:r>
              <a:rPr lang="ne-NP" sz="2400" kern="0">
                <a:solidFill>
                  <a:prstClr val="black"/>
                </a:solidFill>
                <a:latin typeface="Preeti" pitchFamily="2" charset="0"/>
                <a:cs typeface="Kalimati" panose="00000400000000000000" pitchFamily="2"/>
              </a:rPr>
              <a:t>(झ)	कार्य समाप्त भएपछि धन्यवाद दिने	</a:t>
            </a:r>
          </a:p>
          <a:p>
            <a:pPr lvl="2">
              <a:spcBef>
                <a:spcPts val="1000"/>
              </a:spcBef>
              <a:defRPr/>
            </a:pPr>
            <a:r>
              <a:rPr lang="ne-NP" sz="2400" kern="0" smtClean="0">
                <a:solidFill>
                  <a:prstClr val="black"/>
                </a:solidFill>
                <a:latin typeface="Preeti" pitchFamily="2" charset="0"/>
                <a:cs typeface="Kalimati" panose="00000400000000000000" pitchFamily="2"/>
              </a:rPr>
              <a:t>सवै </a:t>
            </a:r>
            <a:r>
              <a:rPr lang="ne-NP" sz="2400" kern="0">
                <a:solidFill>
                  <a:prstClr val="black"/>
                </a:solidFill>
                <a:latin typeface="Preeti" pitchFamily="2" charset="0"/>
                <a:cs typeface="Kalimati" panose="00000400000000000000" pitchFamily="2"/>
              </a:rPr>
              <a:t>प्रश्नहरू सोधी उत्तर प्राप्त भएपछि तत्काल नै फाराम रूजु गर्नुपर्छ । कुनै विवरणहरू भर्न छुट भएको भए तत्कालै सोधी विवरणहरू लेख्नुपर्दछ । अन्तर्वार्ता सकेपछि उत्तरदातालाई सहयोग गरेवापत धन्यवाद दिनुपर्दछ । </a:t>
            </a:r>
          </a:p>
        </p:txBody>
      </p:sp>
    </p:spTree>
    <p:extLst>
      <p:ext uri="{BB962C8B-B14F-4D97-AF65-F5344CB8AC3E}">
        <p14:creationId xmlns:p14="http://schemas.microsoft.com/office/powerpoint/2010/main" val="2060543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40870"/>
            <a:ext cx="12192000" cy="528624"/>
          </a:xfrm>
        </p:spPr>
        <p:txBody>
          <a:bodyPr>
            <a:noAutofit/>
          </a:bodyPr>
          <a:lstStyle/>
          <a:p>
            <a:pPr algn="l">
              <a:lnSpc>
                <a:spcPct val="150000"/>
              </a:lnSpc>
              <a:spcBef>
                <a:spcPts val="1000"/>
              </a:spcBef>
              <a:defRPr/>
            </a:pPr>
            <a:r>
              <a:rPr lang="en-US" sz="2400" b="1" kern="0" smtClean="0">
                <a:solidFill>
                  <a:prstClr val="black"/>
                </a:solidFill>
                <a:latin typeface="Preeti" pitchFamily="2" charset="0"/>
                <a:cs typeface="Kalimati" panose="00000400000000000000" pitchFamily="2"/>
              </a:rPr>
              <a:t/>
            </a:r>
            <a:br>
              <a:rPr lang="en-US" sz="2400" b="1" kern="0" smtClean="0">
                <a:solidFill>
                  <a:prstClr val="black"/>
                </a:solidFill>
                <a:latin typeface="Preeti" pitchFamily="2" charset="0"/>
                <a:cs typeface="Kalimati" panose="00000400000000000000" pitchFamily="2"/>
              </a:rPr>
            </a:br>
            <a:r>
              <a:rPr lang="en-US" sz="2400" b="1" kern="0">
                <a:solidFill>
                  <a:prstClr val="black"/>
                </a:solidFill>
                <a:latin typeface="Preeti" pitchFamily="2" charset="0"/>
                <a:cs typeface="Kalimati" panose="00000400000000000000" pitchFamily="2"/>
              </a:rPr>
              <a:t/>
            </a:r>
            <a:br>
              <a:rPr lang="en-US" sz="2400" b="1" kern="0">
                <a:solidFill>
                  <a:prstClr val="black"/>
                </a:solidFill>
                <a:latin typeface="Preeti" pitchFamily="2" charset="0"/>
                <a:cs typeface="Kalimati" panose="00000400000000000000" pitchFamily="2"/>
              </a:rPr>
            </a:br>
            <a:r>
              <a:rPr lang="en-US" sz="2400" b="1" kern="0" smtClean="0">
                <a:solidFill>
                  <a:prstClr val="black"/>
                </a:solidFill>
                <a:latin typeface="Preeti" pitchFamily="2" charset="0"/>
                <a:cs typeface="Kalimati" panose="00000400000000000000" pitchFamily="2"/>
              </a:rPr>
              <a:t/>
            </a:r>
            <a:br>
              <a:rPr lang="en-US" sz="2400" b="1" kern="0" smtClean="0">
                <a:solidFill>
                  <a:prstClr val="black"/>
                </a:solidFill>
                <a:latin typeface="Preeti" pitchFamily="2" charset="0"/>
                <a:cs typeface="Kalimati" panose="00000400000000000000" pitchFamily="2"/>
              </a:rPr>
            </a:br>
            <a:r>
              <a:rPr lang="en-US" sz="2400" b="1" kern="0">
                <a:solidFill>
                  <a:prstClr val="black"/>
                </a:solidFill>
                <a:latin typeface="Preeti" pitchFamily="2" charset="0"/>
                <a:cs typeface="Kalimati" panose="00000400000000000000" pitchFamily="2"/>
              </a:rPr>
              <a:t/>
            </a:r>
            <a:br>
              <a:rPr lang="en-US" sz="2400" b="1" kern="0">
                <a:solidFill>
                  <a:prstClr val="black"/>
                </a:solidFill>
                <a:latin typeface="Preeti" pitchFamily="2" charset="0"/>
                <a:cs typeface="Kalimati" panose="00000400000000000000" pitchFamily="2"/>
              </a:rPr>
            </a:br>
            <a:r>
              <a:rPr lang="ne-NP" sz="2400" b="1" kern="0" smtClean="0">
                <a:solidFill>
                  <a:prstClr val="black"/>
                </a:solidFill>
                <a:latin typeface="Preeti" pitchFamily="2" charset="0"/>
                <a:cs typeface="Kalimati" panose="00000400000000000000" pitchFamily="2"/>
              </a:rPr>
              <a:t>गणकहरूले </a:t>
            </a:r>
            <a:r>
              <a:rPr lang="ne-NP" sz="2400" b="1" kern="0">
                <a:solidFill>
                  <a:prstClr val="black"/>
                </a:solidFill>
                <a:latin typeface="Preeti" pitchFamily="2" charset="0"/>
                <a:cs typeface="Kalimati" panose="00000400000000000000" pitchFamily="2"/>
              </a:rPr>
              <a:t>प्रयोग गर्ने गणना क्षेत्र नक्सा प्रयोग </a:t>
            </a:r>
            <a:r>
              <a:rPr lang="ne-NP" sz="2400" b="1" kern="0" smtClean="0">
                <a:solidFill>
                  <a:prstClr val="black"/>
                </a:solidFill>
                <a:latin typeface="Preeti" pitchFamily="2" charset="0"/>
                <a:cs typeface="Kalimati" panose="00000400000000000000" pitchFamily="2"/>
              </a:rPr>
              <a:t>सम्बन्धमा</a:t>
            </a:r>
            <a:endParaRPr lang="ne-NP" sz="2400" b="1" kern="0">
              <a:solidFill>
                <a:prstClr val="black"/>
              </a:solidFill>
              <a:latin typeface="Preeti" pitchFamily="2" charset="0"/>
              <a:cs typeface="Kalimati" panose="00000400000000000000" pitchFamily="2"/>
            </a:endParaRPr>
          </a:p>
        </p:txBody>
      </p:sp>
      <p:sp>
        <p:nvSpPr>
          <p:cNvPr id="8" name="Rectangle 7">
            <a:extLst>
              <a:ext uri="{FF2B5EF4-FFF2-40B4-BE49-F238E27FC236}">
                <a16:creationId xmlns:a16="http://schemas.microsoft.com/office/drawing/2014/main" xmlns="" id="{835C243A-236A-474B-9AB6-B6367558D7F7}"/>
              </a:ext>
            </a:extLst>
          </p:cNvPr>
          <p:cNvSpPr/>
          <p:nvPr/>
        </p:nvSpPr>
        <p:spPr>
          <a:xfrm>
            <a:off x="0" y="1842449"/>
            <a:ext cx="12031730" cy="3303468"/>
          </a:xfrm>
          <a:prstGeom prst="rect">
            <a:avLst/>
          </a:prstGeom>
        </p:spPr>
        <p:txBody>
          <a:bodyPr wrap="square">
            <a:spAutoFit/>
          </a:bodyPr>
          <a:lstStyle/>
          <a:p>
            <a:pPr marL="342900" lvl="0" indent="-342900">
              <a:spcBef>
                <a:spcPts val="1000"/>
              </a:spcBef>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गणनाको </a:t>
            </a:r>
            <a:r>
              <a:rPr lang="ne-NP" sz="2400" kern="0">
                <a:solidFill>
                  <a:prstClr val="black"/>
                </a:solidFill>
                <a:latin typeface="Preeti" pitchFamily="2" charset="0"/>
                <a:cs typeface="Kalimati" panose="00000400000000000000" pitchFamily="2"/>
              </a:rPr>
              <a:t>समयमा एक जना गणकले पन्ध्र दिनको अवधिभित्र आफूलाई तोकिएको क्षेत्रभित्रका घरपरिवारहरूको गणना कार्य गर्नुपर्ने हुन्छ । </a:t>
            </a:r>
            <a:endParaRPr lang="en-US" sz="2400" kern="0" smtClean="0">
              <a:solidFill>
                <a:prstClr val="black"/>
              </a:solidFill>
              <a:latin typeface="Preeti" pitchFamily="2" charset="0"/>
              <a:cs typeface="Kalimati" panose="00000400000000000000" pitchFamily="2"/>
            </a:endParaRPr>
          </a:p>
          <a:p>
            <a:pPr marL="342900" lvl="0" indent="-342900">
              <a:spcBef>
                <a:spcPts val="1000"/>
              </a:spcBef>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यसरी </a:t>
            </a:r>
            <a:r>
              <a:rPr lang="ne-NP" sz="2400" kern="0">
                <a:solidFill>
                  <a:prstClr val="black"/>
                </a:solidFill>
                <a:latin typeface="Preeti" pitchFamily="2" charset="0"/>
                <a:cs typeface="Kalimati" panose="00000400000000000000" pitchFamily="2"/>
              </a:rPr>
              <a:t>गणना गर्दा कोही नछूटुन् कोही नदोहोरिऊन् भन्ने कुरालाई विशेष ध्यान पु¥याउनु पर्ने भएकोले गाउँ वा नगरपालिका अनुसार तयार भएको गणना क्षेत्र नक्सामा गणकको कार्यभारको समेत विचार गरी गणना क्षेत्रको सीमाना देखाई गणना क्षेत्र (भ्लग</a:t>
            </a:r>
            <a:r>
              <a:rPr lang="en-US" sz="2400" kern="0">
                <a:solidFill>
                  <a:prstClr val="black"/>
                </a:solidFill>
                <a:latin typeface="Preeti" pitchFamily="2" charset="0"/>
                <a:cs typeface="Kalimati" panose="00000400000000000000" pitchFamily="2"/>
              </a:rPr>
              <a:t>m</a:t>
            </a:r>
            <a:r>
              <a:rPr lang="ne-NP" sz="2400" kern="0">
                <a:solidFill>
                  <a:prstClr val="black"/>
                </a:solidFill>
                <a:latin typeface="Preeti" pitchFamily="2" charset="0"/>
                <a:cs typeface="Kalimati" panose="00000400000000000000" pitchFamily="2"/>
              </a:rPr>
              <a:t>भचबतष्यल ब्चभब) नक्सा तयार पारिएको हुन्छ । </a:t>
            </a:r>
            <a:endParaRPr lang="en-US" sz="2400" kern="0" smtClean="0">
              <a:solidFill>
                <a:prstClr val="black"/>
              </a:solidFill>
              <a:latin typeface="Preeti" pitchFamily="2" charset="0"/>
              <a:cs typeface="Kalimati" panose="00000400000000000000" pitchFamily="2"/>
            </a:endParaRPr>
          </a:p>
          <a:p>
            <a:pPr marL="342900" lvl="0" indent="-342900">
              <a:spcBef>
                <a:spcPts val="1000"/>
              </a:spcBef>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सोही </a:t>
            </a:r>
            <a:r>
              <a:rPr lang="ne-NP" sz="2400" kern="0">
                <a:solidFill>
                  <a:prstClr val="black"/>
                </a:solidFill>
                <a:latin typeface="Preeti" pitchFamily="2" charset="0"/>
                <a:cs typeface="Kalimati" panose="00000400000000000000" pitchFamily="2"/>
              </a:rPr>
              <a:t>नक्सा गणकले गणनाको समयमा प्रयोग गर्नुपर्दछ । नक्सा अध्ययन सम्बन्धी विस्तृत विवरण </a:t>
            </a:r>
            <a:r>
              <a:rPr lang="ne-NP" sz="2400" kern="0" smtClean="0">
                <a:solidFill>
                  <a:prstClr val="black"/>
                </a:solidFill>
                <a:latin typeface="Preeti" pitchFamily="2" charset="0"/>
                <a:cs typeface="Kalimati" panose="00000400000000000000" pitchFamily="2"/>
              </a:rPr>
              <a:t>गणना निर्देशिकाको भाग </a:t>
            </a:r>
            <a:r>
              <a:rPr lang="ne-NP" sz="2400" kern="0">
                <a:solidFill>
                  <a:prstClr val="black"/>
                </a:solidFill>
                <a:latin typeface="Preeti" pitchFamily="2" charset="0"/>
                <a:cs typeface="Kalimati" panose="00000400000000000000" pitchFamily="2"/>
              </a:rPr>
              <a:t>१३ मा दिइएको छ ।</a:t>
            </a:r>
          </a:p>
        </p:txBody>
      </p:sp>
    </p:spTree>
    <p:extLst>
      <p:ext uri="{BB962C8B-B14F-4D97-AF65-F5344CB8AC3E}">
        <p14:creationId xmlns:p14="http://schemas.microsoft.com/office/powerpoint/2010/main" val="4016039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40871"/>
            <a:ext cx="12192000" cy="433088"/>
          </a:xfrm>
        </p:spPr>
        <p:txBody>
          <a:bodyPr>
            <a:noAutofit/>
          </a:bodyPr>
          <a:lstStyle/>
          <a:p>
            <a:pPr algn="l">
              <a:lnSpc>
                <a:spcPct val="150000"/>
              </a:lnSpc>
              <a:spcBef>
                <a:spcPts val="1000"/>
              </a:spcBef>
              <a:defRPr/>
            </a:pPr>
            <a:r>
              <a:rPr lang="en-US" sz="2400" b="1" kern="0" smtClean="0">
                <a:solidFill>
                  <a:prstClr val="black"/>
                </a:solidFill>
                <a:latin typeface="Preeti" pitchFamily="2" charset="0"/>
                <a:cs typeface="Kalimati" panose="00000400000000000000" pitchFamily="2"/>
              </a:rPr>
              <a:t/>
            </a:r>
            <a:br>
              <a:rPr lang="en-US" sz="2400" b="1" kern="0" smtClean="0">
                <a:solidFill>
                  <a:prstClr val="black"/>
                </a:solidFill>
                <a:latin typeface="Preeti" pitchFamily="2" charset="0"/>
                <a:cs typeface="Kalimati" panose="00000400000000000000" pitchFamily="2"/>
              </a:rPr>
            </a:br>
            <a:r>
              <a:rPr lang="en-US" sz="2400" b="1" kern="0">
                <a:solidFill>
                  <a:prstClr val="black"/>
                </a:solidFill>
                <a:latin typeface="Preeti" pitchFamily="2" charset="0"/>
                <a:cs typeface="Kalimati" panose="00000400000000000000" pitchFamily="2"/>
              </a:rPr>
              <a:t/>
            </a:r>
            <a:br>
              <a:rPr lang="en-US" sz="2400" b="1" kern="0">
                <a:solidFill>
                  <a:prstClr val="black"/>
                </a:solidFill>
                <a:latin typeface="Preeti" pitchFamily="2" charset="0"/>
                <a:cs typeface="Kalimati" panose="00000400000000000000" pitchFamily="2"/>
              </a:rPr>
            </a:br>
            <a:r>
              <a:rPr lang="en-US" sz="2400" b="1" kern="0" smtClean="0">
                <a:solidFill>
                  <a:prstClr val="black"/>
                </a:solidFill>
                <a:latin typeface="Preeti" pitchFamily="2" charset="0"/>
                <a:cs typeface="Kalimati" panose="00000400000000000000" pitchFamily="2"/>
              </a:rPr>
              <a:t/>
            </a:r>
            <a:br>
              <a:rPr lang="en-US" sz="2400" b="1" kern="0" smtClean="0">
                <a:solidFill>
                  <a:prstClr val="black"/>
                </a:solidFill>
                <a:latin typeface="Preeti" pitchFamily="2" charset="0"/>
                <a:cs typeface="Kalimati" panose="00000400000000000000" pitchFamily="2"/>
              </a:rPr>
            </a:br>
            <a:r>
              <a:rPr lang="en-US" sz="2400" b="1" kern="0">
                <a:solidFill>
                  <a:prstClr val="black"/>
                </a:solidFill>
                <a:latin typeface="Preeti" pitchFamily="2" charset="0"/>
                <a:cs typeface="Kalimati" panose="00000400000000000000" pitchFamily="2"/>
              </a:rPr>
              <a:t/>
            </a:r>
            <a:br>
              <a:rPr lang="en-US" sz="2400" b="1" kern="0">
                <a:solidFill>
                  <a:prstClr val="black"/>
                </a:solidFill>
                <a:latin typeface="Preeti" pitchFamily="2" charset="0"/>
                <a:cs typeface="Kalimati" panose="00000400000000000000" pitchFamily="2"/>
              </a:rPr>
            </a:br>
            <a:r>
              <a:rPr lang="ne-NP" sz="2400" b="1" kern="0">
                <a:solidFill>
                  <a:prstClr val="black"/>
                </a:solidFill>
                <a:latin typeface="Preeti" pitchFamily="2" charset="0"/>
                <a:cs typeface="Kalimati" panose="00000400000000000000" pitchFamily="2"/>
              </a:rPr>
              <a:t>गणकहरूको सुपरिवेक्षकसँगको सम्बन्ध तथा </a:t>
            </a:r>
            <a:r>
              <a:rPr lang="ne-NP" sz="2400" b="1" kern="0" smtClean="0">
                <a:solidFill>
                  <a:prstClr val="black"/>
                </a:solidFill>
                <a:latin typeface="Preeti" pitchFamily="2" charset="0"/>
                <a:cs typeface="Kalimati" panose="00000400000000000000" pitchFamily="2"/>
              </a:rPr>
              <a:t>सम्पर्क</a:t>
            </a:r>
            <a:endParaRPr lang="ne-NP" sz="2400" b="1" kern="0">
              <a:solidFill>
                <a:prstClr val="black"/>
              </a:solidFill>
              <a:latin typeface="Preeti" pitchFamily="2" charset="0"/>
              <a:cs typeface="Kalimati" panose="00000400000000000000" pitchFamily="2"/>
            </a:endParaRPr>
          </a:p>
        </p:txBody>
      </p:sp>
      <p:sp>
        <p:nvSpPr>
          <p:cNvPr id="8" name="Rectangle 7">
            <a:extLst>
              <a:ext uri="{FF2B5EF4-FFF2-40B4-BE49-F238E27FC236}">
                <a16:creationId xmlns:a16="http://schemas.microsoft.com/office/drawing/2014/main" xmlns="" id="{835C243A-236A-474B-9AB6-B6367558D7F7}"/>
              </a:ext>
            </a:extLst>
          </p:cNvPr>
          <p:cNvSpPr/>
          <p:nvPr/>
        </p:nvSpPr>
        <p:spPr>
          <a:xfrm>
            <a:off x="80135" y="1473959"/>
            <a:ext cx="12031730" cy="5406608"/>
          </a:xfrm>
          <a:prstGeom prst="rect">
            <a:avLst/>
          </a:prstGeom>
        </p:spPr>
        <p:txBody>
          <a:bodyPr wrap="square">
            <a:spAutoFit/>
          </a:bodyPr>
          <a:lstStyle/>
          <a:p>
            <a:pPr lvl="0">
              <a:spcBef>
                <a:spcPts val="1000"/>
              </a:spcBef>
              <a:defRPr/>
            </a:pPr>
            <a:r>
              <a:rPr lang="ne-NP" sz="2400" kern="0" smtClean="0">
                <a:solidFill>
                  <a:prstClr val="black"/>
                </a:solidFill>
                <a:latin typeface="Preeti" pitchFamily="2" charset="0"/>
                <a:cs typeface="Kalimati" panose="00000400000000000000" pitchFamily="2"/>
              </a:rPr>
              <a:t>गणक </a:t>
            </a:r>
            <a:r>
              <a:rPr lang="ne-NP" sz="2400" kern="0">
                <a:solidFill>
                  <a:prstClr val="black"/>
                </a:solidFill>
                <a:latin typeface="Preeti" pitchFamily="2" charset="0"/>
                <a:cs typeface="Kalimati" panose="00000400000000000000" pitchFamily="2"/>
              </a:rPr>
              <a:t>र जिल्ला वा स्थानीय जनगणना कार्यालय बीचको सम्पर्क व्यक्ति सुपरिवेक्षक भएकोले गणक निरन्तर सुपरिवेक्षकसँग सम्पर्कमा रहनु पर्दछ । </a:t>
            </a:r>
          </a:p>
          <a:p>
            <a:pPr lvl="0">
              <a:spcBef>
                <a:spcPts val="1000"/>
              </a:spcBef>
              <a:tabLst>
                <a:tab pos="463550" algn="l"/>
              </a:tabLst>
              <a:defRPr/>
            </a:pPr>
            <a:r>
              <a:rPr lang="ne-NP" sz="2400" kern="0">
                <a:solidFill>
                  <a:prstClr val="black"/>
                </a:solidFill>
                <a:latin typeface="Preeti" pitchFamily="2" charset="0"/>
                <a:cs typeface="Kalimati" panose="00000400000000000000" pitchFamily="2"/>
              </a:rPr>
              <a:t>१.	गणकले आइपरेका समस्या जस्तै गणना क्षेत्र पहिचान, प्रश्नावलीको विवरण भर्न अवरोध </a:t>
            </a:r>
            <a:r>
              <a:rPr lang="ne-NP" sz="2400" kern="0" smtClean="0">
                <a:solidFill>
                  <a:prstClr val="black"/>
                </a:solidFill>
                <a:latin typeface="Preeti" pitchFamily="2" charset="0"/>
                <a:cs typeface="Kalimati" panose="00000400000000000000" pitchFamily="2"/>
              </a:rPr>
              <a:t>आदि </a:t>
            </a:r>
            <a:r>
              <a:rPr lang="en-US" sz="2400" kern="0" smtClean="0">
                <a:solidFill>
                  <a:prstClr val="black"/>
                </a:solidFill>
                <a:latin typeface="Preeti" pitchFamily="2" charset="0"/>
                <a:cs typeface="Kalimati" panose="00000400000000000000" pitchFamily="2"/>
              </a:rPr>
              <a:t>	</a:t>
            </a:r>
            <a:r>
              <a:rPr lang="ne-NP" sz="2400" kern="0" smtClean="0">
                <a:solidFill>
                  <a:prstClr val="black"/>
                </a:solidFill>
                <a:latin typeface="Preeti" pitchFamily="2" charset="0"/>
                <a:cs typeface="Kalimati" panose="00000400000000000000" pitchFamily="2"/>
              </a:rPr>
              <a:t>उत्पन्न </a:t>
            </a:r>
            <a:r>
              <a:rPr lang="ne-NP" sz="2400" kern="0">
                <a:solidFill>
                  <a:prstClr val="black"/>
                </a:solidFill>
                <a:latin typeface="Preeti" pitchFamily="2" charset="0"/>
                <a:cs typeface="Kalimati" panose="00000400000000000000" pitchFamily="2"/>
              </a:rPr>
              <a:t>भएमा तत्कालै सुपरिवेक्षकलाई जानकारी गरार्ई समाधानको लागि  निजको </a:t>
            </a:r>
            <a:r>
              <a:rPr lang="ne-NP" sz="2400" kern="0" smtClean="0">
                <a:solidFill>
                  <a:prstClr val="black"/>
                </a:solidFill>
                <a:latin typeface="Preeti" pitchFamily="2" charset="0"/>
                <a:cs typeface="Kalimati" panose="00000400000000000000" pitchFamily="2"/>
              </a:rPr>
              <a:t>निर्देशन </a:t>
            </a:r>
            <a:r>
              <a:rPr lang="en-US" sz="2400" kern="0" smtClean="0">
                <a:solidFill>
                  <a:prstClr val="black"/>
                </a:solidFill>
                <a:latin typeface="Preeti" pitchFamily="2" charset="0"/>
                <a:cs typeface="Kalimati" panose="00000400000000000000" pitchFamily="2"/>
              </a:rPr>
              <a:t>	</a:t>
            </a:r>
            <a:r>
              <a:rPr lang="ne-NP" sz="2400" kern="0" smtClean="0">
                <a:solidFill>
                  <a:prstClr val="black"/>
                </a:solidFill>
                <a:latin typeface="Preeti" pitchFamily="2" charset="0"/>
                <a:cs typeface="Kalimati" panose="00000400000000000000" pitchFamily="2"/>
              </a:rPr>
              <a:t>बमोजिम </a:t>
            </a:r>
            <a:r>
              <a:rPr lang="ne-NP" sz="2400" kern="0">
                <a:solidFill>
                  <a:prstClr val="black"/>
                </a:solidFill>
                <a:latin typeface="Preeti" pitchFamily="2" charset="0"/>
                <a:cs typeface="Kalimati" panose="00000400000000000000" pitchFamily="2"/>
              </a:rPr>
              <a:t>आवश्यक पहल गर्नुपर्दछ ।</a:t>
            </a:r>
          </a:p>
          <a:p>
            <a:pPr lvl="0">
              <a:spcBef>
                <a:spcPts val="1000"/>
              </a:spcBef>
              <a:tabLst>
                <a:tab pos="519113" algn="l"/>
              </a:tabLst>
              <a:defRPr/>
            </a:pPr>
            <a:r>
              <a:rPr lang="ne-NP" sz="2400" kern="0" smtClean="0">
                <a:solidFill>
                  <a:prstClr val="black"/>
                </a:solidFill>
                <a:latin typeface="Preeti" pitchFamily="2" charset="0"/>
                <a:cs typeface="Kalimati" panose="00000400000000000000" pitchFamily="2"/>
              </a:rPr>
              <a:t>२.</a:t>
            </a:r>
            <a:r>
              <a:rPr lang="en-US" sz="2400" kern="0" smtClean="0">
                <a:solidFill>
                  <a:prstClr val="black"/>
                </a:solidFill>
                <a:latin typeface="Preeti" pitchFamily="2" charset="0"/>
                <a:cs typeface="Kalimati" panose="00000400000000000000" pitchFamily="2"/>
              </a:rPr>
              <a:t> </a:t>
            </a:r>
            <a:r>
              <a:rPr lang="ne-NP" sz="2400" kern="0" smtClean="0">
                <a:solidFill>
                  <a:prstClr val="black"/>
                </a:solidFill>
                <a:latin typeface="Preeti" pitchFamily="2" charset="0"/>
                <a:cs typeface="Kalimati" panose="00000400000000000000" pitchFamily="2"/>
              </a:rPr>
              <a:t>गणकले </a:t>
            </a:r>
            <a:r>
              <a:rPr lang="ne-NP" sz="2400" kern="0">
                <a:solidFill>
                  <a:prstClr val="black"/>
                </a:solidFill>
                <a:latin typeface="Preeti" pitchFamily="2" charset="0"/>
                <a:cs typeface="Kalimati" panose="00000400000000000000" pitchFamily="2"/>
              </a:rPr>
              <a:t>भरेका </a:t>
            </a:r>
            <a:r>
              <a:rPr lang="ne-NP" sz="2400" kern="0" smtClean="0">
                <a:solidFill>
                  <a:prstClr val="black"/>
                </a:solidFill>
                <a:latin typeface="Preeti" pitchFamily="2" charset="0"/>
                <a:cs typeface="Kalimati" panose="00000400000000000000" pitchFamily="2"/>
              </a:rPr>
              <a:t>सबै प्रश्नावलीहरू </a:t>
            </a:r>
            <a:r>
              <a:rPr lang="ne-NP" sz="2400" kern="0">
                <a:solidFill>
                  <a:prstClr val="black"/>
                </a:solidFill>
                <a:latin typeface="Preeti" pitchFamily="2" charset="0"/>
                <a:cs typeface="Kalimati" panose="00000400000000000000" pitchFamily="2"/>
              </a:rPr>
              <a:t>सुपरिवेक्षकले रूजु गर्नु पर्दछ । गणनाको </a:t>
            </a:r>
            <a:r>
              <a:rPr lang="ne-NP" sz="2400" kern="0" smtClean="0">
                <a:solidFill>
                  <a:prstClr val="black"/>
                </a:solidFill>
                <a:latin typeface="Preeti" pitchFamily="2" charset="0"/>
                <a:cs typeface="Kalimati" panose="00000400000000000000" pitchFamily="2"/>
              </a:rPr>
              <a:t>शुरूका दिनहरूमा </a:t>
            </a:r>
            <a:r>
              <a:rPr lang="en-US" sz="2400" kern="0" smtClean="0">
                <a:solidFill>
                  <a:prstClr val="black"/>
                </a:solidFill>
                <a:latin typeface="Preeti" pitchFamily="2" charset="0"/>
                <a:cs typeface="Kalimati" panose="00000400000000000000" pitchFamily="2"/>
              </a:rPr>
              <a:t>	</a:t>
            </a:r>
            <a:r>
              <a:rPr lang="ne-NP" sz="2400" kern="0" smtClean="0">
                <a:solidFill>
                  <a:prstClr val="black"/>
                </a:solidFill>
                <a:latin typeface="Preeti" pitchFamily="2" charset="0"/>
                <a:cs typeface="Kalimati" panose="00000400000000000000" pitchFamily="2"/>
              </a:rPr>
              <a:t>यस्तो </a:t>
            </a:r>
            <a:r>
              <a:rPr lang="ne-NP" sz="2400" kern="0">
                <a:solidFill>
                  <a:prstClr val="black"/>
                </a:solidFill>
                <a:latin typeface="Preeti" pitchFamily="2" charset="0"/>
                <a:cs typeface="Kalimati" panose="00000400000000000000" pitchFamily="2"/>
              </a:rPr>
              <a:t>रूजु तिव्र रूपमा गर्नुपर्दछ र गणकसँग छलफल गरी कार्यस्थलमै नमिलेका </a:t>
            </a:r>
            <a:r>
              <a:rPr lang="ne-NP" sz="2400" kern="0" smtClean="0">
                <a:solidFill>
                  <a:prstClr val="black"/>
                </a:solidFill>
                <a:latin typeface="Preeti" pitchFamily="2" charset="0"/>
                <a:cs typeface="Kalimati" panose="00000400000000000000" pitchFamily="2"/>
              </a:rPr>
              <a:t>कुराहरू 	मिलाउनुपर्छ </a:t>
            </a:r>
            <a:r>
              <a:rPr lang="ne-NP" sz="2400" kern="0">
                <a:solidFill>
                  <a:prstClr val="black"/>
                </a:solidFill>
                <a:latin typeface="Preeti" pitchFamily="2" charset="0"/>
                <a:cs typeface="Kalimati" panose="00000400000000000000" pitchFamily="2"/>
              </a:rPr>
              <a:t>। फारामको जाँच गर्नु सुपरिवेक्षकको कर्तव्य र दायित्व हो भने </a:t>
            </a:r>
            <a:r>
              <a:rPr lang="ne-NP" sz="2400" kern="0" smtClean="0">
                <a:solidFill>
                  <a:prstClr val="black"/>
                </a:solidFill>
                <a:latin typeface="Preeti" pitchFamily="2" charset="0"/>
                <a:cs typeface="Kalimati" panose="00000400000000000000" pitchFamily="2"/>
              </a:rPr>
              <a:t>भरिएको </a:t>
            </a:r>
            <a:r>
              <a:rPr lang="ne-NP" sz="2400" kern="0">
                <a:solidFill>
                  <a:prstClr val="black"/>
                </a:solidFill>
                <a:latin typeface="Preeti" pitchFamily="2" charset="0"/>
                <a:cs typeface="Kalimati" panose="00000400000000000000" pitchFamily="2"/>
              </a:rPr>
              <a:t>फाराम </a:t>
            </a:r>
            <a:r>
              <a:rPr lang="ne-NP" sz="2400" kern="0" smtClean="0">
                <a:solidFill>
                  <a:prstClr val="black"/>
                </a:solidFill>
                <a:latin typeface="Preeti" pitchFamily="2" charset="0"/>
                <a:cs typeface="Kalimati" panose="00000400000000000000" pitchFamily="2"/>
              </a:rPr>
              <a:t>	जाँचका </a:t>
            </a:r>
            <a:r>
              <a:rPr lang="ne-NP" sz="2400" kern="0">
                <a:solidFill>
                  <a:prstClr val="black"/>
                </a:solidFill>
                <a:latin typeface="Preeti" pitchFamily="2" charset="0"/>
                <a:cs typeface="Kalimati" panose="00000400000000000000" pitchFamily="2"/>
              </a:rPr>
              <a:t>लागि सुपरिवेक्षकलाई देखाउनु गणकको कर्तव्य र दायित्व हो ।</a:t>
            </a:r>
          </a:p>
          <a:p>
            <a:pPr lvl="0">
              <a:spcBef>
                <a:spcPts val="1000"/>
              </a:spcBef>
              <a:tabLst>
                <a:tab pos="463550" algn="l"/>
              </a:tabLst>
              <a:defRPr/>
            </a:pPr>
            <a:r>
              <a:rPr lang="ne-NP" sz="2400" kern="0" smtClean="0">
                <a:solidFill>
                  <a:prstClr val="black"/>
                </a:solidFill>
                <a:latin typeface="Preeti" pitchFamily="2" charset="0"/>
                <a:cs typeface="Kalimati" panose="00000400000000000000" pitchFamily="2"/>
              </a:rPr>
              <a:t>३.</a:t>
            </a:r>
            <a:r>
              <a:rPr lang="en-US" sz="2400" kern="0" smtClean="0">
                <a:solidFill>
                  <a:prstClr val="black"/>
                </a:solidFill>
                <a:latin typeface="Preeti" pitchFamily="2" charset="0"/>
                <a:cs typeface="Kalimati" panose="00000400000000000000" pitchFamily="2"/>
              </a:rPr>
              <a:t> </a:t>
            </a:r>
            <a:r>
              <a:rPr lang="ne-NP" sz="2400" kern="0" smtClean="0">
                <a:solidFill>
                  <a:prstClr val="black"/>
                </a:solidFill>
                <a:latin typeface="Preeti" pitchFamily="2" charset="0"/>
                <a:cs typeface="Kalimati" panose="00000400000000000000" pitchFamily="2"/>
              </a:rPr>
              <a:t>सुपरिवेक्षकले </a:t>
            </a:r>
            <a:r>
              <a:rPr lang="ne-NP" sz="2400" kern="0">
                <a:solidFill>
                  <a:prstClr val="black"/>
                </a:solidFill>
                <a:latin typeface="Preeti" pitchFamily="2" charset="0"/>
                <a:cs typeface="Kalimati" panose="00000400000000000000" pitchFamily="2"/>
              </a:rPr>
              <a:t>गणकको कार्य प्रगति समय समयमा लिने भएकोले गणकहरूले आफू सँधै </a:t>
            </a:r>
            <a:r>
              <a:rPr lang="ne-NP" sz="2400" kern="0" smtClean="0">
                <a:solidFill>
                  <a:prstClr val="black"/>
                </a:solidFill>
                <a:latin typeface="Preeti" pitchFamily="2" charset="0"/>
                <a:cs typeface="Kalimati" panose="00000400000000000000" pitchFamily="2"/>
              </a:rPr>
              <a:t>	त्यसबारेमा </a:t>
            </a:r>
            <a:r>
              <a:rPr lang="ne-NP" sz="2400" kern="0">
                <a:solidFill>
                  <a:prstClr val="black"/>
                </a:solidFill>
                <a:latin typeface="Preeti" pitchFamily="2" charset="0"/>
                <a:cs typeface="Kalimati" panose="00000400000000000000" pitchFamily="2"/>
              </a:rPr>
              <a:t>तयार रहनुपर्दछ र त्यसको लागि आफ्नो काम दुरूस्त </a:t>
            </a:r>
            <a:r>
              <a:rPr lang="en-US" sz="2400" kern="0" smtClean="0">
                <a:solidFill>
                  <a:prstClr val="black"/>
                </a:solidFill>
                <a:latin typeface="Times New Roman" panose="02020603050405020304" pitchFamily="18" charset="0"/>
                <a:cs typeface="Kalimati" panose="00000400000000000000" pitchFamily="2"/>
              </a:rPr>
              <a:t>Up-to-date</a:t>
            </a:r>
            <a:r>
              <a:rPr lang="en-US" sz="2400" kern="0">
                <a:solidFill>
                  <a:prstClr val="black"/>
                </a:solidFill>
                <a:latin typeface="Preeti" pitchFamily="2" charset="0"/>
                <a:cs typeface="Kalimati" panose="00000400000000000000" pitchFamily="2"/>
              </a:rPr>
              <a:t> </a:t>
            </a:r>
            <a:r>
              <a:rPr lang="ne-NP" sz="2400" kern="0" smtClean="0">
                <a:solidFill>
                  <a:prstClr val="black"/>
                </a:solidFill>
                <a:latin typeface="Preeti" pitchFamily="2" charset="0"/>
                <a:cs typeface="Kalimati" panose="00000400000000000000" pitchFamily="2"/>
              </a:rPr>
              <a:t>राख्नुपर्छ </a:t>
            </a:r>
            <a:r>
              <a:rPr lang="ne-NP" sz="2400" kern="0">
                <a:solidFill>
                  <a:prstClr val="black"/>
                </a:solidFill>
                <a:latin typeface="Preeti" pitchFamily="2" charset="0"/>
                <a:cs typeface="Kalimati" panose="00000400000000000000" pitchFamily="2"/>
              </a:rPr>
              <a:t>।</a:t>
            </a:r>
          </a:p>
          <a:p>
            <a:pPr lvl="0">
              <a:spcBef>
                <a:spcPts val="1000"/>
              </a:spcBef>
              <a:tabLst>
                <a:tab pos="463550" algn="l"/>
              </a:tabLst>
              <a:defRPr/>
            </a:pPr>
            <a:r>
              <a:rPr lang="ne-NP" sz="2400" kern="0" smtClean="0">
                <a:solidFill>
                  <a:prstClr val="black"/>
                </a:solidFill>
                <a:latin typeface="Preeti" pitchFamily="2" charset="0"/>
                <a:cs typeface="Kalimati" panose="00000400000000000000" pitchFamily="2"/>
              </a:rPr>
              <a:t>४.</a:t>
            </a:r>
            <a:r>
              <a:rPr lang="en-US" sz="2400" kern="0" smtClean="0">
                <a:solidFill>
                  <a:prstClr val="black"/>
                </a:solidFill>
                <a:latin typeface="Preeti" pitchFamily="2" charset="0"/>
                <a:cs typeface="Kalimati" panose="00000400000000000000" pitchFamily="2"/>
              </a:rPr>
              <a:t> </a:t>
            </a:r>
            <a:r>
              <a:rPr lang="ne-NP" sz="2400" kern="0" smtClean="0">
                <a:solidFill>
                  <a:prstClr val="black"/>
                </a:solidFill>
                <a:latin typeface="Preeti" pitchFamily="2" charset="0"/>
                <a:cs typeface="Kalimati" panose="00000400000000000000" pitchFamily="2"/>
              </a:rPr>
              <a:t>सुपरिवेक्षकले </a:t>
            </a:r>
            <a:r>
              <a:rPr lang="ne-NP" sz="2400" kern="0">
                <a:solidFill>
                  <a:prstClr val="black"/>
                </a:solidFill>
                <a:latin typeface="Preeti" pitchFamily="2" charset="0"/>
                <a:cs typeface="Kalimati" panose="00000400000000000000" pitchFamily="2"/>
              </a:rPr>
              <a:t>नियमितरूपमा आपू</a:t>
            </a:r>
            <a:r>
              <a:rPr lang="en-US" sz="2400" kern="0">
                <a:solidFill>
                  <a:prstClr val="black"/>
                </a:solidFill>
                <a:latin typeface="Preeti" pitchFamily="2" charset="0"/>
                <a:cs typeface="Kalimati" panose="00000400000000000000" pitchFamily="2"/>
              </a:rPr>
              <a:t>m</a:t>
            </a:r>
            <a:r>
              <a:rPr lang="ne-NP" sz="2400" kern="0">
                <a:solidFill>
                  <a:prstClr val="black"/>
                </a:solidFill>
                <a:latin typeface="Preeti" pitchFamily="2" charset="0"/>
                <a:cs typeface="Kalimati" panose="00000400000000000000" pitchFamily="2"/>
              </a:rPr>
              <a:t>ले र गणकले गरेको कामको प्रगति स्थानीय जनगणना </a:t>
            </a:r>
            <a:r>
              <a:rPr lang="ne-NP" sz="2400" kern="0" smtClean="0">
                <a:solidFill>
                  <a:prstClr val="black"/>
                </a:solidFill>
                <a:latin typeface="Preeti" pitchFamily="2" charset="0"/>
                <a:cs typeface="Kalimati" panose="00000400000000000000" pitchFamily="2"/>
              </a:rPr>
              <a:t>	कार्यालय </a:t>
            </a:r>
            <a:r>
              <a:rPr lang="ne-NP" sz="2400" kern="0">
                <a:solidFill>
                  <a:prstClr val="black"/>
                </a:solidFill>
                <a:latin typeface="Preeti" pitchFamily="2" charset="0"/>
                <a:cs typeface="Kalimati" panose="00000400000000000000" pitchFamily="2"/>
              </a:rPr>
              <a:t>तथा जिल्ला जनगणना कार्यालयलाई उपलब्ध गराउनु पर्दछ ।</a:t>
            </a:r>
          </a:p>
        </p:txBody>
      </p:sp>
    </p:spTree>
    <p:extLst>
      <p:ext uri="{BB962C8B-B14F-4D97-AF65-F5344CB8AC3E}">
        <p14:creationId xmlns:p14="http://schemas.microsoft.com/office/powerpoint/2010/main" val="760742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416E8C-7AC9-4790-83D9-D809D58E4D1E}"/>
              </a:ext>
            </a:extLst>
          </p:cNvPr>
          <p:cNvSpPr>
            <a:spLocks noGrp="1"/>
          </p:cNvSpPr>
          <p:nvPr>
            <p:ph type="title"/>
          </p:nvPr>
        </p:nvSpPr>
        <p:spPr/>
        <p:txBody>
          <a:bodyPr>
            <a:normAutofit/>
          </a:bodyPr>
          <a:lstStyle/>
          <a:p>
            <a:r>
              <a:rPr lang="ne-NP" b="1" dirty="0">
                <a:solidFill>
                  <a:srgbClr val="142DAC"/>
                </a:solidFill>
                <a:cs typeface="Kalimati" panose="00000400000000000000" pitchFamily="2"/>
              </a:rPr>
              <a:t>तालिम कक्षामा अनिवार्य पालना गर्नुपर्ने नियमहरु </a:t>
            </a:r>
            <a:endParaRPr lang="en-US" b="1" dirty="0">
              <a:solidFill>
                <a:srgbClr val="142DAC"/>
              </a:solidFill>
              <a:cs typeface="Kalimati" panose="00000400000000000000" pitchFamily="2"/>
            </a:endParaRPr>
          </a:p>
        </p:txBody>
      </p:sp>
      <p:sp>
        <p:nvSpPr>
          <p:cNvPr id="3" name="Content Placeholder 2">
            <a:extLst>
              <a:ext uri="{FF2B5EF4-FFF2-40B4-BE49-F238E27FC236}">
                <a16:creationId xmlns:a16="http://schemas.microsoft.com/office/drawing/2014/main" xmlns="" id="{40120E02-D0BD-4816-BDF3-8FDAC8DC4E58}"/>
              </a:ext>
            </a:extLst>
          </p:cNvPr>
          <p:cNvSpPr>
            <a:spLocks noGrp="1"/>
          </p:cNvSpPr>
          <p:nvPr>
            <p:ph idx="1"/>
          </p:nvPr>
        </p:nvSpPr>
        <p:spPr>
          <a:xfrm>
            <a:off x="347179" y="1585640"/>
            <a:ext cx="11006621" cy="5164719"/>
          </a:xfrm>
        </p:spPr>
        <p:txBody>
          <a:bodyPr>
            <a:normAutofit fontScale="92500" lnSpcReduction="20000"/>
          </a:bodyPr>
          <a:lstStyle/>
          <a:p>
            <a:pPr marL="401638" indent="-401638">
              <a:lnSpc>
                <a:spcPct val="150000"/>
              </a:lnSpc>
              <a:spcAft>
                <a:spcPts val="600"/>
              </a:spcAft>
              <a:buFont typeface="Wingdings" panose="05000000000000000000" pitchFamily="2" charset="2"/>
              <a:buChar char="Ø"/>
            </a:pPr>
            <a:r>
              <a:rPr lang="ne-NP" smtClean="0">
                <a:cs typeface="Kalimati" panose="00000400000000000000" pitchFamily="2"/>
              </a:rPr>
              <a:t>नियमित </a:t>
            </a:r>
            <a:r>
              <a:rPr lang="ne-NP" dirty="0">
                <a:cs typeface="Kalimati" panose="00000400000000000000" pitchFamily="2"/>
              </a:rPr>
              <a:t>र अनुशासितरुपमा तालिममा भाग लिने,</a:t>
            </a:r>
            <a:endParaRPr lang="en-US" dirty="0">
              <a:cs typeface="Kalimati" panose="00000400000000000000" pitchFamily="2"/>
            </a:endParaRPr>
          </a:p>
          <a:p>
            <a:pPr marL="401638" indent="-401638">
              <a:lnSpc>
                <a:spcPct val="150000"/>
              </a:lnSpc>
              <a:spcAft>
                <a:spcPts val="600"/>
              </a:spcAft>
              <a:buFont typeface="Wingdings" panose="05000000000000000000" pitchFamily="2" charset="2"/>
              <a:buChar char="Ø"/>
            </a:pPr>
            <a:r>
              <a:rPr lang="ne-NP" dirty="0">
                <a:solidFill>
                  <a:srgbClr val="FF0000"/>
                </a:solidFill>
                <a:cs typeface="Kalimati" panose="00000400000000000000" pitchFamily="2"/>
              </a:rPr>
              <a:t>निर्देशिका</a:t>
            </a:r>
            <a:r>
              <a:rPr lang="en-US" dirty="0">
                <a:solidFill>
                  <a:srgbClr val="FF0000"/>
                </a:solidFill>
                <a:cs typeface="Kalimati" panose="00000400000000000000" pitchFamily="2"/>
              </a:rPr>
              <a:t>, </a:t>
            </a:r>
            <a:r>
              <a:rPr lang="ne-NP" dirty="0">
                <a:solidFill>
                  <a:srgbClr val="FF0000"/>
                </a:solidFill>
                <a:cs typeface="Kalimati" panose="00000400000000000000" pitchFamily="2"/>
              </a:rPr>
              <a:t>प्रश्नावली साथमा राख्ने र नियमित अध्ययन गर्ने,</a:t>
            </a:r>
          </a:p>
          <a:p>
            <a:pPr marL="401638" indent="-401638">
              <a:lnSpc>
                <a:spcPct val="150000"/>
              </a:lnSpc>
              <a:spcAft>
                <a:spcPts val="600"/>
              </a:spcAft>
              <a:buFont typeface="Wingdings" panose="05000000000000000000" pitchFamily="2" charset="2"/>
              <a:buChar char="Ø"/>
            </a:pPr>
            <a:r>
              <a:rPr lang="ne-NP" dirty="0">
                <a:cs typeface="Kalimati" panose="00000400000000000000" pitchFamily="2"/>
              </a:rPr>
              <a:t>मोवाइल स्विच अफ वा साइलेन्स मोडमा राख्ने,</a:t>
            </a:r>
          </a:p>
          <a:p>
            <a:pPr marL="401638" indent="-401638">
              <a:lnSpc>
                <a:spcPct val="150000"/>
              </a:lnSpc>
              <a:spcAft>
                <a:spcPts val="600"/>
              </a:spcAft>
              <a:buFont typeface="Wingdings" panose="05000000000000000000" pitchFamily="2" charset="2"/>
              <a:buChar char="Ø"/>
            </a:pPr>
            <a:r>
              <a:rPr lang="ne-NP" dirty="0">
                <a:solidFill>
                  <a:srgbClr val="00B050"/>
                </a:solidFill>
                <a:cs typeface="Kalimati" panose="00000400000000000000" pitchFamily="2"/>
              </a:rPr>
              <a:t>एक आपसमा गफ नगर्ने र नबुझेको कुरा प्रशिक्षकलाई सोध्ने,</a:t>
            </a:r>
            <a:endParaRPr lang="en-US" dirty="0">
              <a:solidFill>
                <a:srgbClr val="00B050"/>
              </a:solidFill>
              <a:cs typeface="Kalimati" panose="00000400000000000000" pitchFamily="2"/>
            </a:endParaRPr>
          </a:p>
          <a:p>
            <a:pPr marL="401638" indent="-401638">
              <a:lnSpc>
                <a:spcPct val="150000"/>
              </a:lnSpc>
              <a:spcAft>
                <a:spcPts val="600"/>
              </a:spcAft>
              <a:buFont typeface="Wingdings" panose="05000000000000000000" pitchFamily="2" charset="2"/>
              <a:buChar char="Ø"/>
            </a:pPr>
            <a:r>
              <a:rPr lang="ne-NP" dirty="0">
                <a:cs typeface="Kalimati" panose="00000400000000000000" pitchFamily="2"/>
              </a:rPr>
              <a:t>छलफलमा भाग लिने,</a:t>
            </a:r>
          </a:p>
          <a:p>
            <a:pPr marL="401638" indent="-401638">
              <a:lnSpc>
                <a:spcPct val="150000"/>
              </a:lnSpc>
              <a:spcAft>
                <a:spcPts val="600"/>
              </a:spcAft>
              <a:buFont typeface="Wingdings" panose="05000000000000000000" pitchFamily="2" charset="2"/>
              <a:buChar char="Ø"/>
            </a:pPr>
            <a:r>
              <a:rPr lang="ne-NP" dirty="0">
                <a:solidFill>
                  <a:srgbClr val="00B0F0"/>
                </a:solidFill>
                <a:cs typeface="Kalimati" panose="00000400000000000000" pitchFamily="2"/>
              </a:rPr>
              <a:t>तालिममा आवश्यक प्रश्न बाहेक अन्य प्रश्न नगर्ने,</a:t>
            </a:r>
          </a:p>
          <a:p>
            <a:pPr marL="401638" indent="-401638">
              <a:lnSpc>
                <a:spcPct val="150000"/>
              </a:lnSpc>
              <a:spcAft>
                <a:spcPts val="600"/>
              </a:spcAft>
              <a:buFont typeface="Wingdings" panose="05000000000000000000" pitchFamily="2" charset="2"/>
              <a:buChar char="Ø"/>
            </a:pPr>
            <a:r>
              <a:rPr lang="ne-NP" smtClean="0">
                <a:cs typeface="Kalimati" panose="00000400000000000000" pitchFamily="2"/>
              </a:rPr>
              <a:t>दुई जना प्रशिक्षार्थीले तालिमको </a:t>
            </a:r>
            <a:r>
              <a:rPr lang="ne-NP" dirty="0">
                <a:cs typeface="Kalimati" panose="00000400000000000000" pitchFamily="2"/>
              </a:rPr>
              <a:t>अर्को दिन अघिल्लो दिनको समिक्षा गर्ने, </a:t>
            </a:r>
          </a:p>
          <a:p>
            <a:pPr>
              <a:lnSpc>
                <a:spcPct val="150000"/>
              </a:lnSpc>
              <a:spcAft>
                <a:spcPts val="600"/>
              </a:spcAft>
            </a:pPr>
            <a:endParaRPr lang="ne-NP" dirty="0"/>
          </a:p>
          <a:p>
            <a:pPr>
              <a:lnSpc>
                <a:spcPct val="150000"/>
              </a:lnSpc>
              <a:spcAft>
                <a:spcPts val="600"/>
              </a:spcAft>
            </a:pPr>
            <a:endParaRPr lang="ne-NP" dirty="0"/>
          </a:p>
          <a:p>
            <a:pPr>
              <a:lnSpc>
                <a:spcPct val="150000"/>
              </a:lnSpc>
              <a:spcAft>
                <a:spcPts val="600"/>
              </a:spcAft>
            </a:pPr>
            <a:endParaRPr lang="ne-NP" dirty="0"/>
          </a:p>
          <a:p>
            <a:pPr>
              <a:lnSpc>
                <a:spcPct val="150000"/>
              </a:lnSpc>
              <a:spcAft>
                <a:spcPts val="600"/>
              </a:spcAft>
            </a:pPr>
            <a:endParaRPr lang="en-US" dirty="0"/>
          </a:p>
        </p:txBody>
      </p:sp>
      <p:sp>
        <p:nvSpPr>
          <p:cNvPr id="4" name="Slide Number Placeholder 3">
            <a:extLst>
              <a:ext uri="{FF2B5EF4-FFF2-40B4-BE49-F238E27FC236}">
                <a16:creationId xmlns:a16="http://schemas.microsoft.com/office/drawing/2014/main" xmlns="" id="{F5973B72-0192-4A60-9D12-F33D2C2ED2C5}"/>
              </a:ext>
            </a:extLst>
          </p:cNvPr>
          <p:cNvSpPr>
            <a:spLocks noGrp="1"/>
          </p:cNvSpPr>
          <p:nvPr>
            <p:ph type="sldNum" sz="quarter" idx="12"/>
          </p:nvPr>
        </p:nvSpPr>
        <p:spPr/>
        <p:txBody>
          <a:bodyPr/>
          <a:lstStyle/>
          <a:p>
            <a:fld id="{26402401-4522-4C0F-A737-197EB07E49FF}" type="slidenum">
              <a:rPr lang="en-US" smtClean="0"/>
              <a:pPr/>
              <a:t>2</a:t>
            </a:fld>
            <a:endParaRPr lang="en-US"/>
          </a:p>
        </p:txBody>
      </p:sp>
    </p:spTree>
    <p:extLst>
      <p:ext uri="{BB962C8B-B14F-4D97-AF65-F5344CB8AC3E}">
        <p14:creationId xmlns:p14="http://schemas.microsoft.com/office/powerpoint/2010/main" val="8944277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35C243A-236A-474B-9AB6-B6367558D7F7}"/>
              </a:ext>
            </a:extLst>
          </p:cNvPr>
          <p:cNvSpPr/>
          <p:nvPr/>
        </p:nvSpPr>
        <p:spPr>
          <a:xfrm>
            <a:off x="247364" y="1802724"/>
            <a:ext cx="11778381" cy="4170372"/>
          </a:xfrm>
          <a:prstGeom prst="rect">
            <a:avLst/>
          </a:prstGeom>
        </p:spPr>
        <p:txBody>
          <a:bodyPr wrap="square">
            <a:spAutoFit/>
          </a:bodyPr>
          <a:lstStyle/>
          <a:p>
            <a:pPr lvl="0" algn="ctr">
              <a:lnSpc>
                <a:spcPct val="150000"/>
              </a:lnSpc>
              <a:spcBef>
                <a:spcPts val="1000"/>
              </a:spcBef>
              <a:defRPr/>
            </a:pPr>
            <a:endParaRPr lang="en-US" sz="3200" b="1" kern="0" smtClean="0">
              <a:solidFill>
                <a:prstClr val="black"/>
              </a:solidFill>
              <a:latin typeface="Preeti" pitchFamily="2" charset="0"/>
              <a:cs typeface="Kalimati" panose="00000400000000000000" pitchFamily="2"/>
            </a:endParaRPr>
          </a:p>
          <a:p>
            <a:pPr lvl="0" algn="ctr">
              <a:lnSpc>
                <a:spcPct val="150000"/>
              </a:lnSpc>
              <a:spcBef>
                <a:spcPts val="1000"/>
              </a:spcBef>
              <a:defRPr/>
            </a:pPr>
            <a:endParaRPr lang="en-US" sz="3200" b="1" kern="0">
              <a:solidFill>
                <a:prstClr val="black"/>
              </a:solidFill>
              <a:latin typeface="Preeti" pitchFamily="2" charset="0"/>
              <a:cs typeface="Kalimati" panose="00000400000000000000" pitchFamily="2"/>
            </a:endParaRPr>
          </a:p>
          <a:p>
            <a:pPr algn="ctr">
              <a:lnSpc>
                <a:spcPct val="150000"/>
              </a:lnSpc>
              <a:spcBef>
                <a:spcPts val="1000"/>
              </a:spcBef>
              <a:defRPr/>
            </a:pPr>
            <a:r>
              <a:rPr lang="ne-NP" sz="3200" b="1" kern="0" smtClean="0">
                <a:solidFill>
                  <a:prstClr val="black"/>
                </a:solidFill>
                <a:latin typeface="Preeti" pitchFamily="2" charset="0"/>
                <a:cs typeface="Kalimati" panose="00000400000000000000" pitchFamily="2"/>
              </a:rPr>
              <a:t>निर्देशिकामा दिइएको गणक र उत्तरदाताबीचको सम्बाद पढ्न लगाई कक्षामा सहभागीहरुलाई प्रदर्शन गर्न लगाउने </a:t>
            </a:r>
            <a:endParaRPr lang="ne-NP" sz="3200" b="1" kern="0">
              <a:solidFill>
                <a:prstClr val="black"/>
              </a:solidFill>
              <a:latin typeface="Preeti" pitchFamily="2" charset="0"/>
              <a:cs typeface="Kalimati" panose="00000400000000000000" pitchFamily="2"/>
            </a:endParaRPr>
          </a:p>
          <a:p>
            <a:pPr lvl="0" algn="ctr">
              <a:lnSpc>
                <a:spcPct val="150000"/>
              </a:lnSpc>
              <a:spcBef>
                <a:spcPts val="1000"/>
              </a:spcBef>
              <a:defRPr/>
            </a:pPr>
            <a:endParaRPr lang="ne-NP" sz="3200" b="1" kern="0" dirty="0">
              <a:solidFill>
                <a:prstClr val="black"/>
              </a:solidFill>
              <a:latin typeface="Preeti" pitchFamily="2" charset="0"/>
              <a:cs typeface="Kalimati" panose="00000400000000000000" pitchFamily="2"/>
            </a:endParaRPr>
          </a:p>
        </p:txBody>
      </p:sp>
    </p:spTree>
    <p:extLst>
      <p:ext uri="{BB962C8B-B14F-4D97-AF65-F5344CB8AC3E}">
        <p14:creationId xmlns:p14="http://schemas.microsoft.com/office/powerpoint/2010/main" val="8217678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04391"/>
            <a:ext cx="12192000" cy="653143"/>
          </a:xfrm>
        </p:spPr>
        <p:txBody>
          <a:bodyPr>
            <a:noAutofit/>
          </a:bodyPr>
          <a:lstStyle/>
          <a:p>
            <a:pPr algn="l">
              <a:lnSpc>
                <a:spcPct val="150000"/>
              </a:lnSpc>
              <a:spcBef>
                <a:spcPts val="1000"/>
              </a:spcBef>
              <a:defRPr/>
            </a:pPr>
            <a:r>
              <a:rPr lang="en-US" sz="2400" b="1">
                <a:latin typeface="Preeti" pitchFamily="2" charset="0"/>
              </a:rPr>
              <a:t/>
            </a:r>
            <a:br>
              <a:rPr lang="en-US" sz="2400" b="1">
                <a:latin typeface="Preeti" pitchFamily="2" charset="0"/>
              </a:rPr>
            </a:br>
            <a:r>
              <a:rPr lang="ne-NP" sz="2400" b="1" kern="0">
                <a:solidFill>
                  <a:prstClr val="black"/>
                </a:solidFill>
                <a:latin typeface="Preeti" pitchFamily="2" charset="0"/>
                <a:cs typeface="Kalimati" panose="00000400000000000000" pitchFamily="2"/>
              </a:rPr>
              <a:t>भाग ४ </a:t>
            </a:r>
            <a:r>
              <a:rPr lang="en-US" sz="2400" b="1">
                <a:latin typeface="Times New Roman" panose="02020603050405020304" pitchFamily="18" charset="0"/>
                <a:cs typeface="Times New Roman" panose="02020603050405020304" pitchFamily="18" charset="0"/>
              </a:rPr>
              <a:t>: </a:t>
            </a:r>
            <a:r>
              <a:rPr lang="ne-NP" sz="2400" b="1">
                <a:latin typeface="Times New Roman" panose="02020603050405020304" pitchFamily="18" charset="0"/>
                <a:cs typeface="Kalimati" panose="00000400000000000000" pitchFamily="2"/>
              </a:rPr>
              <a:t>अवधारणा र परिभाषा</a:t>
            </a:r>
            <a:endParaRPr lang="ne-NP" sz="2400" b="1" kern="0">
              <a:solidFill>
                <a:prstClr val="black"/>
              </a:solidFill>
              <a:latin typeface="Preeti" pitchFamily="2" charset="0"/>
              <a:cs typeface="Kalimati" panose="00000400000000000000" pitchFamily="2"/>
            </a:endParaRPr>
          </a:p>
        </p:txBody>
      </p:sp>
      <p:sp>
        <p:nvSpPr>
          <p:cNvPr id="8" name="Rectangle 7">
            <a:extLst>
              <a:ext uri="{FF2B5EF4-FFF2-40B4-BE49-F238E27FC236}">
                <a16:creationId xmlns:a16="http://schemas.microsoft.com/office/drawing/2014/main" xmlns="" id="{835C243A-236A-474B-9AB6-B6367558D7F7}"/>
              </a:ext>
            </a:extLst>
          </p:cNvPr>
          <p:cNvSpPr/>
          <p:nvPr/>
        </p:nvSpPr>
        <p:spPr>
          <a:xfrm>
            <a:off x="206809" y="1557534"/>
            <a:ext cx="11778381" cy="6827510"/>
          </a:xfrm>
          <a:prstGeom prst="rect">
            <a:avLst/>
          </a:prstGeom>
        </p:spPr>
        <p:txBody>
          <a:bodyPr wrap="square">
            <a:spAutoFit/>
          </a:bodyPr>
          <a:lstStyle/>
          <a:p>
            <a:pPr>
              <a:lnSpc>
                <a:spcPct val="150000"/>
              </a:lnSpc>
              <a:spcBef>
                <a:spcPts val="1000"/>
              </a:spcBef>
              <a:defRPr/>
            </a:pPr>
            <a:r>
              <a:rPr lang="ne-NP" sz="2400" b="1" kern="0" smtClean="0">
                <a:solidFill>
                  <a:prstClr val="black"/>
                </a:solidFill>
                <a:latin typeface="Preeti" pitchFamily="2" charset="0"/>
                <a:cs typeface="Kalimati" panose="00000400000000000000" pitchFamily="2"/>
              </a:rPr>
              <a:t>जनगणनामा </a:t>
            </a:r>
            <a:r>
              <a:rPr lang="ne-NP" sz="2400" b="1" kern="0">
                <a:solidFill>
                  <a:prstClr val="black"/>
                </a:solidFill>
                <a:latin typeface="Preeti" pitchFamily="2" charset="0"/>
                <a:cs typeface="Kalimati" panose="00000400000000000000" pitchFamily="2"/>
              </a:rPr>
              <a:t>प्रयोग हुने </a:t>
            </a:r>
            <a:r>
              <a:rPr lang="ne-NP" sz="2400" b="1" kern="0" smtClean="0">
                <a:solidFill>
                  <a:prstClr val="black"/>
                </a:solidFill>
                <a:latin typeface="Preeti" pitchFamily="2" charset="0"/>
                <a:cs typeface="Kalimati" panose="00000400000000000000" pitchFamily="2"/>
              </a:rPr>
              <a:t>शब्दहरू र तीनीहरुको </a:t>
            </a:r>
            <a:r>
              <a:rPr lang="ne-NP" sz="2400" b="1" kern="0">
                <a:solidFill>
                  <a:prstClr val="black"/>
                </a:solidFill>
                <a:latin typeface="Preeti" pitchFamily="2" charset="0"/>
                <a:cs typeface="Kalimati" panose="00000400000000000000" pitchFamily="2"/>
              </a:rPr>
              <a:t>अवधारणा </a:t>
            </a:r>
            <a:r>
              <a:rPr lang="ne-NP" sz="2400" b="1" kern="0" smtClean="0">
                <a:solidFill>
                  <a:prstClr val="black"/>
                </a:solidFill>
                <a:latin typeface="Preeti" pitchFamily="2" charset="0"/>
                <a:cs typeface="Kalimati" panose="00000400000000000000" pitchFamily="2"/>
              </a:rPr>
              <a:t>तथा परिभाषा</a:t>
            </a:r>
          </a:p>
          <a:p>
            <a:pPr>
              <a:defRPr/>
            </a:pPr>
            <a:endParaRPr lang="ne-NP" sz="2400" b="1" u="sng" kern="0" smtClean="0">
              <a:solidFill>
                <a:prstClr val="black"/>
              </a:solidFill>
              <a:latin typeface="Preeti" pitchFamily="2" charset="0"/>
              <a:cs typeface="Kalimati" panose="00000400000000000000" pitchFamily="2"/>
            </a:endParaRPr>
          </a:p>
          <a:p>
            <a:pPr>
              <a:defRPr/>
            </a:pPr>
            <a:r>
              <a:rPr lang="ne-NP" sz="2400" b="1" u="sng" kern="0" smtClean="0">
                <a:solidFill>
                  <a:prstClr val="black"/>
                </a:solidFill>
                <a:latin typeface="Preeti" pitchFamily="2" charset="0"/>
                <a:cs typeface="Kalimati" panose="00000400000000000000" pitchFamily="2"/>
              </a:rPr>
              <a:t>गणना क्षेत्र</a:t>
            </a:r>
          </a:p>
          <a:p>
            <a:pPr marL="342900" indent="-342900">
              <a:buFont typeface="Wingdings" panose="05000000000000000000" pitchFamily="2" charset="2"/>
              <a:buChar char="Ø"/>
              <a:defRPr/>
            </a:pPr>
            <a:r>
              <a:rPr lang="ne-NP" sz="2400" b="1" kern="0" smtClean="0">
                <a:solidFill>
                  <a:prstClr val="black"/>
                </a:solidFill>
                <a:latin typeface="Preeti" pitchFamily="2" charset="0"/>
                <a:cs typeface="Kalimati" panose="00000400000000000000" pitchFamily="2"/>
              </a:rPr>
              <a:t>कुनै </a:t>
            </a:r>
            <a:r>
              <a:rPr lang="ne-NP" sz="2400" b="1" kern="0" smtClean="0">
                <a:solidFill>
                  <a:prstClr val="black"/>
                </a:solidFill>
                <a:latin typeface="Times New Roman" panose="02020603050405020304" pitchFamily="18" charset="0"/>
                <a:cs typeface="Kalimati" panose="00000400000000000000" pitchFamily="2"/>
              </a:rPr>
              <a:t>गाउँपालिका</a:t>
            </a:r>
            <a:r>
              <a:rPr lang="en-US" sz="3600" b="1" kern="0" smtClean="0">
                <a:solidFill>
                  <a:prstClr val="black"/>
                </a:solidFill>
                <a:latin typeface="Times New Roman" panose="02020603050405020304" pitchFamily="18" charset="0"/>
                <a:cs typeface="Times New Roman" panose="02020603050405020304" pitchFamily="18" charset="0"/>
              </a:rPr>
              <a:t>/</a:t>
            </a:r>
            <a:r>
              <a:rPr lang="ne-NP" sz="2400" b="1" kern="0" smtClean="0">
                <a:solidFill>
                  <a:prstClr val="black"/>
                </a:solidFill>
                <a:latin typeface="Times New Roman" panose="02020603050405020304" pitchFamily="18" charset="0"/>
                <a:cs typeface="Kalimati" panose="00000400000000000000" pitchFamily="2"/>
              </a:rPr>
              <a:t>नगरपालिकाको</a:t>
            </a:r>
            <a:r>
              <a:rPr lang="ne-NP" sz="2400" b="1" kern="0" smtClean="0">
                <a:solidFill>
                  <a:prstClr val="black"/>
                </a:solidFill>
                <a:latin typeface="Preeti" pitchFamily="2" charset="0"/>
                <a:cs typeface="Kalimati" panose="00000400000000000000" pitchFamily="2"/>
              </a:rPr>
              <a:t> पूरै वडा </a:t>
            </a:r>
            <a:r>
              <a:rPr lang="ne-NP" sz="2400" b="1" kern="0">
                <a:solidFill>
                  <a:prstClr val="black"/>
                </a:solidFill>
                <a:latin typeface="Preeti" pitchFamily="2" charset="0"/>
                <a:cs typeface="Kalimati" panose="00000400000000000000" pitchFamily="2"/>
              </a:rPr>
              <a:t>वा </a:t>
            </a:r>
            <a:r>
              <a:rPr lang="ne-NP" sz="2400" b="1" kern="0" smtClean="0">
                <a:solidFill>
                  <a:prstClr val="black"/>
                </a:solidFill>
                <a:latin typeface="Preeti" pitchFamily="2" charset="0"/>
                <a:cs typeface="Kalimati" panose="00000400000000000000" pitchFamily="2"/>
              </a:rPr>
              <a:t>वडाको कुनै खण्ड हो ।गणना </a:t>
            </a:r>
            <a:r>
              <a:rPr lang="ne-NP" sz="2400" b="1" kern="0">
                <a:solidFill>
                  <a:prstClr val="black"/>
                </a:solidFill>
                <a:latin typeface="Preeti" pitchFamily="2" charset="0"/>
                <a:cs typeface="Kalimati" panose="00000400000000000000" pitchFamily="2"/>
              </a:rPr>
              <a:t>क्षेत्रको चारैतिरको सिमाना प्रष्टरुपमा नक्सामा देखाईएको हुन्छ ।</a:t>
            </a:r>
          </a:p>
          <a:p>
            <a:pPr marL="342900" indent="-342900">
              <a:lnSpc>
                <a:spcPct val="150000"/>
              </a:lnSpc>
              <a:spcBef>
                <a:spcPts val="1000"/>
              </a:spcBef>
              <a:buFont typeface="Wingdings" panose="05000000000000000000" pitchFamily="2" charset="2"/>
              <a:buChar char="Ø"/>
              <a:defRPr/>
            </a:pPr>
            <a:r>
              <a:rPr lang="ne-NP" sz="2400" b="1" kern="0">
                <a:solidFill>
                  <a:prstClr val="black"/>
                </a:solidFill>
                <a:latin typeface="Preeti" pitchFamily="2" charset="0"/>
                <a:cs typeface="Kalimati" panose="00000400000000000000" pitchFamily="2"/>
              </a:rPr>
              <a:t>सो क्षेत्र भित्र पर्ने महत्वपूर्ण वस्तु र फीचरहरू समेत देखिने गरी गणना क्षेत्र नक्सा तयार गरिएको हुन्छ । </a:t>
            </a:r>
          </a:p>
          <a:p>
            <a:pPr marL="342900" indent="-342900">
              <a:lnSpc>
                <a:spcPct val="150000"/>
              </a:lnSpc>
              <a:spcBef>
                <a:spcPts val="1000"/>
              </a:spcBef>
              <a:buFont typeface="Wingdings" panose="05000000000000000000" pitchFamily="2" charset="2"/>
              <a:buChar char="Ø"/>
              <a:defRPr/>
            </a:pPr>
            <a:r>
              <a:rPr lang="ne-NP" sz="2400" b="1" kern="0">
                <a:solidFill>
                  <a:prstClr val="black"/>
                </a:solidFill>
                <a:latin typeface="Preeti" pitchFamily="2" charset="0"/>
                <a:cs typeface="Kalimati" panose="00000400000000000000" pitchFamily="2"/>
              </a:rPr>
              <a:t>भौगोलिक क्षेत्र र वसोवासको सघनता अनुसार एउटा </a:t>
            </a:r>
            <a:r>
              <a:rPr lang="ne-NP" sz="2400" b="1" kern="0" smtClean="0">
                <a:solidFill>
                  <a:prstClr val="black"/>
                </a:solidFill>
                <a:latin typeface="Preeti" pitchFamily="2" charset="0"/>
                <a:cs typeface="Kalimati" panose="00000400000000000000" pitchFamily="2"/>
              </a:rPr>
              <a:t>वडा पूरैको </a:t>
            </a:r>
            <a:r>
              <a:rPr lang="ne-NP" sz="2400" b="1" kern="0">
                <a:solidFill>
                  <a:prstClr val="black"/>
                </a:solidFill>
                <a:latin typeface="Preeti" pitchFamily="2" charset="0"/>
                <a:cs typeface="Kalimati" panose="00000400000000000000" pitchFamily="2"/>
              </a:rPr>
              <a:t>एक गणना क्षेत्र वा एउटा वडामा धेरैवटा गणना क्षेत्रहरु </a:t>
            </a:r>
            <a:r>
              <a:rPr lang="ne-NP" sz="2400" b="1" kern="0" smtClean="0">
                <a:solidFill>
                  <a:prstClr val="black"/>
                </a:solidFill>
                <a:latin typeface="Preeti" pitchFamily="2" charset="0"/>
                <a:cs typeface="Kalimati" panose="00000400000000000000" pitchFamily="2"/>
              </a:rPr>
              <a:t>पनि हुन </a:t>
            </a:r>
            <a:r>
              <a:rPr lang="ne-NP" sz="2400" b="1" kern="0">
                <a:solidFill>
                  <a:prstClr val="black"/>
                </a:solidFill>
                <a:latin typeface="Preeti" pitchFamily="2" charset="0"/>
                <a:cs typeface="Kalimati" panose="00000400000000000000" pitchFamily="2"/>
              </a:rPr>
              <a:t>सक्छन् ।</a:t>
            </a:r>
          </a:p>
          <a:p>
            <a:pPr marL="342900" indent="-342900">
              <a:lnSpc>
                <a:spcPct val="150000"/>
              </a:lnSpc>
              <a:spcBef>
                <a:spcPts val="1000"/>
              </a:spcBef>
              <a:buFont typeface="Wingdings" panose="05000000000000000000" pitchFamily="2" charset="2"/>
              <a:buChar char="Ø"/>
              <a:defRPr/>
            </a:pPr>
            <a:r>
              <a:rPr lang="ne-NP" sz="2400" b="1" kern="0" smtClean="0">
                <a:solidFill>
                  <a:prstClr val="black"/>
                </a:solidFill>
                <a:latin typeface="Preeti" pitchFamily="2" charset="0"/>
                <a:cs typeface="Kalimati" panose="00000400000000000000" pitchFamily="2"/>
              </a:rPr>
              <a:t>एक जना गणकले गणना अवधिभर कुनै एउटा गणना क्षेत्रको काम सम्पन्न गर्नुपर्ने हुन्छ ।</a:t>
            </a:r>
          </a:p>
          <a:p>
            <a:pPr algn="ctr">
              <a:lnSpc>
                <a:spcPct val="150000"/>
              </a:lnSpc>
              <a:spcBef>
                <a:spcPts val="1000"/>
              </a:spcBef>
              <a:defRPr/>
            </a:pPr>
            <a:endParaRPr lang="ne-NP" sz="2400" b="1" kern="0" smtClean="0">
              <a:solidFill>
                <a:prstClr val="black"/>
              </a:solidFill>
              <a:latin typeface="Preeti" pitchFamily="2" charset="0"/>
              <a:cs typeface="Kalimati" panose="00000400000000000000" pitchFamily="2"/>
            </a:endParaRPr>
          </a:p>
          <a:p>
            <a:pPr lvl="0" algn="ctr">
              <a:lnSpc>
                <a:spcPct val="150000"/>
              </a:lnSpc>
              <a:spcBef>
                <a:spcPts val="1000"/>
              </a:spcBef>
              <a:defRPr/>
            </a:pPr>
            <a:endParaRPr lang="ne-NP" sz="2400" b="1" kern="0" dirty="0">
              <a:solidFill>
                <a:prstClr val="black"/>
              </a:solidFill>
              <a:latin typeface="Preeti" pitchFamily="2" charset="0"/>
              <a:cs typeface="Kalimati" panose="00000400000000000000" pitchFamily="2"/>
            </a:endParaRPr>
          </a:p>
        </p:txBody>
      </p:sp>
    </p:spTree>
    <p:extLst>
      <p:ext uri="{BB962C8B-B14F-4D97-AF65-F5344CB8AC3E}">
        <p14:creationId xmlns:p14="http://schemas.microsoft.com/office/powerpoint/2010/main" val="16835317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04391"/>
            <a:ext cx="12192000" cy="653143"/>
          </a:xfrm>
        </p:spPr>
        <p:txBody>
          <a:bodyPr>
            <a:noAutofit/>
          </a:bodyPr>
          <a:lstStyle/>
          <a:p>
            <a:pPr algn="l">
              <a:lnSpc>
                <a:spcPct val="150000"/>
              </a:lnSpc>
              <a:spcBef>
                <a:spcPts val="1000"/>
              </a:spcBef>
              <a:defRPr/>
            </a:pPr>
            <a:r>
              <a:rPr lang="en-US" sz="2400" b="1">
                <a:latin typeface="Preeti" pitchFamily="2" charset="0"/>
              </a:rPr>
              <a:t/>
            </a:r>
            <a:br>
              <a:rPr lang="en-US" sz="2400" b="1">
                <a:latin typeface="Preeti" pitchFamily="2" charset="0"/>
              </a:rPr>
            </a:br>
            <a:r>
              <a:rPr lang="ne-NP" sz="2400" b="1" kern="0">
                <a:solidFill>
                  <a:prstClr val="black"/>
                </a:solidFill>
                <a:latin typeface="Preeti" pitchFamily="2" charset="0"/>
                <a:cs typeface="Kalimati" panose="00000400000000000000" pitchFamily="2"/>
              </a:rPr>
              <a:t>भाग ४ </a:t>
            </a:r>
            <a:r>
              <a:rPr lang="en-US" sz="2400" b="1">
                <a:latin typeface="Times New Roman" panose="02020603050405020304" pitchFamily="18" charset="0"/>
                <a:cs typeface="Times New Roman" panose="02020603050405020304" pitchFamily="18" charset="0"/>
              </a:rPr>
              <a:t>: </a:t>
            </a:r>
            <a:r>
              <a:rPr lang="ne-NP" sz="2400" b="1">
                <a:latin typeface="Times New Roman" panose="02020603050405020304" pitchFamily="18" charset="0"/>
                <a:cs typeface="Kalimati" panose="00000400000000000000" pitchFamily="2"/>
              </a:rPr>
              <a:t>अवधारणा र परिभाषा</a:t>
            </a:r>
            <a:endParaRPr lang="ne-NP" sz="2400" b="1" kern="0">
              <a:solidFill>
                <a:prstClr val="black"/>
              </a:solidFill>
              <a:latin typeface="Preeti" pitchFamily="2" charset="0"/>
              <a:cs typeface="Kalimati" panose="00000400000000000000" pitchFamily="2"/>
            </a:endParaRPr>
          </a:p>
        </p:txBody>
      </p:sp>
      <p:sp>
        <p:nvSpPr>
          <p:cNvPr id="8" name="Rectangle 7">
            <a:extLst>
              <a:ext uri="{FF2B5EF4-FFF2-40B4-BE49-F238E27FC236}">
                <a16:creationId xmlns:a16="http://schemas.microsoft.com/office/drawing/2014/main" xmlns="" id="{835C243A-236A-474B-9AB6-B6367558D7F7}"/>
              </a:ext>
            </a:extLst>
          </p:cNvPr>
          <p:cNvSpPr/>
          <p:nvPr/>
        </p:nvSpPr>
        <p:spPr>
          <a:xfrm>
            <a:off x="206809" y="1557534"/>
            <a:ext cx="11778381" cy="6827510"/>
          </a:xfrm>
          <a:prstGeom prst="rect">
            <a:avLst/>
          </a:prstGeom>
        </p:spPr>
        <p:txBody>
          <a:bodyPr wrap="square">
            <a:spAutoFit/>
          </a:bodyPr>
          <a:lstStyle/>
          <a:p>
            <a:pPr>
              <a:lnSpc>
                <a:spcPct val="150000"/>
              </a:lnSpc>
              <a:spcBef>
                <a:spcPts val="1000"/>
              </a:spcBef>
              <a:defRPr/>
            </a:pPr>
            <a:r>
              <a:rPr lang="ne-NP" sz="2400" b="1" kern="0" smtClean="0">
                <a:solidFill>
                  <a:prstClr val="black"/>
                </a:solidFill>
                <a:latin typeface="Preeti" pitchFamily="2" charset="0"/>
                <a:cs typeface="Kalimati" panose="00000400000000000000" pitchFamily="2"/>
              </a:rPr>
              <a:t>जनगणनामा </a:t>
            </a:r>
            <a:r>
              <a:rPr lang="ne-NP" sz="2400" b="1" kern="0">
                <a:solidFill>
                  <a:prstClr val="black"/>
                </a:solidFill>
                <a:latin typeface="Preeti" pitchFamily="2" charset="0"/>
                <a:cs typeface="Kalimati" panose="00000400000000000000" pitchFamily="2"/>
              </a:rPr>
              <a:t>प्रयोग हुने </a:t>
            </a:r>
            <a:r>
              <a:rPr lang="ne-NP" sz="2400" b="1" kern="0" smtClean="0">
                <a:solidFill>
                  <a:prstClr val="black"/>
                </a:solidFill>
                <a:latin typeface="Preeti" pitchFamily="2" charset="0"/>
                <a:cs typeface="Kalimati" panose="00000400000000000000" pitchFamily="2"/>
              </a:rPr>
              <a:t>शब्दहरू र तीनीहरुको </a:t>
            </a:r>
            <a:r>
              <a:rPr lang="ne-NP" sz="2400" b="1" kern="0">
                <a:solidFill>
                  <a:prstClr val="black"/>
                </a:solidFill>
                <a:latin typeface="Preeti" pitchFamily="2" charset="0"/>
                <a:cs typeface="Kalimati" panose="00000400000000000000" pitchFamily="2"/>
              </a:rPr>
              <a:t>अवधारणा </a:t>
            </a:r>
            <a:r>
              <a:rPr lang="ne-NP" sz="2400" b="1" kern="0" smtClean="0">
                <a:solidFill>
                  <a:prstClr val="black"/>
                </a:solidFill>
                <a:latin typeface="Preeti" pitchFamily="2" charset="0"/>
                <a:cs typeface="Kalimati" panose="00000400000000000000" pitchFamily="2"/>
              </a:rPr>
              <a:t>तथा परिभाषा</a:t>
            </a:r>
          </a:p>
          <a:p>
            <a:pPr>
              <a:defRPr/>
            </a:pPr>
            <a:endParaRPr lang="ne-NP" sz="2400" b="1" u="sng" kern="0" smtClean="0">
              <a:solidFill>
                <a:prstClr val="black"/>
              </a:solidFill>
              <a:latin typeface="Preeti" pitchFamily="2" charset="0"/>
              <a:cs typeface="Kalimati" panose="00000400000000000000" pitchFamily="2"/>
            </a:endParaRPr>
          </a:p>
          <a:p>
            <a:pPr>
              <a:defRPr/>
            </a:pPr>
            <a:r>
              <a:rPr lang="ne-NP" sz="2400" b="1" u="sng" kern="0" smtClean="0">
                <a:solidFill>
                  <a:prstClr val="black"/>
                </a:solidFill>
                <a:latin typeface="Preeti" pitchFamily="2" charset="0"/>
                <a:cs typeface="Kalimati" panose="00000400000000000000" pitchFamily="2"/>
              </a:rPr>
              <a:t>गणना क्षेत्र</a:t>
            </a:r>
          </a:p>
          <a:p>
            <a:pPr marL="342900" indent="-342900">
              <a:buFont typeface="Wingdings" panose="05000000000000000000" pitchFamily="2" charset="2"/>
              <a:buChar char="Ø"/>
              <a:defRPr/>
            </a:pPr>
            <a:r>
              <a:rPr lang="ne-NP" sz="2400" b="1" kern="0" smtClean="0">
                <a:solidFill>
                  <a:prstClr val="black"/>
                </a:solidFill>
                <a:latin typeface="Preeti" pitchFamily="2" charset="0"/>
                <a:cs typeface="Kalimati" panose="00000400000000000000" pitchFamily="2"/>
              </a:rPr>
              <a:t>कुनै </a:t>
            </a:r>
            <a:r>
              <a:rPr lang="ne-NP" sz="2400" b="1" kern="0" smtClean="0">
                <a:solidFill>
                  <a:prstClr val="black"/>
                </a:solidFill>
                <a:latin typeface="Times New Roman" panose="02020603050405020304" pitchFamily="18" charset="0"/>
                <a:cs typeface="Kalimati" panose="00000400000000000000" pitchFamily="2"/>
              </a:rPr>
              <a:t>गाउँपालिका</a:t>
            </a:r>
            <a:r>
              <a:rPr lang="en-US" sz="3600" b="1" kern="0" smtClean="0">
                <a:solidFill>
                  <a:prstClr val="black"/>
                </a:solidFill>
                <a:latin typeface="Times New Roman" panose="02020603050405020304" pitchFamily="18" charset="0"/>
                <a:cs typeface="Times New Roman" panose="02020603050405020304" pitchFamily="18" charset="0"/>
              </a:rPr>
              <a:t>/</a:t>
            </a:r>
            <a:r>
              <a:rPr lang="ne-NP" sz="2400" b="1" kern="0" smtClean="0">
                <a:solidFill>
                  <a:prstClr val="black"/>
                </a:solidFill>
                <a:latin typeface="Times New Roman" panose="02020603050405020304" pitchFamily="18" charset="0"/>
                <a:cs typeface="Kalimati" panose="00000400000000000000" pitchFamily="2"/>
              </a:rPr>
              <a:t>नगरपालिकाको</a:t>
            </a:r>
            <a:r>
              <a:rPr lang="ne-NP" sz="2400" b="1" kern="0" smtClean="0">
                <a:solidFill>
                  <a:prstClr val="black"/>
                </a:solidFill>
                <a:latin typeface="Preeti" pitchFamily="2" charset="0"/>
                <a:cs typeface="Kalimati" panose="00000400000000000000" pitchFamily="2"/>
              </a:rPr>
              <a:t> पूरै वडा </a:t>
            </a:r>
            <a:r>
              <a:rPr lang="ne-NP" sz="2400" b="1" kern="0">
                <a:solidFill>
                  <a:prstClr val="black"/>
                </a:solidFill>
                <a:latin typeface="Preeti" pitchFamily="2" charset="0"/>
                <a:cs typeface="Kalimati" panose="00000400000000000000" pitchFamily="2"/>
              </a:rPr>
              <a:t>वा </a:t>
            </a:r>
            <a:r>
              <a:rPr lang="ne-NP" sz="2400" b="1" kern="0" smtClean="0">
                <a:solidFill>
                  <a:prstClr val="black"/>
                </a:solidFill>
                <a:latin typeface="Preeti" pitchFamily="2" charset="0"/>
                <a:cs typeface="Kalimati" panose="00000400000000000000" pitchFamily="2"/>
              </a:rPr>
              <a:t>वडाको कुनै खण्ड हो ।गणना </a:t>
            </a:r>
            <a:r>
              <a:rPr lang="ne-NP" sz="2400" b="1" kern="0">
                <a:solidFill>
                  <a:prstClr val="black"/>
                </a:solidFill>
                <a:latin typeface="Preeti" pitchFamily="2" charset="0"/>
                <a:cs typeface="Kalimati" panose="00000400000000000000" pitchFamily="2"/>
              </a:rPr>
              <a:t>क्षेत्रको चारैतिरको सिमाना प्रष्टरुपमा नक्सामा देखाईएको हुन्छ ।</a:t>
            </a:r>
          </a:p>
          <a:p>
            <a:pPr marL="342900" indent="-342900">
              <a:lnSpc>
                <a:spcPct val="150000"/>
              </a:lnSpc>
              <a:spcBef>
                <a:spcPts val="1000"/>
              </a:spcBef>
              <a:buFont typeface="Wingdings" panose="05000000000000000000" pitchFamily="2" charset="2"/>
              <a:buChar char="Ø"/>
              <a:defRPr/>
            </a:pPr>
            <a:r>
              <a:rPr lang="ne-NP" sz="2400" b="1" kern="0">
                <a:solidFill>
                  <a:prstClr val="black"/>
                </a:solidFill>
                <a:latin typeface="Preeti" pitchFamily="2" charset="0"/>
                <a:cs typeface="Kalimati" panose="00000400000000000000" pitchFamily="2"/>
              </a:rPr>
              <a:t>सो क्षेत्र भित्र पर्ने महत्वपूर्ण वस्तु र फीचरहरू समेत देखिने गरी गणना क्षेत्र नक्सा तयार गरिएको हुन्छ । </a:t>
            </a:r>
          </a:p>
          <a:p>
            <a:pPr marL="342900" indent="-342900">
              <a:lnSpc>
                <a:spcPct val="150000"/>
              </a:lnSpc>
              <a:spcBef>
                <a:spcPts val="1000"/>
              </a:spcBef>
              <a:buFont typeface="Wingdings" panose="05000000000000000000" pitchFamily="2" charset="2"/>
              <a:buChar char="Ø"/>
              <a:defRPr/>
            </a:pPr>
            <a:r>
              <a:rPr lang="ne-NP" sz="2400" b="1" kern="0">
                <a:solidFill>
                  <a:prstClr val="black"/>
                </a:solidFill>
                <a:latin typeface="Preeti" pitchFamily="2" charset="0"/>
                <a:cs typeface="Kalimati" panose="00000400000000000000" pitchFamily="2"/>
              </a:rPr>
              <a:t>भौगोलिक क्षेत्र र वसोवासको सघनता अनुसार एउटा </a:t>
            </a:r>
            <a:r>
              <a:rPr lang="ne-NP" sz="2400" b="1" kern="0" smtClean="0">
                <a:solidFill>
                  <a:prstClr val="black"/>
                </a:solidFill>
                <a:latin typeface="Preeti" pitchFamily="2" charset="0"/>
                <a:cs typeface="Kalimati" panose="00000400000000000000" pitchFamily="2"/>
              </a:rPr>
              <a:t>वडा पूरैको </a:t>
            </a:r>
            <a:r>
              <a:rPr lang="ne-NP" sz="2400" b="1" kern="0">
                <a:solidFill>
                  <a:prstClr val="black"/>
                </a:solidFill>
                <a:latin typeface="Preeti" pitchFamily="2" charset="0"/>
                <a:cs typeface="Kalimati" panose="00000400000000000000" pitchFamily="2"/>
              </a:rPr>
              <a:t>एक गणना क्षेत्र वा एउटा वडामा धेरैवटा गणना क्षेत्रहरु </a:t>
            </a:r>
            <a:r>
              <a:rPr lang="ne-NP" sz="2400" b="1" kern="0" smtClean="0">
                <a:solidFill>
                  <a:prstClr val="black"/>
                </a:solidFill>
                <a:latin typeface="Preeti" pitchFamily="2" charset="0"/>
                <a:cs typeface="Kalimati" panose="00000400000000000000" pitchFamily="2"/>
              </a:rPr>
              <a:t>पनि हुन </a:t>
            </a:r>
            <a:r>
              <a:rPr lang="ne-NP" sz="2400" b="1" kern="0">
                <a:solidFill>
                  <a:prstClr val="black"/>
                </a:solidFill>
                <a:latin typeface="Preeti" pitchFamily="2" charset="0"/>
                <a:cs typeface="Kalimati" panose="00000400000000000000" pitchFamily="2"/>
              </a:rPr>
              <a:t>सक्छन् ।</a:t>
            </a:r>
          </a:p>
          <a:p>
            <a:pPr marL="342900" indent="-342900">
              <a:lnSpc>
                <a:spcPct val="150000"/>
              </a:lnSpc>
              <a:spcBef>
                <a:spcPts val="1000"/>
              </a:spcBef>
              <a:buFont typeface="Wingdings" panose="05000000000000000000" pitchFamily="2" charset="2"/>
              <a:buChar char="Ø"/>
              <a:defRPr/>
            </a:pPr>
            <a:r>
              <a:rPr lang="ne-NP" sz="2400" b="1" kern="0" smtClean="0">
                <a:solidFill>
                  <a:prstClr val="black"/>
                </a:solidFill>
                <a:latin typeface="Preeti" pitchFamily="2" charset="0"/>
                <a:cs typeface="Kalimati" panose="00000400000000000000" pitchFamily="2"/>
              </a:rPr>
              <a:t>एक जना गणकले गणना अवधिभर कुनै एउटा गणना क्षेत्रको काम सम्पन्न गर्नुपर्ने हुन्छ ।</a:t>
            </a:r>
          </a:p>
          <a:p>
            <a:pPr algn="ctr">
              <a:lnSpc>
                <a:spcPct val="150000"/>
              </a:lnSpc>
              <a:spcBef>
                <a:spcPts val="1000"/>
              </a:spcBef>
              <a:defRPr/>
            </a:pPr>
            <a:endParaRPr lang="ne-NP" sz="2400" b="1" kern="0" smtClean="0">
              <a:solidFill>
                <a:prstClr val="black"/>
              </a:solidFill>
              <a:latin typeface="Preeti" pitchFamily="2" charset="0"/>
              <a:cs typeface="Kalimati" panose="00000400000000000000" pitchFamily="2"/>
            </a:endParaRPr>
          </a:p>
          <a:p>
            <a:pPr lvl="0" algn="ctr">
              <a:lnSpc>
                <a:spcPct val="150000"/>
              </a:lnSpc>
              <a:spcBef>
                <a:spcPts val="1000"/>
              </a:spcBef>
              <a:defRPr/>
            </a:pPr>
            <a:endParaRPr lang="ne-NP" sz="2400" b="1" kern="0" dirty="0">
              <a:solidFill>
                <a:prstClr val="black"/>
              </a:solidFill>
              <a:latin typeface="Preeti" pitchFamily="2" charset="0"/>
              <a:cs typeface="Kalimati" panose="00000400000000000000" pitchFamily="2"/>
            </a:endParaRPr>
          </a:p>
        </p:txBody>
      </p:sp>
    </p:spTree>
    <p:extLst>
      <p:ext uri="{BB962C8B-B14F-4D97-AF65-F5344CB8AC3E}">
        <p14:creationId xmlns:p14="http://schemas.microsoft.com/office/powerpoint/2010/main" val="14981740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33372"/>
            <a:ext cx="11985191" cy="513288"/>
          </a:xfrm>
        </p:spPr>
        <p:txBody>
          <a:bodyPr>
            <a:noAutofit/>
          </a:bodyPr>
          <a:lstStyle/>
          <a:p>
            <a:pPr algn="l">
              <a:lnSpc>
                <a:spcPct val="150000"/>
              </a:lnSpc>
              <a:spcBef>
                <a:spcPts val="1000"/>
              </a:spcBef>
              <a:defRPr/>
            </a:pPr>
            <a:r>
              <a:rPr lang="en-US" sz="2400" b="1">
                <a:latin typeface="Preeti" pitchFamily="2" charset="0"/>
              </a:rPr>
              <a:t/>
            </a:r>
            <a:br>
              <a:rPr lang="en-US" sz="2400" b="1">
                <a:latin typeface="Preeti" pitchFamily="2" charset="0"/>
              </a:rPr>
            </a:br>
            <a:r>
              <a:rPr lang="ne-NP" sz="2400" b="1" kern="0">
                <a:solidFill>
                  <a:prstClr val="black"/>
                </a:solidFill>
                <a:latin typeface="Preeti" pitchFamily="2" charset="0"/>
                <a:cs typeface="Kalimati" panose="00000400000000000000" pitchFamily="2"/>
              </a:rPr>
              <a:t>भाग ४ </a:t>
            </a:r>
            <a:r>
              <a:rPr lang="en-US" sz="2400" b="1">
                <a:latin typeface="Times New Roman" panose="02020603050405020304" pitchFamily="18" charset="0"/>
                <a:cs typeface="Times New Roman" panose="02020603050405020304" pitchFamily="18" charset="0"/>
              </a:rPr>
              <a:t>: </a:t>
            </a:r>
            <a:r>
              <a:rPr lang="ne-NP" sz="2400" b="1" kern="0">
                <a:solidFill>
                  <a:prstClr val="black"/>
                </a:solidFill>
                <a:latin typeface="Preeti" pitchFamily="2" charset="0"/>
                <a:cs typeface="Kalimati" panose="00000400000000000000" pitchFamily="2"/>
              </a:rPr>
              <a:t>जनगणनामा प्रयोग हुने शब्दहरू र तीनीहरुको अवधारणा तथा परिभाषा</a:t>
            </a:r>
          </a:p>
        </p:txBody>
      </p:sp>
      <p:sp>
        <p:nvSpPr>
          <p:cNvPr id="8" name="Rectangle 7">
            <a:extLst>
              <a:ext uri="{FF2B5EF4-FFF2-40B4-BE49-F238E27FC236}">
                <a16:creationId xmlns:a16="http://schemas.microsoft.com/office/drawing/2014/main" xmlns="" id="{835C243A-236A-474B-9AB6-B6367558D7F7}"/>
              </a:ext>
            </a:extLst>
          </p:cNvPr>
          <p:cNvSpPr/>
          <p:nvPr/>
        </p:nvSpPr>
        <p:spPr>
          <a:xfrm>
            <a:off x="109183" y="1366462"/>
            <a:ext cx="11876008" cy="7119898"/>
          </a:xfrm>
          <a:prstGeom prst="rect">
            <a:avLst/>
          </a:prstGeom>
        </p:spPr>
        <p:txBody>
          <a:bodyPr wrap="square">
            <a:spAutoFit/>
          </a:bodyPr>
          <a:lstStyle/>
          <a:p>
            <a:pPr>
              <a:defRPr/>
            </a:pPr>
            <a:r>
              <a:rPr lang="ne-NP" sz="2400" u="sng" kern="0" smtClean="0">
                <a:solidFill>
                  <a:prstClr val="black"/>
                </a:solidFill>
                <a:latin typeface="Preeti" pitchFamily="2" charset="0"/>
                <a:cs typeface="Kalimati" panose="00000400000000000000" pitchFamily="2"/>
              </a:rPr>
              <a:t>घर </a:t>
            </a:r>
            <a:r>
              <a:rPr lang="ne-NP" sz="2400" kern="0" smtClean="0">
                <a:solidFill>
                  <a:prstClr val="black"/>
                </a:solidFill>
                <a:latin typeface="Preeti" pitchFamily="2" charset="0"/>
                <a:cs typeface="Kalimati" panose="00000400000000000000" pitchFamily="2"/>
              </a:rPr>
              <a:t> </a:t>
            </a:r>
            <a:endParaRPr lang="ne-NP" sz="2400" kern="0">
              <a:solidFill>
                <a:prstClr val="black"/>
              </a:solidFill>
              <a:latin typeface="Preeti" pitchFamily="2" charset="0"/>
              <a:cs typeface="Kalimati" panose="00000400000000000000" pitchFamily="2"/>
            </a:endParaRPr>
          </a:p>
          <a:p>
            <a:pPr marL="342900" indent="-342900">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घर </a:t>
            </a:r>
            <a:r>
              <a:rPr lang="ne-NP" sz="2400" kern="0">
                <a:solidFill>
                  <a:prstClr val="black"/>
                </a:solidFill>
                <a:latin typeface="Preeti" pitchFamily="2" charset="0"/>
                <a:cs typeface="Kalimati" panose="00000400000000000000" pitchFamily="2"/>
              </a:rPr>
              <a:t>भन्नाले सामान्यतया चारैतिर गारो÷टाटी लगाई छानो हालेर बसोबास वा अन्य प्रयोगका लागि बनाईएको एक वा एक भन्दा बढी कोठा वा तला भएको विभिन्न आकार, प्रकार </a:t>
            </a:r>
            <a:r>
              <a:rPr lang="ne-NP" sz="2400" kern="0" smtClean="0">
                <a:solidFill>
                  <a:prstClr val="black"/>
                </a:solidFill>
                <a:latin typeface="Preeti" pitchFamily="2" charset="0"/>
                <a:cs typeface="Kalimati" panose="00000400000000000000" pitchFamily="2"/>
              </a:rPr>
              <a:t>संरचनालाई </a:t>
            </a:r>
            <a:r>
              <a:rPr lang="ne-NP" sz="2400" kern="0">
                <a:solidFill>
                  <a:prstClr val="black"/>
                </a:solidFill>
                <a:latin typeface="Preeti" pitchFamily="2" charset="0"/>
                <a:cs typeface="Kalimati" panose="00000400000000000000" pitchFamily="2"/>
              </a:rPr>
              <a:t>बुझाउँछ । </a:t>
            </a:r>
            <a:r>
              <a:rPr lang="ne-NP" sz="2400" kern="0" smtClean="0">
                <a:solidFill>
                  <a:prstClr val="black"/>
                </a:solidFill>
                <a:latin typeface="Preeti" pitchFamily="2" charset="0"/>
                <a:cs typeface="Kalimati" panose="00000400000000000000" pitchFamily="2"/>
              </a:rPr>
              <a:t>घर वा </a:t>
            </a:r>
            <a:r>
              <a:rPr lang="ne-NP" sz="2400" kern="0">
                <a:solidFill>
                  <a:prstClr val="black"/>
                </a:solidFill>
                <a:latin typeface="Preeti" pitchFamily="2" charset="0"/>
                <a:cs typeface="Kalimati" panose="00000400000000000000" pitchFamily="2"/>
              </a:rPr>
              <a:t>किसिमका हुनसक्दछन् । </a:t>
            </a:r>
            <a:r>
              <a:rPr lang="ne-NP" sz="2400" kern="0" smtClean="0">
                <a:solidFill>
                  <a:prstClr val="black"/>
                </a:solidFill>
                <a:latin typeface="Preeti" pitchFamily="2" charset="0"/>
                <a:cs typeface="Kalimati" panose="00000400000000000000" pitchFamily="2"/>
              </a:rPr>
              <a:t>सबै </a:t>
            </a:r>
            <a:r>
              <a:rPr lang="ne-NP" sz="2400" kern="0">
                <a:solidFill>
                  <a:prstClr val="black"/>
                </a:solidFill>
                <a:latin typeface="Preeti" pitchFamily="2" charset="0"/>
                <a:cs typeface="Kalimati" panose="00000400000000000000" pitchFamily="2"/>
              </a:rPr>
              <a:t>घरमा चारैतर्प</a:t>
            </a:r>
            <a:r>
              <a:rPr lang="en-US" sz="2400" kern="0">
                <a:solidFill>
                  <a:prstClr val="black"/>
                </a:solidFill>
                <a:latin typeface="Preeti" pitchFamily="2" charset="0"/>
                <a:cs typeface="Kalimati" panose="00000400000000000000" pitchFamily="2"/>
              </a:rPr>
              <a:t>m </a:t>
            </a:r>
            <a:r>
              <a:rPr lang="ne-NP" sz="2400" kern="0">
                <a:solidFill>
                  <a:prstClr val="black"/>
                </a:solidFill>
                <a:latin typeface="Preeti" pitchFamily="2" charset="0"/>
                <a:cs typeface="Kalimati" panose="00000400000000000000" pitchFamily="2"/>
              </a:rPr>
              <a:t>गारो÷टाटी नहुनसक्छ । </a:t>
            </a:r>
            <a:endParaRPr lang="en-US" sz="2400" kern="0" smtClean="0">
              <a:solidFill>
                <a:prstClr val="black"/>
              </a:solidFill>
              <a:latin typeface="Preeti" pitchFamily="2" charset="0"/>
              <a:cs typeface="Kalimati" panose="00000400000000000000" pitchFamily="2"/>
            </a:endParaRPr>
          </a:p>
          <a:p>
            <a:pPr marL="342900" indent="-342900">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कुनै </a:t>
            </a:r>
            <a:r>
              <a:rPr lang="ne-NP" sz="2400" kern="0">
                <a:solidFill>
                  <a:prstClr val="black"/>
                </a:solidFill>
                <a:latin typeface="Preeti" pitchFamily="2" charset="0"/>
                <a:cs typeface="Kalimati" panose="00000400000000000000" pitchFamily="2"/>
              </a:rPr>
              <a:t>घर दुईतिर अरू घरको आडमा वा पहराको आड लिएर पनि बनाइएका हुन्छन् । </a:t>
            </a:r>
            <a:endParaRPr lang="en-US" sz="2400" kern="0" smtClean="0">
              <a:solidFill>
                <a:prstClr val="black"/>
              </a:solidFill>
              <a:latin typeface="Preeti" pitchFamily="2" charset="0"/>
              <a:cs typeface="Kalimati" panose="00000400000000000000" pitchFamily="2"/>
            </a:endParaRPr>
          </a:p>
          <a:p>
            <a:pPr marL="342900" indent="-342900">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घरपरिवार </a:t>
            </a:r>
            <a:r>
              <a:rPr lang="ne-NP" sz="2400" kern="0">
                <a:solidFill>
                  <a:prstClr val="black"/>
                </a:solidFill>
                <a:latin typeface="Preeti" pitchFamily="2" charset="0"/>
                <a:cs typeface="Kalimati" panose="00000400000000000000" pitchFamily="2"/>
              </a:rPr>
              <a:t>सूचीकरण फाराम मार्फत घरको विवरण </a:t>
            </a:r>
            <a:r>
              <a:rPr lang="ne-NP" sz="2400" kern="0" smtClean="0">
                <a:solidFill>
                  <a:prstClr val="black"/>
                </a:solidFill>
                <a:latin typeface="Preeti" pitchFamily="2" charset="0"/>
                <a:cs typeface="Kalimati" panose="00000400000000000000" pitchFamily="2"/>
              </a:rPr>
              <a:t>सुपरिवेक्षकबाट संकलन </a:t>
            </a:r>
            <a:r>
              <a:rPr lang="ne-NP" sz="2400" kern="0">
                <a:solidFill>
                  <a:prstClr val="black"/>
                </a:solidFill>
                <a:latin typeface="Preeti" pitchFamily="2" charset="0"/>
                <a:cs typeface="Kalimati" panose="00000400000000000000" pitchFamily="2"/>
              </a:rPr>
              <a:t>गरिन्छ </a:t>
            </a:r>
            <a:r>
              <a:rPr lang="ne-NP" sz="2400" kern="0" smtClean="0">
                <a:solidFill>
                  <a:prstClr val="black"/>
                </a:solidFill>
                <a:latin typeface="Preeti" pitchFamily="2" charset="0"/>
                <a:cs typeface="Kalimati" panose="00000400000000000000" pitchFamily="2"/>
              </a:rPr>
              <a:t>।</a:t>
            </a:r>
          </a:p>
          <a:p>
            <a:pPr marL="342900" indent="-342900">
              <a:buFont typeface="Wingdings" panose="05000000000000000000" pitchFamily="2" charset="2"/>
              <a:buChar char="Ø"/>
              <a:defRPr/>
            </a:pPr>
            <a:r>
              <a:rPr lang="ne-NP" sz="2400" kern="0">
                <a:solidFill>
                  <a:prstClr val="black"/>
                </a:solidFill>
                <a:latin typeface="Preeti" pitchFamily="2" charset="0"/>
                <a:cs typeface="Kalimati" panose="00000400000000000000" pitchFamily="2"/>
              </a:rPr>
              <a:t>गणनाको प्रयोजनका लागि यी सबै किसिमका संरचना – झुप्रो, घर, भवन, महल, फ्ल्याट समेतलाई घर भन्ने बुझाउँछ </a:t>
            </a:r>
            <a:r>
              <a:rPr lang="ne-NP" sz="2400" kern="0" smtClean="0">
                <a:solidFill>
                  <a:prstClr val="black"/>
                </a:solidFill>
                <a:latin typeface="Preeti" pitchFamily="2" charset="0"/>
                <a:cs typeface="Kalimati" panose="00000400000000000000" pitchFamily="2"/>
              </a:rPr>
              <a:t>।</a:t>
            </a:r>
            <a:endParaRPr lang="en-US" sz="2400" kern="0" smtClean="0">
              <a:solidFill>
                <a:prstClr val="black"/>
              </a:solidFill>
              <a:latin typeface="Preeti" pitchFamily="2" charset="0"/>
              <a:cs typeface="Kalimati" panose="00000400000000000000" pitchFamily="2"/>
            </a:endParaRPr>
          </a:p>
          <a:p>
            <a:pPr marL="342900" indent="-342900">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घरको </a:t>
            </a:r>
            <a:r>
              <a:rPr lang="ne-NP" sz="2400" kern="0">
                <a:solidFill>
                  <a:prstClr val="black"/>
                </a:solidFill>
                <a:latin typeface="Preeti" pitchFamily="2" charset="0"/>
                <a:cs typeface="Kalimati" panose="00000400000000000000" pitchFamily="2"/>
              </a:rPr>
              <a:t>प्रयोग हेरी यसलाई ११ प्रकारमा वर्गिकरण गरिएको छ </a:t>
            </a:r>
            <a:r>
              <a:rPr lang="en-US" sz="3200" kern="0" smtClean="0">
                <a:solidFill>
                  <a:prstClr val="black"/>
                </a:solidFill>
                <a:latin typeface="Preeti" pitchFamily="2" charset="0"/>
                <a:cs typeface="Kalimati" panose="00000400000000000000" pitchFamily="2"/>
              </a:rPr>
              <a:t>M</a:t>
            </a:r>
            <a:r>
              <a:rPr lang="ne-NP" sz="2400" kern="0" smtClean="0">
                <a:solidFill>
                  <a:prstClr val="black"/>
                </a:solidFill>
                <a:latin typeface="Preeti" pitchFamily="2" charset="0"/>
                <a:cs typeface="Kalimati" panose="00000400000000000000" pitchFamily="2"/>
              </a:rPr>
              <a:t> </a:t>
            </a:r>
            <a:r>
              <a:rPr lang="ne-NP" sz="2400" kern="0">
                <a:solidFill>
                  <a:prstClr val="black"/>
                </a:solidFill>
                <a:latin typeface="Preeti" pitchFamily="2" charset="0"/>
                <a:cs typeface="Kalimati" panose="00000400000000000000" pitchFamily="2"/>
              </a:rPr>
              <a:t>१. आवासीय २. व्यापार</a:t>
            </a:r>
          </a:p>
          <a:p>
            <a:pPr>
              <a:tabLst>
                <a:tab pos="395288" algn="l"/>
              </a:tabLst>
              <a:defRPr/>
            </a:pPr>
            <a:r>
              <a:rPr lang="en-US" sz="2400" kern="0" smtClean="0">
                <a:solidFill>
                  <a:prstClr val="black"/>
                </a:solidFill>
                <a:latin typeface="Preeti" pitchFamily="2" charset="0"/>
                <a:cs typeface="Kalimati" panose="00000400000000000000" pitchFamily="2"/>
              </a:rPr>
              <a:t>	</a:t>
            </a:r>
            <a:r>
              <a:rPr lang="ne-NP" sz="2400" kern="0" smtClean="0">
                <a:solidFill>
                  <a:prstClr val="black"/>
                </a:solidFill>
                <a:latin typeface="Preeti" pitchFamily="2" charset="0"/>
                <a:cs typeface="Kalimati" panose="00000400000000000000" pitchFamily="2"/>
              </a:rPr>
              <a:t>३</a:t>
            </a:r>
            <a:r>
              <a:rPr lang="ne-NP" sz="2400" kern="0">
                <a:solidFill>
                  <a:prstClr val="black"/>
                </a:solidFill>
                <a:latin typeface="Preeti" pitchFamily="2" charset="0"/>
                <a:cs typeface="Kalimati" panose="00000400000000000000" pitchFamily="2"/>
              </a:rPr>
              <a:t>. संस्थागत÷कार्यालय ४. शैक्षिक ५. स्वास्थ्यजन्य ६. उद्योग र कलकारखाना </a:t>
            </a:r>
            <a:endParaRPr lang="en-US" sz="2400" kern="0" smtClean="0">
              <a:solidFill>
                <a:prstClr val="black"/>
              </a:solidFill>
              <a:latin typeface="Preeti" pitchFamily="2" charset="0"/>
              <a:cs typeface="Kalimati" panose="00000400000000000000" pitchFamily="2"/>
            </a:endParaRPr>
          </a:p>
          <a:p>
            <a:pPr>
              <a:tabLst>
                <a:tab pos="395288" algn="l"/>
              </a:tabLst>
              <a:defRPr/>
            </a:pPr>
            <a:r>
              <a:rPr lang="en-US" sz="2400" kern="0">
                <a:solidFill>
                  <a:prstClr val="black"/>
                </a:solidFill>
                <a:latin typeface="Preeti" pitchFamily="2" charset="0"/>
                <a:cs typeface="Kalimati" panose="00000400000000000000" pitchFamily="2"/>
              </a:rPr>
              <a:t>	</a:t>
            </a:r>
            <a:r>
              <a:rPr lang="ne-NP" sz="2400" kern="0" smtClean="0">
                <a:solidFill>
                  <a:prstClr val="black"/>
                </a:solidFill>
                <a:latin typeface="Preeti" pitchFamily="2" charset="0"/>
                <a:cs typeface="Kalimati" panose="00000400000000000000" pitchFamily="2"/>
              </a:rPr>
              <a:t>७</a:t>
            </a:r>
            <a:r>
              <a:rPr lang="ne-NP" sz="2400" kern="0">
                <a:solidFill>
                  <a:prstClr val="black"/>
                </a:solidFill>
                <a:latin typeface="Preeti" pitchFamily="2" charset="0"/>
                <a:cs typeface="Kalimati" panose="00000400000000000000" pitchFamily="2"/>
              </a:rPr>
              <a:t>. बैंक तथा </a:t>
            </a:r>
            <a:r>
              <a:rPr lang="ne-NP" sz="2400" kern="0" smtClean="0">
                <a:solidFill>
                  <a:prstClr val="black"/>
                </a:solidFill>
                <a:latin typeface="Preeti" pitchFamily="2" charset="0"/>
                <a:cs typeface="Kalimati" panose="00000400000000000000" pitchFamily="2"/>
              </a:rPr>
              <a:t>वित्तीय </a:t>
            </a:r>
            <a:r>
              <a:rPr lang="ne-NP" sz="2400" kern="0">
                <a:solidFill>
                  <a:prstClr val="black"/>
                </a:solidFill>
                <a:latin typeface="Preeti" pitchFamily="2" charset="0"/>
                <a:cs typeface="Kalimati" panose="00000400000000000000" pitchFamily="2"/>
              </a:rPr>
              <a:t>संस्था ८. होटल तथा लज ९. गोठ÷धनसार÷मतान १०. अन्य प्रयोग      </a:t>
            </a:r>
            <a:r>
              <a:rPr lang="en-US" sz="2400" kern="0" smtClean="0">
                <a:solidFill>
                  <a:prstClr val="black"/>
                </a:solidFill>
                <a:latin typeface="Preeti" pitchFamily="2" charset="0"/>
                <a:cs typeface="Kalimati" panose="00000400000000000000" pitchFamily="2"/>
              </a:rPr>
              <a:t>	</a:t>
            </a:r>
            <a:r>
              <a:rPr lang="ne-NP" sz="2400" kern="0" smtClean="0">
                <a:solidFill>
                  <a:prstClr val="black"/>
                </a:solidFill>
                <a:latin typeface="Preeti" pitchFamily="2" charset="0"/>
                <a:cs typeface="Kalimati" panose="00000400000000000000" pitchFamily="2"/>
              </a:rPr>
              <a:t>११</a:t>
            </a:r>
            <a:r>
              <a:rPr lang="ne-NP" sz="2400" kern="0">
                <a:solidFill>
                  <a:prstClr val="black"/>
                </a:solidFill>
                <a:latin typeface="Preeti" pitchFamily="2" charset="0"/>
                <a:cs typeface="Kalimati" panose="00000400000000000000" pitchFamily="2"/>
              </a:rPr>
              <a:t>. खाली घर</a:t>
            </a:r>
          </a:p>
          <a:p>
            <a:pPr marL="342900" indent="-342900">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यो </a:t>
            </a:r>
            <a:r>
              <a:rPr lang="ne-NP" sz="2400" kern="0">
                <a:solidFill>
                  <a:prstClr val="black"/>
                </a:solidFill>
                <a:latin typeface="Preeti" pitchFamily="2" charset="0"/>
                <a:cs typeface="Kalimati" panose="00000400000000000000" pitchFamily="2"/>
              </a:rPr>
              <a:t>जनगणनामा सम्पूर्ण घरहरूको विवरण संकलन गरिन्छ चाहे त्यो घरमा परिवार बसोवास </a:t>
            </a:r>
            <a:r>
              <a:rPr lang="ne-NP" sz="2400" kern="0" smtClean="0">
                <a:solidFill>
                  <a:prstClr val="black"/>
                </a:solidFill>
                <a:latin typeface="Preeti" pitchFamily="2" charset="0"/>
                <a:cs typeface="Kalimati" panose="00000400000000000000" pitchFamily="2"/>
              </a:rPr>
              <a:t>गरेक</a:t>
            </a:r>
            <a:r>
              <a:rPr lang="ne-NP" sz="2400" kern="0">
                <a:solidFill>
                  <a:prstClr val="black"/>
                </a:solidFill>
                <a:latin typeface="Preeti" pitchFamily="2" charset="0"/>
                <a:cs typeface="Kalimati" panose="00000400000000000000" pitchFamily="2"/>
              </a:rPr>
              <a:t>ो</a:t>
            </a:r>
            <a:r>
              <a:rPr lang="ne-NP" sz="2400" kern="0" smtClean="0">
                <a:solidFill>
                  <a:prstClr val="black"/>
                </a:solidFill>
                <a:latin typeface="Preeti" pitchFamily="2" charset="0"/>
                <a:cs typeface="Kalimati" panose="00000400000000000000" pitchFamily="2"/>
              </a:rPr>
              <a:t> होस् वा खाली होस् वा अन्य </a:t>
            </a:r>
            <a:r>
              <a:rPr lang="ne-NP" sz="2400" kern="0">
                <a:solidFill>
                  <a:prstClr val="black"/>
                </a:solidFill>
                <a:latin typeface="Preeti" pitchFamily="2" charset="0"/>
                <a:cs typeface="Kalimati" panose="00000400000000000000" pitchFamily="2"/>
              </a:rPr>
              <a:t>प्रयोजनको लागि प्रयोग गरिएको होस् । </a:t>
            </a:r>
          </a:p>
          <a:p>
            <a:pPr algn="ctr">
              <a:lnSpc>
                <a:spcPct val="150000"/>
              </a:lnSpc>
              <a:spcBef>
                <a:spcPts val="1000"/>
              </a:spcBef>
              <a:defRPr/>
            </a:pPr>
            <a:endParaRPr lang="ne-NP" sz="2400" kern="0" smtClean="0">
              <a:solidFill>
                <a:prstClr val="black"/>
              </a:solidFill>
              <a:latin typeface="Preeti" pitchFamily="2" charset="0"/>
              <a:cs typeface="Kalimati" panose="00000400000000000000" pitchFamily="2"/>
            </a:endParaRPr>
          </a:p>
          <a:p>
            <a:pPr lvl="0" algn="ctr">
              <a:lnSpc>
                <a:spcPct val="150000"/>
              </a:lnSpc>
              <a:spcBef>
                <a:spcPts val="1000"/>
              </a:spcBef>
              <a:defRPr/>
            </a:pPr>
            <a:endParaRPr lang="ne-NP" sz="2400" kern="0" dirty="0">
              <a:solidFill>
                <a:prstClr val="black"/>
              </a:solidFill>
              <a:latin typeface="Preeti" pitchFamily="2" charset="0"/>
              <a:cs typeface="Kalimati" panose="00000400000000000000" pitchFamily="2"/>
            </a:endParaRPr>
          </a:p>
        </p:txBody>
      </p:sp>
    </p:spTree>
    <p:extLst>
      <p:ext uri="{BB962C8B-B14F-4D97-AF65-F5344CB8AC3E}">
        <p14:creationId xmlns:p14="http://schemas.microsoft.com/office/powerpoint/2010/main" val="19374235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04391"/>
            <a:ext cx="12192000" cy="653143"/>
          </a:xfrm>
        </p:spPr>
        <p:txBody>
          <a:bodyPr>
            <a:noAutofit/>
          </a:bodyPr>
          <a:lstStyle/>
          <a:p>
            <a:pPr algn="l">
              <a:lnSpc>
                <a:spcPct val="150000"/>
              </a:lnSpc>
              <a:spcBef>
                <a:spcPts val="1000"/>
              </a:spcBef>
              <a:defRPr/>
            </a:pPr>
            <a:r>
              <a:rPr lang="en-US" sz="2400" b="1">
                <a:latin typeface="Preeti" pitchFamily="2" charset="0"/>
              </a:rPr>
              <a:t/>
            </a:r>
            <a:br>
              <a:rPr lang="en-US" sz="2400" b="1">
                <a:latin typeface="Preeti" pitchFamily="2" charset="0"/>
              </a:rPr>
            </a:br>
            <a:r>
              <a:rPr lang="ne-NP" sz="2400" b="1" kern="0">
                <a:solidFill>
                  <a:prstClr val="black"/>
                </a:solidFill>
                <a:latin typeface="Preeti" pitchFamily="2" charset="0"/>
                <a:cs typeface="Kalimati" panose="00000400000000000000" pitchFamily="2"/>
              </a:rPr>
              <a:t>भाग ४ </a:t>
            </a:r>
            <a:r>
              <a:rPr lang="en-US" sz="2400" b="1">
                <a:latin typeface="Times New Roman" panose="02020603050405020304" pitchFamily="18" charset="0"/>
                <a:cs typeface="Times New Roman" panose="02020603050405020304" pitchFamily="18" charset="0"/>
              </a:rPr>
              <a:t>: </a:t>
            </a:r>
            <a:r>
              <a:rPr lang="ne-NP" sz="2400" b="1" kern="0">
                <a:solidFill>
                  <a:prstClr val="black"/>
                </a:solidFill>
                <a:latin typeface="Preeti" pitchFamily="2" charset="0"/>
                <a:cs typeface="Kalimati" panose="00000400000000000000" pitchFamily="2"/>
              </a:rPr>
              <a:t>जनगणनामा प्रयोग हुने शब्दहरू र तीनीहरुको अवधारणा तथा परिभाषा</a:t>
            </a:r>
          </a:p>
        </p:txBody>
      </p:sp>
      <p:sp>
        <p:nvSpPr>
          <p:cNvPr id="8" name="Rectangle 7">
            <a:extLst>
              <a:ext uri="{FF2B5EF4-FFF2-40B4-BE49-F238E27FC236}">
                <a16:creationId xmlns:a16="http://schemas.microsoft.com/office/drawing/2014/main" xmlns="" id="{835C243A-236A-474B-9AB6-B6367558D7F7}"/>
              </a:ext>
            </a:extLst>
          </p:cNvPr>
          <p:cNvSpPr/>
          <p:nvPr/>
        </p:nvSpPr>
        <p:spPr>
          <a:xfrm>
            <a:off x="206809" y="1557534"/>
            <a:ext cx="11778381" cy="5519460"/>
          </a:xfrm>
          <a:prstGeom prst="rect">
            <a:avLst/>
          </a:prstGeom>
        </p:spPr>
        <p:txBody>
          <a:bodyPr wrap="square">
            <a:spAutoFit/>
          </a:bodyPr>
          <a:lstStyle/>
          <a:p>
            <a:pPr>
              <a:defRPr/>
            </a:pPr>
            <a:r>
              <a:rPr lang="ne-NP" sz="2400" kern="0" smtClean="0">
                <a:solidFill>
                  <a:prstClr val="black"/>
                </a:solidFill>
                <a:latin typeface="Preeti" pitchFamily="2" charset="0"/>
                <a:cs typeface="Kalimati" panose="00000400000000000000" pitchFamily="2"/>
              </a:rPr>
              <a:t> </a:t>
            </a:r>
            <a:r>
              <a:rPr lang="ne-NP" sz="2400" u="sng" kern="0" smtClean="0">
                <a:solidFill>
                  <a:prstClr val="black"/>
                </a:solidFill>
                <a:latin typeface="Preeti" pitchFamily="2" charset="0"/>
                <a:cs typeface="Kalimati" panose="00000400000000000000" pitchFamily="2"/>
              </a:rPr>
              <a:t>जनगणना </a:t>
            </a:r>
            <a:r>
              <a:rPr lang="ne-NP" sz="2400" u="sng" kern="0">
                <a:solidFill>
                  <a:prstClr val="black"/>
                </a:solidFill>
                <a:latin typeface="Preeti" pitchFamily="2" charset="0"/>
                <a:cs typeface="Kalimati" panose="00000400000000000000" pitchFamily="2"/>
              </a:rPr>
              <a:t>घर</a:t>
            </a:r>
          </a:p>
          <a:p>
            <a:pPr marL="342900" indent="-342900">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जनगणना </a:t>
            </a:r>
            <a:r>
              <a:rPr lang="ne-NP" sz="2400" kern="0">
                <a:solidFill>
                  <a:prstClr val="black"/>
                </a:solidFill>
                <a:latin typeface="Preeti" pitchFamily="2" charset="0"/>
                <a:cs typeface="Kalimati" panose="00000400000000000000" pitchFamily="2"/>
              </a:rPr>
              <a:t>घर भन्नाले </a:t>
            </a:r>
            <a:r>
              <a:rPr lang="ne-NP" sz="2400" kern="0" smtClean="0">
                <a:solidFill>
                  <a:prstClr val="black"/>
                </a:solidFill>
                <a:latin typeface="Preeti" pitchFamily="2" charset="0"/>
                <a:cs typeface="Kalimati" panose="00000400000000000000" pitchFamily="2"/>
              </a:rPr>
              <a:t>कम्तीमा </a:t>
            </a:r>
            <a:r>
              <a:rPr lang="ne-NP" sz="2400" kern="0">
                <a:solidFill>
                  <a:prstClr val="black"/>
                </a:solidFill>
                <a:latin typeface="Preeti" pitchFamily="2" charset="0"/>
                <a:cs typeface="Kalimati" panose="00000400000000000000" pitchFamily="2"/>
              </a:rPr>
              <a:t>एउटा परिवार बसोबास गरेको घर भन्ने बुझ्नु पर्दछ । </a:t>
            </a:r>
            <a:endParaRPr lang="ne-NP" sz="2400" kern="0" smtClean="0">
              <a:solidFill>
                <a:prstClr val="black"/>
              </a:solidFill>
              <a:latin typeface="Preeti" pitchFamily="2" charset="0"/>
              <a:cs typeface="Kalimati" panose="00000400000000000000" pitchFamily="2"/>
            </a:endParaRPr>
          </a:p>
          <a:p>
            <a:pPr marL="342900" indent="-342900">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मुख्यरुपमा आवासीय प्रयोगको घर </a:t>
            </a:r>
            <a:r>
              <a:rPr lang="ne-NP" sz="2400" kern="0">
                <a:solidFill>
                  <a:prstClr val="black"/>
                </a:solidFill>
                <a:latin typeface="Preeti" pitchFamily="2" charset="0"/>
                <a:cs typeface="Kalimati" panose="00000400000000000000" pitchFamily="2"/>
              </a:rPr>
              <a:t>बाहेक अन्य प्रयोगका घरमा कम्तीमा एउटा परिवार </a:t>
            </a:r>
            <a:r>
              <a:rPr lang="ne-NP" sz="2400" kern="0" smtClean="0">
                <a:solidFill>
                  <a:prstClr val="black"/>
                </a:solidFill>
                <a:latin typeface="Preeti" pitchFamily="2" charset="0"/>
                <a:cs typeface="Kalimati" panose="00000400000000000000" pitchFamily="2"/>
              </a:rPr>
              <a:t>अक्सर </a:t>
            </a:r>
            <a:r>
              <a:rPr lang="ne-NP" sz="2400" kern="0">
                <a:solidFill>
                  <a:prstClr val="black"/>
                </a:solidFill>
                <a:latin typeface="Preeti" pitchFamily="2" charset="0"/>
                <a:cs typeface="Kalimati" panose="00000400000000000000" pitchFamily="2"/>
              </a:rPr>
              <a:t>बसोवास </a:t>
            </a:r>
            <a:r>
              <a:rPr lang="ne-NP" sz="2400" kern="0" smtClean="0">
                <a:solidFill>
                  <a:prstClr val="black"/>
                </a:solidFill>
                <a:latin typeface="Preeti" pitchFamily="2" charset="0"/>
                <a:cs typeface="Kalimati" panose="00000400000000000000" pitchFamily="2"/>
              </a:rPr>
              <a:t>गरेको </a:t>
            </a:r>
            <a:r>
              <a:rPr lang="ne-NP" sz="2400" kern="0">
                <a:solidFill>
                  <a:prstClr val="black"/>
                </a:solidFill>
                <a:latin typeface="Preeti" pitchFamily="2" charset="0"/>
                <a:cs typeface="Kalimati" panose="00000400000000000000" pitchFamily="2"/>
              </a:rPr>
              <a:t>भए त्यस्ता घरलाई समेत जनगणना घरको रूपमा राखिएको छ । </a:t>
            </a:r>
            <a:endParaRPr lang="ne-NP" sz="2400" kern="0" smtClean="0">
              <a:solidFill>
                <a:prstClr val="black"/>
              </a:solidFill>
              <a:latin typeface="Preeti" pitchFamily="2" charset="0"/>
              <a:cs typeface="Kalimati" panose="00000400000000000000" pitchFamily="2"/>
            </a:endParaRPr>
          </a:p>
          <a:p>
            <a:pPr marL="342900" indent="-342900">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उदाहरणको </a:t>
            </a:r>
            <a:r>
              <a:rPr lang="ne-NP" sz="2400" kern="0">
                <a:solidFill>
                  <a:prstClr val="black"/>
                </a:solidFill>
                <a:latin typeface="Preeti" pitchFamily="2" charset="0"/>
                <a:cs typeface="Kalimati" panose="00000400000000000000" pitchFamily="2"/>
              </a:rPr>
              <a:t>लागि आवासीय प्रयोजनका बाहेक अन्य प्रयोजनमा रहेका व्यापारिक भवनमा कुनै परिवार बासोबास गरेको भए त्यस घर वा भवनलाई जनगणना घर मान्नु पर्दछ भने उक्त भवन वा घरको मुख्य प्रयोजन </a:t>
            </a:r>
            <a:r>
              <a:rPr lang="ne-NP" sz="2400" kern="0" smtClean="0">
                <a:solidFill>
                  <a:prstClr val="black"/>
                </a:solidFill>
                <a:latin typeface="Preeti" pitchFamily="2" charset="0"/>
                <a:cs typeface="Kalimati" panose="00000400000000000000" pitchFamily="2"/>
              </a:rPr>
              <a:t>व्यापारिक </a:t>
            </a:r>
            <a:r>
              <a:rPr lang="ne-NP" sz="2400" kern="0">
                <a:solidFill>
                  <a:prstClr val="black"/>
                </a:solidFill>
                <a:latin typeface="Preeti" pitchFamily="2" charset="0"/>
                <a:cs typeface="Kalimati" panose="00000400000000000000" pitchFamily="2"/>
              </a:rPr>
              <a:t>भवन हुन्छ । </a:t>
            </a:r>
          </a:p>
          <a:p>
            <a:pPr marL="342900" indent="-342900">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जनगणना </a:t>
            </a:r>
            <a:r>
              <a:rPr lang="ne-NP" sz="2400" kern="0">
                <a:solidFill>
                  <a:prstClr val="black"/>
                </a:solidFill>
                <a:latin typeface="Preeti" pitchFamily="2" charset="0"/>
                <a:cs typeface="Kalimati" panose="00000400000000000000" pitchFamily="2"/>
              </a:rPr>
              <a:t>घर एक छुट्टै पहिचान भएको फ्लाट वा अपार्टमेण्ट पनि हुन सक्छ जसमा घरमा आवतजावत गर्नका लागि छुट्टै मूलढोका र सिढी हुन्छ । अपार्टमेण्टमा फरक फरक फ्ल्याट  बिक्री गरी छुट्टा छुट्टै  परिवारको उपभोगमा रहेकोे भए त्यसलाई अलग अलग जनगणना घर मान्नु पर्दछ । </a:t>
            </a:r>
          </a:p>
          <a:p>
            <a:pPr algn="ctr">
              <a:lnSpc>
                <a:spcPct val="150000"/>
              </a:lnSpc>
              <a:spcBef>
                <a:spcPts val="1000"/>
              </a:spcBef>
              <a:defRPr/>
            </a:pPr>
            <a:endParaRPr lang="ne-NP" sz="2400" kern="0" smtClean="0">
              <a:solidFill>
                <a:prstClr val="black"/>
              </a:solidFill>
              <a:latin typeface="Preeti" pitchFamily="2" charset="0"/>
              <a:cs typeface="Kalimati" panose="00000400000000000000" pitchFamily="2"/>
            </a:endParaRPr>
          </a:p>
          <a:p>
            <a:pPr lvl="0" algn="ctr">
              <a:lnSpc>
                <a:spcPct val="150000"/>
              </a:lnSpc>
              <a:spcBef>
                <a:spcPts val="1000"/>
              </a:spcBef>
              <a:defRPr/>
            </a:pPr>
            <a:endParaRPr lang="ne-NP" sz="2400" kern="0" dirty="0">
              <a:solidFill>
                <a:prstClr val="black"/>
              </a:solidFill>
              <a:latin typeface="Preeti" pitchFamily="2" charset="0"/>
              <a:cs typeface="Kalimati" panose="00000400000000000000" pitchFamily="2"/>
            </a:endParaRPr>
          </a:p>
        </p:txBody>
      </p:sp>
    </p:spTree>
    <p:extLst>
      <p:ext uri="{BB962C8B-B14F-4D97-AF65-F5344CB8AC3E}">
        <p14:creationId xmlns:p14="http://schemas.microsoft.com/office/powerpoint/2010/main" val="20476366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04391"/>
            <a:ext cx="12192000" cy="653143"/>
          </a:xfrm>
        </p:spPr>
        <p:txBody>
          <a:bodyPr>
            <a:noAutofit/>
          </a:bodyPr>
          <a:lstStyle/>
          <a:p>
            <a:pPr algn="l">
              <a:lnSpc>
                <a:spcPct val="150000"/>
              </a:lnSpc>
              <a:spcBef>
                <a:spcPts val="1000"/>
              </a:spcBef>
              <a:defRPr/>
            </a:pPr>
            <a:r>
              <a:rPr lang="en-US" sz="2400" b="1">
                <a:latin typeface="Preeti" pitchFamily="2" charset="0"/>
              </a:rPr>
              <a:t/>
            </a:r>
            <a:br>
              <a:rPr lang="en-US" sz="2400" b="1">
                <a:latin typeface="Preeti" pitchFamily="2" charset="0"/>
              </a:rPr>
            </a:br>
            <a:r>
              <a:rPr lang="ne-NP" sz="2400" b="1" kern="0">
                <a:solidFill>
                  <a:prstClr val="black"/>
                </a:solidFill>
                <a:latin typeface="Preeti" pitchFamily="2" charset="0"/>
                <a:cs typeface="Kalimati" panose="00000400000000000000" pitchFamily="2"/>
              </a:rPr>
              <a:t>भाग ४ </a:t>
            </a:r>
            <a:r>
              <a:rPr lang="en-US" sz="2400" b="1">
                <a:latin typeface="Times New Roman" panose="02020603050405020304" pitchFamily="18" charset="0"/>
                <a:cs typeface="Times New Roman" panose="02020603050405020304" pitchFamily="18" charset="0"/>
              </a:rPr>
              <a:t>: </a:t>
            </a:r>
            <a:r>
              <a:rPr lang="ne-NP" sz="2400" b="1" kern="0">
                <a:solidFill>
                  <a:prstClr val="black"/>
                </a:solidFill>
                <a:latin typeface="Preeti" pitchFamily="2" charset="0"/>
                <a:cs typeface="Kalimati" panose="00000400000000000000" pitchFamily="2"/>
              </a:rPr>
              <a:t>जनगणनामा प्रयोग हुने शब्दहरू र तीनीहरुको अवधारणा तथा परिभाषा</a:t>
            </a:r>
          </a:p>
        </p:txBody>
      </p:sp>
      <p:sp>
        <p:nvSpPr>
          <p:cNvPr id="8" name="Rectangle 7">
            <a:extLst>
              <a:ext uri="{FF2B5EF4-FFF2-40B4-BE49-F238E27FC236}">
                <a16:creationId xmlns:a16="http://schemas.microsoft.com/office/drawing/2014/main" xmlns="" id="{835C243A-236A-474B-9AB6-B6367558D7F7}"/>
              </a:ext>
            </a:extLst>
          </p:cNvPr>
          <p:cNvSpPr/>
          <p:nvPr/>
        </p:nvSpPr>
        <p:spPr>
          <a:xfrm>
            <a:off x="206809" y="1557534"/>
            <a:ext cx="11985191" cy="5262979"/>
          </a:xfrm>
          <a:prstGeom prst="rect">
            <a:avLst/>
          </a:prstGeom>
        </p:spPr>
        <p:txBody>
          <a:bodyPr wrap="square">
            <a:spAutoFit/>
          </a:bodyPr>
          <a:lstStyle/>
          <a:p>
            <a:pPr>
              <a:defRPr/>
            </a:pPr>
            <a:r>
              <a:rPr lang="ne-NP" sz="2400" u="sng" kern="0" smtClean="0">
                <a:solidFill>
                  <a:prstClr val="black"/>
                </a:solidFill>
                <a:latin typeface="Preeti" pitchFamily="2" charset="0"/>
                <a:cs typeface="Kalimati" panose="00000400000000000000" pitchFamily="2"/>
              </a:rPr>
              <a:t>अक्सर </a:t>
            </a:r>
            <a:r>
              <a:rPr lang="ne-NP" sz="2400" u="sng" kern="0">
                <a:solidFill>
                  <a:prstClr val="black"/>
                </a:solidFill>
                <a:latin typeface="Preeti" pitchFamily="2" charset="0"/>
                <a:cs typeface="Kalimati" panose="00000400000000000000" pitchFamily="2"/>
              </a:rPr>
              <a:t>बसोवास</a:t>
            </a:r>
          </a:p>
          <a:p>
            <a:pPr marL="342900" indent="-342900">
              <a:buFont typeface="Wingdings" panose="05000000000000000000" pitchFamily="2" charset="2"/>
              <a:buChar char="Ø"/>
              <a:defRPr/>
            </a:pPr>
            <a:r>
              <a:rPr lang="ne-NP" sz="2400" kern="0">
                <a:solidFill>
                  <a:prstClr val="black"/>
                </a:solidFill>
                <a:latin typeface="Preeti" pitchFamily="2" charset="0"/>
                <a:cs typeface="Kalimati" panose="00000400000000000000" pitchFamily="2"/>
              </a:rPr>
              <a:t>जनगणनामा </a:t>
            </a:r>
            <a:r>
              <a:rPr lang="ne-NP" sz="2400" b="1" kern="0">
                <a:solidFill>
                  <a:prstClr val="black"/>
                </a:solidFill>
                <a:latin typeface="Preeti" pitchFamily="2" charset="0"/>
                <a:cs typeface="Kalimati" panose="00000400000000000000" pitchFamily="2"/>
              </a:rPr>
              <a:t>कुनै पनि व्यक्ति नछुटून् र कुनै पनि व्यक्ति नदोहोरिऊन् </a:t>
            </a:r>
            <a:r>
              <a:rPr lang="ne-NP" sz="2400" kern="0">
                <a:solidFill>
                  <a:prstClr val="black"/>
                </a:solidFill>
                <a:latin typeface="Preeti" pitchFamily="2" charset="0"/>
                <a:cs typeface="Kalimati" panose="00000400000000000000" pitchFamily="2"/>
              </a:rPr>
              <a:t>भन्ने उद्देश्यले व्यक्तिहरूको गणना कहाँबाट गर्ने÷गराउने भन्ने </a:t>
            </a:r>
            <a:r>
              <a:rPr lang="ne-NP" sz="2400" kern="0" smtClean="0">
                <a:solidFill>
                  <a:prstClr val="black"/>
                </a:solidFill>
                <a:latin typeface="Preeti" pitchFamily="2" charset="0"/>
                <a:cs typeface="Kalimati" panose="00000400000000000000" pitchFamily="2"/>
              </a:rPr>
              <a:t>कुरा</a:t>
            </a:r>
            <a:r>
              <a:rPr lang="en-US" sz="2400" kern="0" smtClean="0">
                <a:solidFill>
                  <a:prstClr val="black"/>
                </a:solidFill>
                <a:latin typeface="Preeti" pitchFamily="2" charset="0"/>
                <a:cs typeface="Kalimati" panose="00000400000000000000" pitchFamily="2"/>
              </a:rPr>
              <a:t> </a:t>
            </a:r>
            <a:r>
              <a:rPr lang="ne-NP" sz="2400" kern="0" smtClean="0">
                <a:solidFill>
                  <a:prstClr val="black"/>
                </a:solidFill>
                <a:latin typeface="Preeti" pitchFamily="2" charset="0"/>
                <a:cs typeface="Kalimati" panose="00000400000000000000" pitchFamily="2"/>
              </a:rPr>
              <a:t>ज्यादै महत्वपूर्ण हुन्छ ।</a:t>
            </a:r>
          </a:p>
          <a:p>
            <a:pPr marL="342900" indent="-342900">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त्यसैले कुनै </a:t>
            </a:r>
            <a:r>
              <a:rPr lang="ne-NP" sz="2400" kern="0">
                <a:solidFill>
                  <a:prstClr val="black"/>
                </a:solidFill>
                <a:latin typeface="Preeti" pitchFamily="2" charset="0"/>
                <a:cs typeface="Kalimati" panose="00000400000000000000" pitchFamily="2"/>
              </a:rPr>
              <a:t>व्यक्ति प्रायः (अक्सर) कहाँ बस्छ त्यही ठाउँबाट निजको गणना गर्नुपर्छ । </a:t>
            </a:r>
            <a:endParaRPr lang="en-US" sz="2400" kern="0" smtClean="0">
              <a:solidFill>
                <a:prstClr val="black"/>
              </a:solidFill>
              <a:latin typeface="Preeti" pitchFamily="2" charset="0"/>
              <a:cs typeface="Kalimati" panose="00000400000000000000" pitchFamily="2"/>
            </a:endParaRPr>
          </a:p>
          <a:p>
            <a:pPr marL="342900" indent="-342900">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प्रायः </a:t>
            </a:r>
            <a:r>
              <a:rPr lang="ne-NP" sz="2400" kern="0">
                <a:solidFill>
                  <a:prstClr val="black"/>
                </a:solidFill>
                <a:latin typeface="Preeti" pitchFamily="2" charset="0"/>
                <a:cs typeface="Kalimati" panose="00000400000000000000" pitchFamily="2"/>
              </a:rPr>
              <a:t>बसोवास गरेको ठाउँ निजको आफ्नै स्थायी घर भएको ठेगाना पनि हुनसक्छ भने अस्थायीरूपमा भाडामा बसेको ठाउँ वा कार्यालयले दिएको क्वार्टर पनि हुनसक्छ । </a:t>
            </a:r>
            <a:endParaRPr lang="en-US" sz="2400" kern="0" smtClean="0">
              <a:solidFill>
                <a:prstClr val="black"/>
              </a:solidFill>
              <a:latin typeface="Preeti" pitchFamily="2" charset="0"/>
              <a:cs typeface="Kalimati" panose="00000400000000000000" pitchFamily="2"/>
            </a:endParaRPr>
          </a:p>
          <a:p>
            <a:pPr marL="342900" indent="-342900">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यदि </a:t>
            </a:r>
            <a:r>
              <a:rPr lang="ne-NP" sz="2400" kern="0">
                <a:solidFill>
                  <a:prstClr val="black"/>
                </a:solidFill>
                <a:latin typeface="Preeti" pitchFamily="2" charset="0"/>
                <a:cs typeface="Kalimati" panose="00000400000000000000" pitchFamily="2"/>
              </a:rPr>
              <a:t>व्यक्ति दुई वा सोभन्दा बढी ठाउँमा बसोवास गर्ने गरेको छ भने सबैभन्दा वढी समय कहाँ बस्छ त्यही ठाउँबाट गणना गर्नुपर्छ । </a:t>
            </a:r>
          </a:p>
          <a:p>
            <a:pPr marL="342900" indent="-342900">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व्यक्ति </a:t>
            </a:r>
            <a:r>
              <a:rPr lang="ne-NP" sz="2400" kern="0">
                <a:solidFill>
                  <a:prstClr val="black"/>
                </a:solidFill>
                <a:latin typeface="Preeti" pitchFamily="2" charset="0"/>
                <a:cs typeface="Kalimati" panose="00000400000000000000" pitchFamily="2"/>
              </a:rPr>
              <a:t>अक्सर कहाँ बसेको भनेर छु्ट्याउन सकिएन भने विगत १ वर्षको अवधिमा ६ महिना वा सोभन्दा बढी समय जहाँ बसोवास गरेको छ वा आगामी दिनमा बस्ने मनसाय राखेको छ सोही ठाउँबाट व्यक्तिको गणना गर्नु पर्दछ । </a:t>
            </a:r>
          </a:p>
          <a:p>
            <a:pPr marL="342900" indent="-342900">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छोटो </a:t>
            </a:r>
            <a:r>
              <a:rPr lang="ne-NP" sz="2400" kern="0">
                <a:solidFill>
                  <a:prstClr val="black"/>
                </a:solidFill>
                <a:latin typeface="Preeti" pitchFamily="2" charset="0"/>
                <a:cs typeface="Kalimati" panose="00000400000000000000" pitchFamily="2"/>
              </a:rPr>
              <a:t>अवधिको लागि कार्यालय तथा व्यापारको काममा स्वदेश तथा विदेश आउने जाने </a:t>
            </a:r>
            <a:r>
              <a:rPr lang="ne-NP" sz="2400" kern="0" smtClean="0">
                <a:solidFill>
                  <a:prstClr val="black"/>
                </a:solidFill>
                <a:latin typeface="Preeti" pitchFamily="2" charset="0"/>
                <a:cs typeface="Kalimati" panose="00000400000000000000" pitchFamily="2"/>
              </a:rPr>
              <a:t>गरेका, घुम्न </a:t>
            </a:r>
            <a:r>
              <a:rPr lang="ne-NP" sz="2400" kern="0">
                <a:solidFill>
                  <a:prstClr val="black"/>
                </a:solidFill>
                <a:latin typeface="Preeti" pitchFamily="2" charset="0"/>
                <a:cs typeface="Kalimati" panose="00000400000000000000" pitchFamily="2"/>
              </a:rPr>
              <a:t>गएका, धार्मिक यात्रा (तिर्थ) गएका, विरामी भई अस्पतालमा बसेका, </a:t>
            </a:r>
            <a:r>
              <a:rPr lang="ne-NP" sz="2400" kern="0" smtClean="0">
                <a:solidFill>
                  <a:prstClr val="black"/>
                </a:solidFill>
                <a:latin typeface="Preeti" pitchFamily="2" charset="0"/>
                <a:cs typeface="Kalimati" panose="00000400000000000000" pitchFamily="2"/>
              </a:rPr>
              <a:t>आदि व्यक्तिलाई </a:t>
            </a:r>
            <a:r>
              <a:rPr lang="ne-NP" sz="2400" kern="0">
                <a:solidFill>
                  <a:prstClr val="black"/>
                </a:solidFill>
                <a:latin typeface="Preeti" pitchFamily="2" charset="0"/>
                <a:cs typeface="Kalimati" panose="00000400000000000000" pitchFamily="2"/>
              </a:rPr>
              <a:t>अक्सर </a:t>
            </a:r>
            <a:r>
              <a:rPr lang="ne-NP" sz="2400" kern="0" smtClean="0">
                <a:solidFill>
                  <a:prstClr val="black"/>
                </a:solidFill>
                <a:latin typeface="Preeti" pitchFamily="2" charset="0"/>
                <a:cs typeface="Kalimati" panose="00000400000000000000" pitchFamily="2"/>
              </a:rPr>
              <a:t>बसोबास </a:t>
            </a:r>
            <a:r>
              <a:rPr lang="ne-NP" sz="2400" kern="0">
                <a:solidFill>
                  <a:prstClr val="black"/>
                </a:solidFill>
                <a:latin typeface="Preeti" pitchFamily="2" charset="0"/>
                <a:cs typeface="Kalimati" panose="00000400000000000000" pitchFamily="2"/>
              </a:rPr>
              <a:t>गरिरहेको स्थानबाट गणना गर्नु पर्दछ </a:t>
            </a:r>
            <a:r>
              <a:rPr lang="ne-NP" sz="2400" kern="0" smtClean="0">
                <a:solidFill>
                  <a:prstClr val="black"/>
                </a:solidFill>
                <a:latin typeface="Preeti" pitchFamily="2" charset="0"/>
                <a:cs typeface="Kalimati" panose="00000400000000000000" pitchFamily="2"/>
              </a:rPr>
              <a:t>।</a:t>
            </a:r>
            <a:endParaRPr lang="ne-NP" sz="2400" kern="0">
              <a:solidFill>
                <a:prstClr val="black"/>
              </a:solidFill>
              <a:latin typeface="Preeti" pitchFamily="2" charset="0"/>
              <a:cs typeface="Kalimati" panose="00000400000000000000" pitchFamily="2"/>
            </a:endParaRPr>
          </a:p>
        </p:txBody>
      </p:sp>
    </p:spTree>
    <p:extLst>
      <p:ext uri="{BB962C8B-B14F-4D97-AF65-F5344CB8AC3E}">
        <p14:creationId xmlns:p14="http://schemas.microsoft.com/office/powerpoint/2010/main" val="12845979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04391"/>
            <a:ext cx="12192000" cy="653143"/>
          </a:xfrm>
        </p:spPr>
        <p:txBody>
          <a:bodyPr>
            <a:noAutofit/>
          </a:bodyPr>
          <a:lstStyle/>
          <a:p>
            <a:pPr algn="l">
              <a:lnSpc>
                <a:spcPct val="150000"/>
              </a:lnSpc>
              <a:spcBef>
                <a:spcPts val="1000"/>
              </a:spcBef>
              <a:defRPr/>
            </a:pPr>
            <a:r>
              <a:rPr lang="en-US" sz="2400" b="1">
                <a:latin typeface="Preeti" pitchFamily="2" charset="0"/>
              </a:rPr>
              <a:t/>
            </a:r>
            <a:br>
              <a:rPr lang="en-US" sz="2400" b="1">
                <a:latin typeface="Preeti" pitchFamily="2" charset="0"/>
              </a:rPr>
            </a:br>
            <a:r>
              <a:rPr lang="ne-NP" sz="2400" b="1" kern="0">
                <a:solidFill>
                  <a:prstClr val="black"/>
                </a:solidFill>
                <a:latin typeface="Preeti" pitchFamily="2" charset="0"/>
                <a:cs typeface="Kalimati" panose="00000400000000000000" pitchFamily="2"/>
              </a:rPr>
              <a:t>भाग ४ </a:t>
            </a:r>
            <a:r>
              <a:rPr lang="en-US" sz="2400" b="1">
                <a:latin typeface="Times New Roman" panose="02020603050405020304" pitchFamily="18" charset="0"/>
                <a:cs typeface="Times New Roman" panose="02020603050405020304" pitchFamily="18" charset="0"/>
              </a:rPr>
              <a:t>: </a:t>
            </a:r>
            <a:r>
              <a:rPr lang="ne-NP" sz="2400" b="1" kern="0">
                <a:solidFill>
                  <a:prstClr val="black"/>
                </a:solidFill>
                <a:latin typeface="Preeti" pitchFamily="2" charset="0"/>
                <a:cs typeface="Kalimati" panose="00000400000000000000" pitchFamily="2"/>
              </a:rPr>
              <a:t>जनगणनामा प्रयोग हुने शब्दहरू र तीनीहरुको अवधारणा तथा परिभाषा</a:t>
            </a:r>
          </a:p>
        </p:txBody>
      </p:sp>
      <p:sp>
        <p:nvSpPr>
          <p:cNvPr id="8" name="Rectangle 7">
            <a:extLst>
              <a:ext uri="{FF2B5EF4-FFF2-40B4-BE49-F238E27FC236}">
                <a16:creationId xmlns:a16="http://schemas.microsoft.com/office/drawing/2014/main" xmlns="" id="{835C243A-236A-474B-9AB6-B6367558D7F7}"/>
              </a:ext>
            </a:extLst>
          </p:cNvPr>
          <p:cNvSpPr/>
          <p:nvPr/>
        </p:nvSpPr>
        <p:spPr>
          <a:xfrm>
            <a:off x="206809" y="1557534"/>
            <a:ext cx="11778381" cy="5078313"/>
          </a:xfrm>
          <a:prstGeom prst="rect">
            <a:avLst/>
          </a:prstGeom>
        </p:spPr>
        <p:txBody>
          <a:bodyPr wrap="square">
            <a:spAutoFit/>
          </a:bodyPr>
          <a:lstStyle/>
          <a:p>
            <a:pPr>
              <a:lnSpc>
                <a:spcPct val="150000"/>
              </a:lnSpc>
              <a:defRPr/>
            </a:pPr>
            <a:r>
              <a:rPr lang="ne-NP" sz="2400" u="sng" kern="0" smtClean="0">
                <a:solidFill>
                  <a:prstClr val="black"/>
                </a:solidFill>
                <a:latin typeface="Preeti" pitchFamily="2" charset="0"/>
                <a:cs typeface="Kalimati" panose="00000400000000000000" pitchFamily="2"/>
              </a:rPr>
              <a:t>घरपरिवार</a:t>
            </a:r>
          </a:p>
          <a:p>
            <a:pPr marL="342900" indent="-342900">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घरपरिवार र घरपरिवारका सदस्य छुट्टयाउन आम्दानी–खर्च र भान्साको अवधारणा प्रमुख रहेको छ । </a:t>
            </a:r>
          </a:p>
          <a:p>
            <a:pPr marL="342900" indent="-342900">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एउटै </a:t>
            </a:r>
            <a:r>
              <a:rPr lang="ne-NP" sz="2400" kern="0">
                <a:solidFill>
                  <a:prstClr val="black"/>
                </a:solidFill>
                <a:latin typeface="Preeti" pitchFamily="2" charset="0"/>
                <a:cs typeface="Kalimati" panose="00000400000000000000" pitchFamily="2"/>
              </a:rPr>
              <a:t>आम्दानी खर्चले घर व्यवहार चलाई एकै भान्सामा खानपीन गरी सामान्यतया एउटै छाना मुनी </a:t>
            </a:r>
            <a:r>
              <a:rPr lang="ne-NP" sz="2400" kern="0" smtClean="0">
                <a:solidFill>
                  <a:prstClr val="black"/>
                </a:solidFill>
                <a:latin typeface="Preeti" pitchFamily="2" charset="0"/>
                <a:cs typeface="Kalimati" panose="00000400000000000000" pitchFamily="2"/>
              </a:rPr>
              <a:t>अक्सररुपमा बस्ने व्यक्ति </a:t>
            </a:r>
            <a:r>
              <a:rPr lang="ne-NP" sz="2400" kern="0">
                <a:solidFill>
                  <a:prstClr val="black"/>
                </a:solidFill>
                <a:latin typeface="Preeti" pitchFamily="2" charset="0"/>
                <a:cs typeface="Kalimati" panose="00000400000000000000" pitchFamily="2"/>
              </a:rPr>
              <a:t>वा व्यक्तिहरूको </a:t>
            </a:r>
            <a:r>
              <a:rPr lang="ne-NP" sz="2400" kern="0" smtClean="0">
                <a:solidFill>
                  <a:prstClr val="black"/>
                </a:solidFill>
                <a:latin typeface="Preeti" pitchFamily="2" charset="0"/>
                <a:cs typeface="Kalimati" panose="00000400000000000000" pitchFamily="2"/>
              </a:rPr>
              <a:t>समूहलाई घरपरिवार भनिन्छ ।</a:t>
            </a:r>
          </a:p>
          <a:p>
            <a:pPr marL="342900" indent="-342900">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घरपरिवारमा </a:t>
            </a:r>
            <a:r>
              <a:rPr lang="ne-NP" sz="2400" kern="0">
                <a:solidFill>
                  <a:prstClr val="black"/>
                </a:solidFill>
                <a:latin typeface="Preeti" pitchFamily="2" charset="0"/>
                <a:cs typeface="Kalimati" panose="00000400000000000000" pitchFamily="2"/>
              </a:rPr>
              <a:t>एक व्यक्ति मात्र वा धेरै व्यक्तिहरू, नाता पर्ने वा नाता नपर्ने हुन सक्दछन् । </a:t>
            </a:r>
            <a:endParaRPr lang="ne-NP" sz="2400" kern="0" smtClean="0">
              <a:solidFill>
                <a:prstClr val="black"/>
              </a:solidFill>
              <a:latin typeface="Preeti" pitchFamily="2" charset="0"/>
              <a:cs typeface="Kalimati" panose="00000400000000000000" pitchFamily="2"/>
            </a:endParaRPr>
          </a:p>
          <a:p>
            <a:pPr marL="342900" indent="-342900">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कानूनी </a:t>
            </a:r>
            <a:r>
              <a:rPr lang="ne-NP" sz="2400" kern="0">
                <a:solidFill>
                  <a:prstClr val="black"/>
                </a:solidFill>
                <a:latin typeface="Preeti" pitchFamily="2" charset="0"/>
                <a:cs typeface="Kalimati" panose="00000400000000000000" pitchFamily="2"/>
              </a:rPr>
              <a:t>तवरले भिन्न भइनसकेको भए तापनि </a:t>
            </a:r>
            <a:r>
              <a:rPr lang="ne-NP" sz="2400" kern="0" smtClean="0">
                <a:solidFill>
                  <a:prstClr val="black"/>
                </a:solidFill>
                <a:latin typeface="Preeti" pitchFamily="2" charset="0"/>
                <a:cs typeface="Kalimati" panose="00000400000000000000" pitchFamily="2"/>
              </a:rPr>
              <a:t>छुट्टै </a:t>
            </a:r>
            <a:r>
              <a:rPr lang="ne-NP" sz="2400" kern="0">
                <a:solidFill>
                  <a:prstClr val="black"/>
                </a:solidFill>
                <a:latin typeface="Preeti" pitchFamily="2" charset="0"/>
                <a:cs typeface="Kalimati" panose="00000400000000000000" pitchFamily="2"/>
              </a:rPr>
              <a:t>बसी वा </a:t>
            </a:r>
            <a:r>
              <a:rPr lang="ne-NP" sz="2400" kern="0" smtClean="0">
                <a:solidFill>
                  <a:prstClr val="black"/>
                </a:solidFill>
                <a:latin typeface="Preeti" pitchFamily="2" charset="0"/>
                <a:cs typeface="Kalimati" panose="00000400000000000000" pitchFamily="2"/>
              </a:rPr>
              <a:t>अलग अलग </a:t>
            </a:r>
            <a:r>
              <a:rPr lang="ne-NP" sz="2400" kern="0">
                <a:solidFill>
                  <a:prstClr val="black"/>
                </a:solidFill>
                <a:latin typeface="Preeti" pitchFamily="2" charset="0"/>
                <a:cs typeface="Kalimati" panose="00000400000000000000" pitchFamily="2"/>
              </a:rPr>
              <a:t>भान्सामा खानपीन गरी आएका व्यक्ति वा व्यक्तिहरूको समूहलाई जनगणनाको प्रयोजनका लागि बेग्लै वा छुट्टै घरपरिवार </a:t>
            </a:r>
            <a:r>
              <a:rPr lang="ne-NP" sz="2400" kern="0" smtClean="0">
                <a:solidFill>
                  <a:prstClr val="black"/>
                </a:solidFill>
                <a:latin typeface="Preeti" pitchFamily="2" charset="0"/>
                <a:cs typeface="Kalimati" panose="00000400000000000000" pitchFamily="2"/>
              </a:rPr>
              <a:t>मानिन्छ ।</a:t>
            </a:r>
          </a:p>
        </p:txBody>
      </p:sp>
    </p:spTree>
    <p:extLst>
      <p:ext uri="{BB962C8B-B14F-4D97-AF65-F5344CB8AC3E}">
        <p14:creationId xmlns:p14="http://schemas.microsoft.com/office/powerpoint/2010/main" val="32126324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04391"/>
            <a:ext cx="12192000" cy="653143"/>
          </a:xfrm>
        </p:spPr>
        <p:txBody>
          <a:bodyPr>
            <a:noAutofit/>
          </a:bodyPr>
          <a:lstStyle/>
          <a:p>
            <a:pPr algn="l">
              <a:lnSpc>
                <a:spcPct val="150000"/>
              </a:lnSpc>
              <a:spcBef>
                <a:spcPts val="1000"/>
              </a:spcBef>
              <a:defRPr/>
            </a:pPr>
            <a:r>
              <a:rPr lang="en-US" sz="2400" b="1">
                <a:latin typeface="Preeti" pitchFamily="2" charset="0"/>
              </a:rPr>
              <a:t/>
            </a:r>
            <a:br>
              <a:rPr lang="en-US" sz="2400" b="1">
                <a:latin typeface="Preeti" pitchFamily="2" charset="0"/>
              </a:rPr>
            </a:br>
            <a:r>
              <a:rPr lang="ne-NP" sz="2400" b="1" kern="0">
                <a:solidFill>
                  <a:prstClr val="black"/>
                </a:solidFill>
                <a:latin typeface="Preeti" pitchFamily="2" charset="0"/>
                <a:cs typeface="Kalimati" panose="00000400000000000000" pitchFamily="2"/>
              </a:rPr>
              <a:t>भाग ४ </a:t>
            </a:r>
            <a:r>
              <a:rPr lang="en-US" sz="2400" b="1">
                <a:latin typeface="Times New Roman" panose="02020603050405020304" pitchFamily="18" charset="0"/>
                <a:cs typeface="Times New Roman" panose="02020603050405020304" pitchFamily="18" charset="0"/>
              </a:rPr>
              <a:t>: </a:t>
            </a:r>
            <a:r>
              <a:rPr lang="ne-NP" sz="2400" b="1" kern="0">
                <a:solidFill>
                  <a:prstClr val="black"/>
                </a:solidFill>
                <a:latin typeface="Preeti" pitchFamily="2" charset="0"/>
                <a:cs typeface="Kalimati" panose="00000400000000000000" pitchFamily="2"/>
              </a:rPr>
              <a:t>जनगणनामा प्रयोग हुने शब्दहरू र तीनीहरुको अवधारणा तथा परिभाषा</a:t>
            </a:r>
          </a:p>
        </p:txBody>
      </p:sp>
      <p:sp>
        <p:nvSpPr>
          <p:cNvPr id="8" name="Rectangle 7">
            <a:extLst>
              <a:ext uri="{FF2B5EF4-FFF2-40B4-BE49-F238E27FC236}">
                <a16:creationId xmlns:a16="http://schemas.microsoft.com/office/drawing/2014/main" xmlns="" id="{835C243A-236A-474B-9AB6-B6367558D7F7}"/>
              </a:ext>
            </a:extLst>
          </p:cNvPr>
          <p:cNvSpPr/>
          <p:nvPr/>
        </p:nvSpPr>
        <p:spPr>
          <a:xfrm>
            <a:off x="1" y="1557534"/>
            <a:ext cx="12192000" cy="2308324"/>
          </a:xfrm>
          <a:prstGeom prst="rect">
            <a:avLst/>
          </a:prstGeom>
        </p:spPr>
        <p:txBody>
          <a:bodyPr wrap="square">
            <a:spAutoFit/>
          </a:bodyPr>
          <a:lstStyle/>
          <a:p>
            <a:pPr>
              <a:lnSpc>
                <a:spcPct val="150000"/>
              </a:lnSpc>
              <a:defRPr/>
            </a:pPr>
            <a:r>
              <a:rPr lang="ne-NP" sz="2400" u="sng" kern="0">
                <a:solidFill>
                  <a:prstClr val="black"/>
                </a:solidFill>
                <a:latin typeface="Preeti" pitchFamily="2" charset="0"/>
                <a:cs typeface="Kalimati" panose="00000400000000000000" pitchFamily="2"/>
              </a:rPr>
              <a:t>व्यक्ति</a:t>
            </a:r>
            <a:r>
              <a:rPr lang="ne-NP" sz="2400" kern="0">
                <a:solidFill>
                  <a:prstClr val="black"/>
                </a:solidFill>
                <a:latin typeface="Preeti" pitchFamily="2" charset="0"/>
                <a:cs typeface="Kalimati" panose="00000400000000000000" pitchFamily="2"/>
              </a:rPr>
              <a:t> </a:t>
            </a:r>
          </a:p>
          <a:p>
            <a:pPr marL="682625" indent="-504825">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व्यक्ति </a:t>
            </a:r>
            <a:r>
              <a:rPr lang="ne-NP" sz="2400" kern="0">
                <a:solidFill>
                  <a:prstClr val="black"/>
                </a:solidFill>
                <a:latin typeface="Preeti" pitchFamily="2" charset="0"/>
                <a:cs typeface="Kalimati" panose="00000400000000000000" pitchFamily="2"/>
              </a:rPr>
              <a:t>भन्नाले जनगणनाको समयमा देशको सिमानाभित्र अक्सर बसोबास गर्ने मानिस सम्झनुपर्दछ । जनगणनामा जुनसुकै उमेरका स्वदेशी वा विदेशी, महिला वा पुरूष, साङ्ग वा अपाङ्ग मानिसहरू व्यक्तिको रूपमा समावेश गरिन्छ ।</a:t>
            </a:r>
            <a:endParaRPr lang="ne-NP" sz="2400" kern="0" dirty="0">
              <a:solidFill>
                <a:prstClr val="black"/>
              </a:solidFill>
              <a:latin typeface="Preeti" pitchFamily="2" charset="0"/>
              <a:cs typeface="Kalimati" panose="00000400000000000000" pitchFamily="2"/>
            </a:endParaRPr>
          </a:p>
        </p:txBody>
      </p:sp>
    </p:spTree>
    <p:extLst>
      <p:ext uri="{BB962C8B-B14F-4D97-AF65-F5344CB8AC3E}">
        <p14:creationId xmlns:p14="http://schemas.microsoft.com/office/powerpoint/2010/main" val="9188669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04391"/>
            <a:ext cx="12192000" cy="653143"/>
          </a:xfrm>
        </p:spPr>
        <p:txBody>
          <a:bodyPr>
            <a:noAutofit/>
          </a:bodyPr>
          <a:lstStyle/>
          <a:p>
            <a:pPr algn="l">
              <a:lnSpc>
                <a:spcPct val="150000"/>
              </a:lnSpc>
              <a:spcBef>
                <a:spcPts val="1000"/>
              </a:spcBef>
              <a:defRPr/>
            </a:pPr>
            <a:r>
              <a:rPr lang="en-US" sz="2400" b="1">
                <a:latin typeface="Preeti" pitchFamily="2" charset="0"/>
              </a:rPr>
              <a:t/>
            </a:r>
            <a:br>
              <a:rPr lang="en-US" sz="2400" b="1">
                <a:latin typeface="Preeti" pitchFamily="2" charset="0"/>
              </a:rPr>
            </a:br>
            <a:r>
              <a:rPr lang="ne-NP" sz="2400" b="1" kern="0">
                <a:solidFill>
                  <a:prstClr val="black"/>
                </a:solidFill>
                <a:latin typeface="Preeti" pitchFamily="2" charset="0"/>
                <a:cs typeface="Kalimati" panose="00000400000000000000" pitchFamily="2"/>
              </a:rPr>
              <a:t>भाग ४ </a:t>
            </a:r>
            <a:r>
              <a:rPr lang="en-US" sz="2400" b="1">
                <a:latin typeface="Times New Roman" panose="02020603050405020304" pitchFamily="18" charset="0"/>
                <a:cs typeface="Times New Roman" panose="02020603050405020304" pitchFamily="18" charset="0"/>
              </a:rPr>
              <a:t>: </a:t>
            </a:r>
            <a:r>
              <a:rPr lang="ne-NP" sz="2400" b="1" kern="0">
                <a:solidFill>
                  <a:prstClr val="black"/>
                </a:solidFill>
                <a:latin typeface="Preeti" pitchFamily="2" charset="0"/>
                <a:cs typeface="Kalimati" panose="00000400000000000000" pitchFamily="2"/>
              </a:rPr>
              <a:t>जनगणनामा प्रयोग हुने शब्दहरू र तीनीहरुको अवधारणा तथा परिभाषा</a:t>
            </a:r>
          </a:p>
        </p:txBody>
      </p:sp>
      <p:sp>
        <p:nvSpPr>
          <p:cNvPr id="8" name="Rectangle 7">
            <a:extLst>
              <a:ext uri="{FF2B5EF4-FFF2-40B4-BE49-F238E27FC236}">
                <a16:creationId xmlns:a16="http://schemas.microsoft.com/office/drawing/2014/main" xmlns="" id="{835C243A-236A-474B-9AB6-B6367558D7F7}"/>
              </a:ext>
            </a:extLst>
          </p:cNvPr>
          <p:cNvSpPr/>
          <p:nvPr/>
        </p:nvSpPr>
        <p:spPr>
          <a:xfrm>
            <a:off x="1" y="1557534"/>
            <a:ext cx="12192000" cy="5078313"/>
          </a:xfrm>
          <a:prstGeom prst="rect">
            <a:avLst/>
          </a:prstGeom>
        </p:spPr>
        <p:txBody>
          <a:bodyPr wrap="square">
            <a:spAutoFit/>
          </a:bodyPr>
          <a:lstStyle/>
          <a:p>
            <a:pPr>
              <a:lnSpc>
                <a:spcPct val="150000"/>
              </a:lnSpc>
              <a:defRPr/>
            </a:pPr>
            <a:r>
              <a:rPr lang="ne-NP" sz="2400" u="sng" kern="0">
                <a:solidFill>
                  <a:prstClr val="black"/>
                </a:solidFill>
                <a:latin typeface="Preeti" pitchFamily="2" charset="0"/>
                <a:cs typeface="Kalimati" panose="00000400000000000000" pitchFamily="2"/>
              </a:rPr>
              <a:t>परिवारमूली </a:t>
            </a:r>
          </a:p>
          <a:p>
            <a:pPr marL="342900" indent="-342900">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परिवारमूली </a:t>
            </a:r>
            <a:r>
              <a:rPr lang="ne-NP" sz="2400" kern="0">
                <a:solidFill>
                  <a:prstClr val="black"/>
                </a:solidFill>
                <a:latin typeface="Preeti" pitchFamily="2" charset="0"/>
                <a:cs typeface="Kalimati" panose="00000400000000000000" pitchFamily="2"/>
              </a:rPr>
              <a:t>भन्नाले घरपरिवारमा परिआएका दैनिक कामकाज, खर्च र व्यवहार चलाउन व्यवस्था मिलाउने मुख्य व्यक्ति भन्ने बुझिन्छ । परिवारको मूली, परिवारमा असक्सर बसोबास </a:t>
            </a:r>
            <a:r>
              <a:rPr lang="ne-NP" sz="2400" kern="0" smtClean="0">
                <a:solidFill>
                  <a:prstClr val="black"/>
                </a:solidFill>
                <a:latin typeface="Preeti" pitchFamily="2" charset="0"/>
                <a:cs typeface="Kalimati" panose="00000400000000000000" pitchFamily="2"/>
              </a:rPr>
              <a:t>गर्ने</a:t>
            </a:r>
            <a:r>
              <a:rPr lang="en-US" sz="2400" kern="0" smtClean="0">
                <a:solidFill>
                  <a:prstClr val="black"/>
                </a:solidFill>
                <a:latin typeface="Preeti" pitchFamily="2" charset="0"/>
                <a:cs typeface="Kalimati" panose="00000400000000000000" pitchFamily="2"/>
              </a:rPr>
              <a:t> </a:t>
            </a:r>
            <a:r>
              <a:rPr lang="ne-NP" sz="2400" kern="0" smtClean="0">
                <a:solidFill>
                  <a:prstClr val="black"/>
                </a:solidFill>
                <a:latin typeface="Preeti" pitchFamily="2" charset="0"/>
                <a:cs typeface="Kalimati" panose="00000400000000000000" pitchFamily="2"/>
              </a:rPr>
              <a:t>महिला </a:t>
            </a:r>
            <a:r>
              <a:rPr lang="ne-NP" sz="2400" kern="0">
                <a:solidFill>
                  <a:prstClr val="black"/>
                </a:solidFill>
                <a:latin typeface="Preeti" pitchFamily="2" charset="0"/>
                <a:cs typeface="Kalimati" panose="00000400000000000000" pitchFamily="2"/>
              </a:rPr>
              <a:t>वा पुरूष हुन सक्दछन् । तर १० वर्ष उमेर नपुगेका बालबालिकालाई परिवारमूलीको रूपमा लिनु हुँदैन ।  </a:t>
            </a:r>
          </a:p>
          <a:p>
            <a:pPr marL="342900" indent="-342900">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कतिपय </a:t>
            </a:r>
            <a:r>
              <a:rPr lang="ne-NP" sz="2400" kern="0">
                <a:solidFill>
                  <a:prstClr val="black"/>
                </a:solidFill>
                <a:latin typeface="Preeti" pitchFamily="2" charset="0"/>
                <a:cs typeface="Kalimati" panose="00000400000000000000" pitchFamily="2"/>
              </a:rPr>
              <a:t>समुदायमा परिवारका सबैभन्दा जेष्ठ सदस्यलाई परिवारको मूली लेखाउने गरेको पाइन्छ । यो चलनअनुसार धेरैजसो उत्तरदाताले परिवारका बुढा–पाकालाई नै मूली लेखाउने गरेको हुन्छ । </a:t>
            </a:r>
            <a:r>
              <a:rPr lang="ne-NP" sz="2400" kern="0" smtClean="0">
                <a:solidFill>
                  <a:prstClr val="black"/>
                </a:solidFill>
                <a:latin typeface="Preeti" pitchFamily="2" charset="0"/>
                <a:cs typeface="Kalimati" panose="00000400000000000000" pitchFamily="2"/>
              </a:rPr>
              <a:t>तर जनगणना </a:t>
            </a:r>
            <a:r>
              <a:rPr lang="ne-NP" sz="2400" kern="0">
                <a:solidFill>
                  <a:prstClr val="black"/>
                </a:solidFill>
                <a:latin typeface="Preeti" pitchFamily="2" charset="0"/>
                <a:cs typeface="Kalimati" panose="00000400000000000000" pitchFamily="2"/>
              </a:rPr>
              <a:t>प्रयोजनको लागि घर व्यवहारमा परिआएको दैनिक कामकाज, खर्च र व्यवहार चलाउने मुख्य व्यक्ति नै परिवारमूली हुन्छन भन्ने कुरामा विश्वस्त पार्नुपर्दछ ।</a:t>
            </a:r>
          </a:p>
        </p:txBody>
      </p:sp>
    </p:spTree>
    <p:extLst>
      <p:ext uri="{BB962C8B-B14F-4D97-AF65-F5344CB8AC3E}">
        <p14:creationId xmlns:p14="http://schemas.microsoft.com/office/powerpoint/2010/main" val="21454653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04391"/>
            <a:ext cx="12192000" cy="653143"/>
          </a:xfrm>
        </p:spPr>
        <p:txBody>
          <a:bodyPr>
            <a:noAutofit/>
          </a:bodyPr>
          <a:lstStyle/>
          <a:p>
            <a:pPr algn="l">
              <a:lnSpc>
                <a:spcPct val="150000"/>
              </a:lnSpc>
              <a:spcBef>
                <a:spcPts val="1000"/>
              </a:spcBef>
              <a:defRPr/>
            </a:pPr>
            <a:r>
              <a:rPr lang="en-US" sz="2400" b="1">
                <a:latin typeface="Preeti" pitchFamily="2" charset="0"/>
              </a:rPr>
              <a:t/>
            </a:r>
            <a:br>
              <a:rPr lang="en-US" sz="2400" b="1">
                <a:latin typeface="Preeti" pitchFamily="2" charset="0"/>
              </a:rPr>
            </a:br>
            <a:r>
              <a:rPr lang="ne-NP" sz="2400" b="1" kern="0">
                <a:solidFill>
                  <a:prstClr val="black"/>
                </a:solidFill>
                <a:latin typeface="Preeti" pitchFamily="2" charset="0"/>
                <a:cs typeface="Kalimati" panose="00000400000000000000" pitchFamily="2"/>
              </a:rPr>
              <a:t>भाग ४ </a:t>
            </a:r>
            <a:r>
              <a:rPr lang="en-US" sz="2400" b="1">
                <a:latin typeface="Times New Roman" panose="02020603050405020304" pitchFamily="18" charset="0"/>
                <a:cs typeface="Times New Roman" panose="02020603050405020304" pitchFamily="18" charset="0"/>
              </a:rPr>
              <a:t>: </a:t>
            </a:r>
            <a:r>
              <a:rPr lang="ne-NP" sz="2400" b="1" kern="0">
                <a:solidFill>
                  <a:prstClr val="black"/>
                </a:solidFill>
                <a:latin typeface="Preeti" pitchFamily="2" charset="0"/>
                <a:cs typeface="Kalimati" panose="00000400000000000000" pitchFamily="2"/>
              </a:rPr>
              <a:t>जनगणनामा प्रयोग हुने शब्दहरू र तीनीहरुको अवधारणा तथा परिभाषा</a:t>
            </a:r>
          </a:p>
        </p:txBody>
      </p:sp>
      <p:sp>
        <p:nvSpPr>
          <p:cNvPr id="8" name="Rectangle 7">
            <a:extLst>
              <a:ext uri="{FF2B5EF4-FFF2-40B4-BE49-F238E27FC236}">
                <a16:creationId xmlns:a16="http://schemas.microsoft.com/office/drawing/2014/main" xmlns="" id="{835C243A-236A-474B-9AB6-B6367558D7F7}"/>
              </a:ext>
            </a:extLst>
          </p:cNvPr>
          <p:cNvSpPr/>
          <p:nvPr/>
        </p:nvSpPr>
        <p:spPr>
          <a:xfrm>
            <a:off x="1" y="1557534"/>
            <a:ext cx="12192000" cy="3970318"/>
          </a:xfrm>
          <a:prstGeom prst="rect">
            <a:avLst/>
          </a:prstGeom>
        </p:spPr>
        <p:txBody>
          <a:bodyPr wrap="square">
            <a:spAutoFit/>
          </a:bodyPr>
          <a:lstStyle/>
          <a:p>
            <a:pPr>
              <a:lnSpc>
                <a:spcPct val="150000"/>
              </a:lnSpc>
              <a:defRPr/>
            </a:pPr>
            <a:r>
              <a:rPr lang="ne-NP" sz="2400" u="sng" kern="0">
                <a:solidFill>
                  <a:prstClr val="black"/>
                </a:solidFill>
                <a:latin typeface="Preeti" pitchFamily="2" charset="0"/>
                <a:cs typeface="Kalimati" panose="00000400000000000000" pitchFamily="2"/>
              </a:rPr>
              <a:t>उत्तरदाता </a:t>
            </a:r>
          </a:p>
          <a:p>
            <a:pPr marL="342900" indent="-342900">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जनगणनामा </a:t>
            </a:r>
            <a:r>
              <a:rPr lang="ne-NP" sz="2400" kern="0">
                <a:solidFill>
                  <a:prstClr val="black"/>
                </a:solidFill>
                <a:latin typeface="Preeti" pitchFamily="2" charset="0"/>
                <a:cs typeface="Kalimati" panose="00000400000000000000" pitchFamily="2"/>
              </a:rPr>
              <a:t>संकलन गरिने विवरणको गणना एकाइको प्रकृति अनुसार उत्तरदाता फरक फरक हुन सक्दछन् । </a:t>
            </a:r>
            <a:endParaRPr lang="ne-NP" sz="2400" kern="0" smtClean="0">
              <a:solidFill>
                <a:prstClr val="black"/>
              </a:solidFill>
              <a:latin typeface="Preeti" pitchFamily="2" charset="0"/>
              <a:cs typeface="Kalimati" panose="00000400000000000000" pitchFamily="2"/>
            </a:endParaRPr>
          </a:p>
          <a:p>
            <a:pPr marL="342900" indent="-342900">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घरको </a:t>
            </a:r>
            <a:r>
              <a:rPr lang="ne-NP" sz="2400" kern="0">
                <a:solidFill>
                  <a:prstClr val="black"/>
                </a:solidFill>
                <a:latin typeface="Preeti" pitchFamily="2" charset="0"/>
                <a:cs typeface="Kalimati" panose="00000400000000000000" pitchFamily="2"/>
              </a:rPr>
              <a:t>विवरण संकलन गर्दा सो घरको मूली वा घरसँग सम्बन्धित जानकारी राख्ने व्यक्ति उत्तरदाता हुन सक्दछ । </a:t>
            </a:r>
            <a:endParaRPr lang="ne-NP" sz="2400" kern="0" smtClean="0">
              <a:solidFill>
                <a:prstClr val="black"/>
              </a:solidFill>
              <a:latin typeface="Preeti" pitchFamily="2" charset="0"/>
              <a:cs typeface="Kalimati" panose="00000400000000000000" pitchFamily="2"/>
            </a:endParaRPr>
          </a:p>
          <a:p>
            <a:pPr marL="342900" indent="-342900">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परिवार </a:t>
            </a:r>
            <a:r>
              <a:rPr lang="ne-NP" sz="2400" kern="0">
                <a:solidFill>
                  <a:prstClr val="black"/>
                </a:solidFill>
                <a:latin typeface="Preeti" pitchFamily="2" charset="0"/>
                <a:cs typeface="Kalimati" panose="00000400000000000000" pitchFamily="2"/>
              </a:rPr>
              <a:t>र व्यक्तिको विवरण संकलन गर्दा सो परिवारको बारेमा जानकारी राख्ने परिवारमूली वा </a:t>
            </a:r>
            <a:r>
              <a:rPr lang="ne-NP" sz="2400" kern="0" smtClean="0">
                <a:solidFill>
                  <a:prstClr val="black"/>
                </a:solidFill>
                <a:latin typeface="Preeti" pitchFamily="2" charset="0"/>
                <a:cs typeface="Kalimati" panose="00000400000000000000" pitchFamily="2"/>
              </a:rPr>
              <a:t>सम्बन्धित परिवार सदस्य उत्तरदाता </a:t>
            </a:r>
            <a:r>
              <a:rPr lang="ne-NP" sz="2400" kern="0">
                <a:solidFill>
                  <a:prstClr val="black"/>
                </a:solidFill>
                <a:latin typeface="Preeti" pitchFamily="2" charset="0"/>
                <a:cs typeface="Kalimati" panose="00000400000000000000" pitchFamily="2"/>
              </a:rPr>
              <a:t>हुन </a:t>
            </a:r>
            <a:r>
              <a:rPr lang="ne-NP" sz="2400" kern="0" smtClean="0">
                <a:solidFill>
                  <a:prstClr val="black"/>
                </a:solidFill>
                <a:latin typeface="Preeti" pitchFamily="2" charset="0"/>
                <a:cs typeface="Kalimati" panose="00000400000000000000" pitchFamily="2"/>
              </a:rPr>
              <a:t>सक्दछन् </a:t>
            </a:r>
            <a:r>
              <a:rPr lang="ne-NP" sz="2400" kern="0">
                <a:solidFill>
                  <a:prstClr val="black"/>
                </a:solidFill>
                <a:latin typeface="Preeti" pitchFamily="2" charset="0"/>
                <a:cs typeface="Kalimati" panose="00000400000000000000" pitchFamily="2"/>
              </a:rPr>
              <a:t>। </a:t>
            </a:r>
          </a:p>
        </p:txBody>
      </p:sp>
    </p:spTree>
    <p:extLst>
      <p:ext uri="{BB962C8B-B14F-4D97-AF65-F5344CB8AC3E}">
        <p14:creationId xmlns:p14="http://schemas.microsoft.com/office/powerpoint/2010/main" val="1568416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40869"/>
            <a:ext cx="12192000" cy="653143"/>
          </a:xfrm>
        </p:spPr>
        <p:txBody>
          <a:bodyPr>
            <a:noAutofit/>
          </a:bodyPr>
          <a:lstStyle/>
          <a:p>
            <a:pPr algn="l"/>
            <a:r>
              <a:rPr lang="ne-NP" sz="3200" b="1" kern="0" smtClean="0">
                <a:solidFill>
                  <a:srgbClr val="0070C0"/>
                </a:solidFill>
                <a:latin typeface="Preeti" pitchFamily="2" charset="0"/>
                <a:ea typeface="+mn-ea"/>
                <a:cs typeface="Kalimati" panose="00000400000000000000" pitchFamily="2"/>
              </a:rPr>
              <a:t/>
            </a:r>
            <a:br>
              <a:rPr lang="ne-NP" sz="3200" b="1" kern="0" smtClean="0">
                <a:solidFill>
                  <a:srgbClr val="0070C0"/>
                </a:solidFill>
                <a:latin typeface="Preeti" pitchFamily="2" charset="0"/>
                <a:ea typeface="+mn-ea"/>
                <a:cs typeface="Kalimati" panose="00000400000000000000" pitchFamily="2"/>
              </a:rPr>
            </a:br>
            <a:r>
              <a:rPr lang="ne-NP" sz="3200" b="1" kern="0" smtClean="0">
                <a:solidFill>
                  <a:srgbClr val="0070C0"/>
                </a:solidFill>
                <a:latin typeface="Preeti" pitchFamily="2" charset="0"/>
                <a:ea typeface="+mn-ea"/>
                <a:cs typeface="Kalimati" panose="00000400000000000000" pitchFamily="2"/>
              </a:rPr>
              <a:t>यस सेसनमा </a:t>
            </a:r>
            <a:r>
              <a:rPr lang="ne-NP" sz="3200" b="1" kern="0" smtClean="0">
                <a:solidFill>
                  <a:srgbClr val="0070C0"/>
                </a:solidFill>
                <a:latin typeface="Preeti" pitchFamily="2" charset="0"/>
                <a:cs typeface="Kalimati" panose="00000400000000000000" pitchFamily="2"/>
              </a:rPr>
              <a:t>प्रस्तुत हुने </a:t>
            </a:r>
            <a:r>
              <a:rPr lang="ne-NP" sz="3200" b="1" kern="0" smtClean="0">
                <a:solidFill>
                  <a:srgbClr val="0070C0"/>
                </a:solidFill>
                <a:latin typeface="Preeti" pitchFamily="2" charset="0"/>
                <a:ea typeface="+mn-ea"/>
                <a:cs typeface="Kalimati" panose="00000400000000000000" pitchFamily="2"/>
              </a:rPr>
              <a:t>बिषयहरु</a:t>
            </a:r>
            <a:endParaRPr lang="en-US" sz="3200" b="1" kern="0" dirty="0">
              <a:solidFill>
                <a:srgbClr val="0070C0"/>
              </a:solidFill>
              <a:latin typeface="Preeti" pitchFamily="2" charset="0"/>
              <a:ea typeface="+mn-ea"/>
              <a:cs typeface="Kalimati" panose="00000400000000000000" pitchFamily="2"/>
            </a:endParaRPr>
          </a:p>
        </p:txBody>
      </p:sp>
      <p:sp>
        <p:nvSpPr>
          <p:cNvPr id="8" name="Rectangle 7">
            <a:extLst>
              <a:ext uri="{FF2B5EF4-FFF2-40B4-BE49-F238E27FC236}">
                <a16:creationId xmlns:a16="http://schemas.microsoft.com/office/drawing/2014/main" xmlns="" id="{835C243A-236A-474B-9AB6-B6367558D7F7}"/>
              </a:ext>
            </a:extLst>
          </p:cNvPr>
          <p:cNvSpPr/>
          <p:nvPr/>
        </p:nvSpPr>
        <p:spPr>
          <a:xfrm>
            <a:off x="247364" y="1802724"/>
            <a:ext cx="11798710" cy="3431709"/>
          </a:xfrm>
          <a:prstGeom prst="rect">
            <a:avLst/>
          </a:prstGeom>
        </p:spPr>
        <p:txBody>
          <a:bodyPr wrap="square">
            <a:spAutoFit/>
          </a:bodyPr>
          <a:lstStyle/>
          <a:p>
            <a:pPr lvl="0">
              <a:lnSpc>
                <a:spcPct val="150000"/>
              </a:lnSpc>
              <a:spcBef>
                <a:spcPts val="1000"/>
              </a:spcBef>
              <a:defRPr/>
            </a:pPr>
            <a:r>
              <a:rPr lang="ne-NP" sz="3200" b="1" kern="0" smtClean="0">
                <a:solidFill>
                  <a:prstClr val="black"/>
                </a:solidFill>
                <a:latin typeface="Preeti" pitchFamily="2" charset="0"/>
                <a:cs typeface="Kalimati" panose="00000400000000000000" pitchFamily="2"/>
              </a:rPr>
              <a:t>गणना निर्देशिका</a:t>
            </a:r>
            <a:endParaRPr lang="ne-NP" sz="3200" b="1" kern="0" dirty="0">
              <a:solidFill>
                <a:prstClr val="black"/>
              </a:solidFill>
              <a:latin typeface="Preeti" pitchFamily="2" charset="0"/>
              <a:cs typeface="Kalimati" panose="00000400000000000000" pitchFamily="2"/>
            </a:endParaRPr>
          </a:p>
          <a:p>
            <a:pPr marL="457200" lvl="0" indent="-457200">
              <a:lnSpc>
                <a:spcPct val="150000"/>
              </a:lnSpc>
              <a:spcBef>
                <a:spcPts val="1000"/>
              </a:spcBef>
              <a:buFont typeface="Wingdings" panose="05000000000000000000" pitchFamily="2" charset="2"/>
              <a:buChar char="Ø"/>
              <a:defRPr/>
            </a:pPr>
            <a:r>
              <a:rPr lang="ne-NP" sz="3200" b="1" kern="0" smtClean="0">
                <a:solidFill>
                  <a:prstClr val="black"/>
                </a:solidFill>
                <a:latin typeface="Preeti" pitchFamily="2" charset="0"/>
                <a:cs typeface="Kalimati" panose="00000400000000000000" pitchFamily="2"/>
              </a:rPr>
              <a:t>भाग ३ </a:t>
            </a:r>
            <a:r>
              <a:rPr lang="en-US" sz="3200" b="1">
                <a:latin typeface="Times New Roman" panose="02020603050405020304" pitchFamily="18" charset="0"/>
                <a:cs typeface="Times New Roman" panose="02020603050405020304" pitchFamily="18" charset="0"/>
              </a:rPr>
              <a:t>: </a:t>
            </a:r>
            <a:r>
              <a:rPr lang="ne-NP" sz="3200" b="1" smtClean="0">
                <a:latin typeface="Times New Roman" panose="02020603050405020304" pitchFamily="18" charset="0"/>
                <a:cs typeface="Kalimati" panose="00000400000000000000" pitchFamily="2"/>
              </a:rPr>
              <a:t>गणकले </a:t>
            </a:r>
            <a:r>
              <a:rPr lang="ne-NP" sz="3200" b="1">
                <a:latin typeface="Times New Roman" panose="02020603050405020304" pitchFamily="18" charset="0"/>
                <a:cs typeface="Kalimati" panose="00000400000000000000" pitchFamily="2"/>
              </a:rPr>
              <a:t>गर्नु पर्ने काम र दायित्व</a:t>
            </a:r>
            <a:endParaRPr lang="ne-NP" sz="3200" b="1" kern="0">
              <a:solidFill>
                <a:prstClr val="black"/>
              </a:solidFill>
              <a:latin typeface="Preeti" pitchFamily="2" charset="0"/>
              <a:cs typeface="Kalimati" panose="00000400000000000000" pitchFamily="2"/>
            </a:endParaRPr>
          </a:p>
          <a:p>
            <a:pPr marL="457200" lvl="0" indent="-457200">
              <a:lnSpc>
                <a:spcPct val="150000"/>
              </a:lnSpc>
              <a:spcBef>
                <a:spcPts val="1000"/>
              </a:spcBef>
              <a:buFont typeface="Wingdings" panose="05000000000000000000" pitchFamily="2" charset="2"/>
              <a:buChar char="Ø"/>
              <a:defRPr/>
            </a:pPr>
            <a:r>
              <a:rPr lang="ne-NP" sz="3200" b="1" kern="0" smtClean="0">
                <a:solidFill>
                  <a:prstClr val="black"/>
                </a:solidFill>
                <a:latin typeface="Preeti" pitchFamily="2" charset="0"/>
                <a:cs typeface="Kalimati" panose="00000400000000000000" pitchFamily="2"/>
              </a:rPr>
              <a:t>भाग ४ </a:t>
            </a:r>
            <a:r>
              <a:rPr lang="en-US" sz="3200" b="1" smtClean="0">
                <a:latin typeface="Times New Roman" panose="02020603050405020304" pitchFamily="18" charset="0"/>
                <a:cs typeface="Times New Roman" panose="02020603050405020304" pitchFamily="18" charset="0"/>
              </a:rPr>
              <a:t>: </a:t>
            </a:r>
            <a:r>
              <a:rPr lang="ne-NP" sz="3200" b="1" smtClean="0">
                <a:latin typeface="Times New Roman" panose="02020603050405020304" pitchFamily="18" charset="0"/>
                <a:cs typeface="Kalimati" panose="00000400000000000000" pitchFamily="2"/>
              </a:rPr>
              <a:t>अवधारणा र परिभाषा</a:t>
            </a:r>
            <a:r>
              <a:rPr lang="ne-NP" sz="3200" b="1" smtClean="0">
                <a:latin typeface="Times New Roman" panose="02020603050405020304" pitchFamily="18" charset="0"/>
                <a:cs typeface="Times New Roman" panose="02020603050405020304" pitchFamily="18" charset="0"/>
              </a:rPr>
              <a:t> </a:t>
            </a:r>
            <a:endParaRPr lang="ne-NP" sz="3200" b="1" kern="0" dirty="0">
              <a:solidFill>
                <a:prstClr val="black"/>
              </a:solidFill>
              <a:latin typeface="Preeti" pitchFamily="2" charset="0"/>
              <a:cs typeface="Kalimati" panose="00000400000000000000" pitchFamily="2"/>
            </a:endParaRPr>
          </a:p>
          <a:p>
            <a:pPr marL="457200" lvl="0">
              <a:lnSpc>
                <a:spcPct val="150000"/>
              </a:lnSpc>
              <a:spcBef>
                <a:spcPts val="1000"/>
              </a:spcBef>
              <a:defRPr/>
            </a:pPr>
            <a:endParaRPr lang="ne-NP" sz="3200" b="1" kern="0" dirty="0">
              <a:solidFill>
                <a:srgbClr val="FF0000"/>
              </a:solidFill>
              <a:latin typeface="Preeti" pitchFamily="2" charset="0"/>
              <a:cs typeface="Kalimati" panose="00000400000000000000" pitchFamily="2"/>
            </a:endParaRPr>
          </a:p>
        </p:txBody>
      </p:sp>
    </p:spTree>
    <p:extLst>
      <p:ext uri="{BB962C8B-B14F-4D97-AF65-F5344CB8AC3E}">
        <p14:creationId xmlns:p14="http://schemas.microsoft.com/office/powerpoint/2010/main" val="34951665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04391"/>
            <a:ext cx="12192000" cy="653143"/>
          </a:xfrm>
        </p:spPr>
        <p:txBody>
          <a:bodyPr>
            <a:noAutofit/>
          </a:bodyPr>
          <a:lstStyle/>
          <a:p>
            <a:pPr marL="342900" indent="-342900" algn="l">
              <a:lnSpc>
                <a:spcPct val="150000"/>
              </a:lnSpc>
              <a:buFont typeface="Wingdings" panose="05000000000000000000" pitchFamily="2" charset="2"/>
              <a:buChar char="Ø"/>
              <a:defRPr/>
            </a:pPr>
            <a:r>
              <a:rPr lang="en-US" sz="2400" b="1">
                <a:latin typeface="Preeti" pitchFamily="2" charset="0"/>
              </a:rPr>
              <a:t/>
            </a:r>
            <a:br>
              <a:rPr lang="en-US" sz="2400" b="1">
                <a:latin typeface="Preeti" pitchFamily="2" charset="0"/>
              </a:rPr>
            </a:br>
            <a:r>
              <a:rPr lang="ne-NP" sz="2400" b="1" kern="0">
                <a:solidFill>
                  <a:prstClr val="black"/>
                </a:solidFill>
                <a:latin typeface="Preeti" pitchFamily="2" charset="0"/>
                <a:cs typeface="Kalimati" panose="00000400000000000000" pitchFamily="2"/>
              </a:rPr>
              <a:t>प्रश्नावली भर्दा अपनाउनु पर्ने केही नियम</a:t>
            </a:r>
          </a:p>
        </p:txBody>
      </p:sp>
      <p:sp>
        <p:nvSpPr>
          <p:cNvPr id="8" name="Rectangle 7">
            <a:extLst>
              <a:ext uri="{FF2B5EF4-FFF2-40B4-BE49-F238E27FC236}">
                <a16:creationId xmlns:a16="http://schemas.microsoft.com/office/drawing/2014/main" xmlns="" id="{835C243A-236A-474B-9AB6-B6367558D7F7}"/>
              </a:ext>
            </a:extLst>
          </p:cNvPr>
          <p:cNvSpPr/>
          <p:nvPr/>
        </p:nvSpPr>
        <p:spPr>
          <a:xfrm>
            <a:off x="1" y="1557534"/>
            <a:ext cx="12192000" cy="4524315"/>
          </a:xfrm>
          <a:prstGeom prst="rect">
            <a:avLst/>
          </a:prstGeom>
        </p:spPr>
        <p:txBody>
          <a:bodyPr wrap="square">
            <a:spAutoFit/>
          </a:bodyPr>
          <a:lstStyle/>
          <a:p>
            <a:pPr>
              <a:lnSpc>
                <a:spcPct val="150000"/>
              </a:lnSpc>
              <a:defRPr/>
            </a:pPr>
            <a:r>
              <a:rPr lang="ne-NP" sz="2400" kern="0" smtClean="0">
                <a:solidFill>
                  <a:prstClr val="black"/>
                </a:solidFill>
                <a:latin typeface="Preeti" pitchFamily="2" charset="0"/>
                <a:cs typeface="Kalimati" panose="00000400000000000000" pitchFamily="2"/>
              </a:rPr>
              <a:t>(</a:t>
            </a:r>
            <a:r>
              <a:rPr lang="ne-NP" sz="2400" kern="0">
                <a:solidFill>
                  <a:prstClr val="black"/>
                </a:solidFill>
                <a:latin typeface="Preeti" pitchFamily="2" charset="0"/>
                <a:cs typeface="Kalimati" panose="00000400000000000000" pitchFamily="2"/>
              </a:rPr>
              <a:t>१)	फाराम भर्दा जहाँ जहाँ कोड राख्न भनिएको छ, त्यस्तो ठाउँमा दिइएको कोड नम्बर राख्नु </a:t>
            </a:r>
            <a:r>
              <a:rPr lang="ne-NP" sz="2400" kern="0" smtClean="0">
                <a:solidFill>
                  <a:prstClr val="black"/>
                </a:solidFill>
                <a:latin typeface="Preeti" pitchFamily="2" charset="0"/>
                <a:cs typeface="Kalimati" panose="00000400000000000000" pitchFamily="2"/>
              </a:rPr>
              <a:t>	पर्दछ </a:t>
            </a:r>
            <a:r>
              <a:rPr lang="ne-NP" sz="2400" kern="0">
                <a:solidFill>
                  <a:prstClr val="black"/>
                </a:solidFill>
                <a:latin typeface="Preeti" pitchFamily="2" charset="0"/>
                <a:cs typeface="Kalimati" panose="00000400000000000000" pitchFamily="2"/>
              </a:rPr>
              <a:t>। जस्तै पुरूष भए कोड </a:t>
            </a:r>
            <a:r>
              <a:rPr lang="en-US" sz="2400" kern="0" smtClean="0">
                <a:solidFill>
                  <a:prstClr val="black"/>
                </a:solidFill>
                <a:latin typeface="Times New Roman" panose="02020603050405020304" pitchFamily="18" charset="0"/>
                <a:cs typeface="Kalimati" panose="00000400000000000000" pitchFamily="2"/>
              </a:rPr>
              <a:t>1</a:t>
            </a:r>
            <a:r>
              <a:rPr lang="ne-NP" sz="2400" kern="0" smtClean="0">
                <a:solidFill>
                  <a:prstClr val="black"/>
                </a:solidFill>
                <a:latin typeface="Preeti" pitchFamily="2" charset="0"/>
                <a:cs typeface="Kalimati" panose="00000400000000000000" pitchFamily="2"/>
              </a:rPr>
              <a:t> </a:t>
            </a:r>
            <a:r>
              <a:rPr lang="ne-NP" sz="2400" kern="0">
                <a:solidFill>
                  <a:prstClr val="black"/>
                </a:solidFill>
                <a:latin typeface="Preeti" pitchFamily="2" charset="0"/>
                <a:cs typeface="Kalimati" panose="00000400000000000000" pitchFamily="2"/>
              </a:rPr>
              <a:t>र महिला भए कोड </a:t>
            </a:r>
            <a:r>
              <a:rPr lang="en-US" sz="2400" kern="0">
                <a:solidFill>
                  <a:prstClr val="black"/>
                </a:solidFill>
                <a:latin typeface="Times New Roman" panose="02020603050405020304" pitchFamily="18" charset="0"/>
                <a:cs typeface="Times New Roman" panose="02020603050405020304" pitchFamily="18" charset="0"/>
              </a:rPr>
              <a:t>2</a:t>
            </a:r>
            <a:r>
              <a:rPr lang="ne-NP" sz="2400" kern="0" smtClean="0">
                <a:solidFill>
                  <a:prstClr val="black"/>
                </a:solidFill>
                <a:latin typeface="Preeti" pitchFamily="2" charset="0"/>
                <a:cs typeface="Kalimati" panose="00000400000000000000" pitchFamily="2"/>
              </a:rPr>
              <a:t> </a:t>
            </a:r>
            <a:r>
              <a:rPr lang="ne-NP" sz="2400" kern="0">
                <a:solidFill>
                  <a:prstClr val="black"/>
                </a:solidFill>
                <a:latin typeface="Preeti" pitchFamily="2" charset="0"/>
                <a:cs typeface="Kalimati" panose="00000400000000000000" pitchFamily="2"/>
              </a:rPr>
              <a:t>। </a:t>
            </a:r>
          </a:p>
          <a:p>
            <a:pPr>
              <a:lnSpc>
                <a:spcPct val="150000"/>
              </a:lnSpc>
              <a:defRPr/>
            </a:pPr>
            <a:r>
              <a:rPr lang="ne-NP" sz="2400" kern="0" smtClean="0">
                <a:solidFill>
                  <a:prstClr val="black"/>
                </a:solidFill>
                <a:latin typeface="Preeti" pitchFamily="2" charset="0"/>
                <a:cs typeface="Kalimati" panose="00000400000000000000" pitchFamily="2"/>
              </a:rPr>
              <a:t>(</a:t>
            </a:r>
            <a:r>
              <a:rPr lang="ne-NP" sz="2400" kern="0">
                <a:solidFill>
                  <a:prstClr val="black"/>
                </a:solidFill>
                <a:latin typeface="Preeti" pitchFamily="2" charset="0"/>
                <a:cs typeface="Kalimati" panose="00000400000000000000" pitchFamily="2"/>
              </a:rPr>
              <a:t>२)	उत्तर लेख्ने ठाउँमा केरमेट नगरी </a:t>
            </a:r>
            <a:r>
              <a:rPr lang="ne-NP" sz="2400" b="1" kern="0">
                <a:solidFill>
                  <a:prstClr val="black"/>
                </a:solidFill>
                <a:latin typeface="Preeti" pitchFamily="2" charset="0"/>
                <a:cs typeface="Kalimati" panose="00000400000000000000" pitchFamily="2"/>
              </a:rPr>
              <a:t>अक्षर </a:t>
            </a:r>
            <a:r>
              <a:rPr lang="ne-NP" sz="2400" b="1" kern="0" smtClean="0">
                <a:solidFill>
                  <a:prstClr val="black"/>
                </a:solidFill>
                <a:latin typeface="Preeti" pitchFamily="2" charset="0"/>
                <a:cs typeface="Kalimati" panose="00000400000000000000" pitchFamily="2"/>
              </a:rPr>
              <a:t>जत</a:t>
            </a:r>
            <a:r>
              <a:rPr lang="ne-NP" sz="2400" b="1" kern="0">
                <a:solidFill>
                  <a:prstClr val="black"/>
                </a:solidFill>
                <a:latin typeface="Preeti" pitchFamily="2" charset="0"/>
                <a:cs typeface="Kalimati" panose="00000400000000000000" pitchFamily="2"/>
              </a:rPr>
              <a:t>ि</a:t>
            </a:r>
            <a:r>
              <a:rPr lang="ne-NP" sz="2400" b="1" kern="0" smtClean="0">
                <a:solidFill>
                  <a:prstClr val="black"/>
                </a:solidFill>
                <a:latin typeface="Preeti" pitchFamily="2" charset="0"/>
                <a:cs typeface="Kalimati" panose="00000400000000000000" pitchFamily="2"/>
              </a:rPr>
              <a:t> </a:t>
            </a:r>
            <a:r>
              <a:rPr lang="ne-NP" sz="2400" b="1" kern="0">
                <a:solidFill>
                  <a:prstClr val="black"/>
                </a:solidFill>
                <a:latin typeface="Preeti" pitchFamily="2" charset="0"/>
                <a:cs typeface="Kalimati" panose="00000400000000000000" pitchFamily="2"/>
              </a:rPr>
              <a:t>नेपालीमा र अंक </a:t>
            </a:r>
            <a:r>
              <a:rPr lang="ne-NP" sz="2400" b="1" kern="0" smtClean="0">
                <a:solidFill>
                  <a:prstClr val="black"/>
                </a:solidFill>
                <a:latin typeface="Preeti" pitchFamily="2" charset="0"/>
                <a:cs typeface="Kalimati" panose="00000400000000000000" pitchFamily="2"/>
              </a:rPr>
              <a:t>जति </a:t>
            </a:r>
            <a:r>
              <a:rPr lang="ne-NP" sz="2400" b="1" kern="0">
                <a:solidFill>
                  <a:prstClr val="black"/>
                </a:solidFill>
                <a:latin typeface="Preeti" pitchFamily="2" charset="0"/>
                <a:cs typeface="Kalimati" panose="00000400000000000000" pitchFamily="2"/>
              </a:rPr>
              <a:t>अग्रेजीमा </a:t>
            </a:r>
            <a:r>
              <a:rPr lang="ne-NP" sz="2400" kern="0">
                <a:solidFill>
                  <a:prstClr val="black"/>
                </a:solidFill>
                <a:latin typeface="Preeti" pitchFamily="2" charset="0"/>
                <a:cs typeface="Kalimati" panose="00000400000000000000" pitchFamily="2"/>
              </a:rPr>
              <a:t>स्पष्टसँग लेख्नु वा </a:t>
            </a:r>
            <a:r>
              <a:rPr lang="ne-NP" sz="2400" kern="0" smtClean="0">
                <a:solidFill>
                  <a:prstClr val="black"/>
                </a:solidFill>
                <a:latin typeface="Preeti" pitchFamily="2" charset="0"/>
                <a:cs typeface="Kalimati" panose="00000400000000000000" pitchFamily="2"/>
              </a:rPr>
              <a:t>	खुलाउनु </a:t>
            </a:r>
            <a:r>
              <a:rPr lang="ne-NP" sz="2400" kern="0">
                <a:solidFill>
                  <a:prstClr val="black"/>
                </a:solidFill>
                <a:latin typeface="Preeti" pitchFamily="2" charset="0"/>
                <a:cs typeface="Kalimati" panose="00000400000000000000" pitchFamily="2"/>
              </a:rPr>
              <a:t>पर्दछ । </a:t>
            </a:r>
          </a:p>
          <a:p>
            <a:pPr>
              <a:lnSpc>
                <a:spcPct val="150000"/>
              </a:lnSpc>
              <a:defRPr/>
            </a:pPr>
            <a:r>
              <a:rPr lang="ne-NP" sz="2400" kern="0" smtClean="0">
                <a:solidFill>
                  <a:prstClr val="black"/>
                </a:solidFill>
                <a:latin typeface="Preeti" pitchFamily="2" charset="0"/>
                <a:cs typeface="Kalimati" panose="00000400000000000000" pitchFamily="2"/>
              </a:rPr>
              <a:t>(</a:t>
            </a:r>
            <a:r>
              <a:rPr lang="ne-NP" sz="2400" kern="0">
                <a:solidFill>
                  <a:prstClr val="black"/>
                </a:solidFill>
                <a:latin typeface="Preeti" pitchFamily="2" charset="0"/>
                <a:cs typeface="Kalimati" panose="00000400000000000000" pitchFamily="2"/>
              </a:rPr>
              <a:t>३)	उमेर, जन्म मिति लगायत कोड उल्लेख गर्नुपर्ने महलमा स्पष्टरूपमा अग्रेजीमा अंक लेख्नुपर्दछ, </a:t>
            </a:r>
            <a:r>
              <a:rPr lang="ne-NP" sz="2400" kern="0" smtClean="0">
                <a:solidFill>
                  <a:prstClr val="black"/>
                </a:solidFill>
                <a:latin typeface="Preeti" pitchFamily="2" charset="0"/>
                <a:cs typeface="Kalimati" panose="00000400000000000000" pitchFamily="2"/>
              </a:rPr>
              <a:t>	अक्षरमा </a:t>
            </a:r>
            <a:r>
              <a:rPr lang="ne-NP" sz="2400" kern="0">
                <a:solidFill>
                  <a:prstClr val="black"/>
                </a:solidFill>
                <a:latin typeface="Preeti" pitchFamily="2" charset="0"/>
                <a:cs typeface="Kalimati" panose="00000400000000000000" pitchFamily="2"/>
              </a:rPr>
              <a:t>लेख्नु हुँदैन ।</a:t>
            </a:r>
          </a:p>
          <a:p>
            <a:pPr>
              <a:lnSpc>
                <a:spcPct val="150000"/>
              </a:lnSpc>
              <a:defRPr/>
            </a:pPr>
            <a:r>
              <a:rPr lang="ne-NP" sz="2400" kern="0" smtClean="0">
                <a:solidFill>
                  <a:prstClr val="black"/>
                </a:solidFill>
                <a:latin typeface="Preeti" pitchFamily="2" charset="0"/>
                <a:cs typeface="Kalimati" panose="00000400000000000000" pitchFamily="2"/>
              </a:rPr>
              <a:t>(</a:t>
            </a:r>
            <a:r>
              <a:rPr lang="ne-NP" sz="2400" kern="0">
                <a:solidFill>
                  <a:prstClr val="black"/>
                </a:solidFill>
                <a:latin typeface="Preeti" pitchFamily="2" charset="0"/>
                <a:cs typeface="Kalimati" panose="00000400000000000000" pitchFamily="2"/>
              </a:rPr>
              <a:t>४)	प्रश्नावली फारामहरू भर्दा कुनै बिशेष उमेर समूहका व्यक्तिहरूलाई सोध्नु नपर्ने प्रश्नहरूका </a:t>
            </a:r>
            <a:r>
              <a:rPr lang="ne-NP" sz="2400" kern="0" smtClean="0">
                <a:solidFill>
                  <a:prstClr val="black"/>
                </a:solidFill>
                <a:latin typeface="Preeti" pitchFamily="2" charset="0"/>
                <a:cs typeface="Kalimati" panose="00000400000000000000" pitchFamily="2"/>
              </a:rPr>
              <a:t>	महलमा </a:t>
            </a:r>
            <a:r>
              <a:rPr lang="ne-NP" sz="2400" kern="0">
                <a:solidFill>
                  <a:prstClr val="black"/>
                </a:solidFill>
                <a:latin typeface="Preeti" pitchFamily="2" charset="0"/>
                <a:cs typeface="Kalimati" panose="00000400000000000000" pitchFamily="2"/>
              </a:rPr>
              <a:t>सोध्नु पर्ने नपर्ने एकिन गरी तेर्सो </a:t>
            </a:r>
            <a:r>
              <a:rPr lang="ne-NP" sz="2400" kern="0" smtClean="0">
                <a:solidFill>
                  <a:prstClr val="black"/>
                </a:solidFill>
                <a:latin typeface="Preeti" pitchFamily="2" charset="0"/>
                <a:cs typeface="Kalimati" panose="00000400000000000000" pitchFamily="2"/>
              </a:rPr>
              <a:t>धर्को </a:t>
            </a:r>
            <a:r>
              <a:rPr lang="en-US" sz="2400" kern="0" smtClean="0">
                <a:solidFill>
                  <a:prstClr val="black"/>
                </a:solidFill>
                <a:latin typeface="Times New Roman" panose="02020603050405020304" pitchFamily="18" charset="0"/>
                <a:cs typeface="Times New Roman" panose="02020603050405020304" pitchFamily="18" charset="0"/>
              </a:rPr>
              <a:t>(-)</a:t>
            </a:r>
            <a:r>
              <a:rPr lang="ne-NP" sz="2400" kern="0" smtClean="0">
                <a:solidFill>
                  <a:prstClr val="black"/>
                </a:solidFill>
                <a:latin typeface="Preeti" pitchFamily="2" charset="0"/>
                <a:cs typeface="Kalimati" panose="00000400000000000000" pitchFamily="2"/>
              </a:rPr>
              <a:t> </a:t>
            </a:r>
            <a:r>
              <a:rPr lang="ne-NP" sz="2400" kern="0">
                <a:solidFill>
                  <a:prstClr val="black"/>
                </a:solidFill>
                <a:latin typeface="Preeti" pitchFamily="2" charset="0"/>
                <a:cs typeface="Kalimati" panose="00000400000000000000" pitchFamily="2"/>
              </a:rPr>
              <a:t>तान्नुपर्दछ । </a:t>
            </a:r>
          </a:p>
        </p:txBody>
      </p:sp>
    </p:spTree>
    <p:extLst>
      <p:ext uri="{BB962C8B-B14F-4D97-AF65-F5344CB8AC3E}">
        <p14:creationId xmlns:p14="http://schemas.microsoft.com/office/powerpoint/2010/main" val="28802019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001615"/>
            <a:ext cx="12191999" cy="555919"/>
          </a:xfrm>
        </p:spPr>
        <p:txBody>
          <a:bodyPr>
            <a:noAutofit/>
          </a:bodyPr>
          <a:lstStyle/>
          <a:p>
            <a:pPr algn="l">
              <a:lnSpc>
                <a:spcPct val="150000"/>
              </a:lnSpc>
              <a:defRPr/>
            </a:pPr>
            <a:r>
              <a:rPr lang="en-US" sz="2400" b="1">
                <a:latin typeface="Preeti" pitchFamily="2" charset="0"/>
              </a:rPr>
              <a:t/>
            </a:r>
            <a:br>
              <a:rPr lang="en-US" sz="2400" b="1">
                <a:latin typeface="Preeti" pitchFamily="2" charset="0"/>
              </a:rPr>
            </a:br>
            <a:r>
              <a:rPr lang="ne-NP" sz="2400" b="1" kern="0">
                <a:solidFill>
                  <a:prstClr val="black"/>
                </a:solidFill>
                <a:latin typeface="Preeti" pitchFamily="2" charset="0"/>
                <a:cs typeface="Kalimati" panose="00000400000000000000" pitchFamily="2"/>
              </a:rPr>
              <a:t>प्रश्नावली भर्दा अपनाउनु पर्ने केही नियम</a:t>
            </a:r>
          </a:p>
        </p:txBody>
      </p:sp>
      <p:sp>
        <p:nvSpPr>
          <p:cNvPr id="8" name="Rectangle 7">
            <a:extLst>
              <a:ext uri="{FF2B5EF4-FFF2-40B4-BE49-F238E27FC236}">
                <a16:creationId xmlns:a16="http://schemas.microsoft.com/office/drawing/2014/main" xmlns="" id="{835C243A-236A-474B-9AB6-B6367558D7F7}"/>
              </a:ext>
            </a:extLst>
          </p:cNvPr>
          <p:cNvSpPr/>
          <p:nvPr/>
        </p:nvSpPr>
        <p:spPr>
          <a:xfrm>
            <a:off x="1" y="1557534"/>
            <a:ext cx="12192000" cy="3970318"/>
          </a:xfrm>
          <a:prstGeom prst="rect">
            <a:avLst/>
          </a:prstGeom>
        </p:spPr>
        <p:txBody>
          <a:bodyPr wrap="square">
            <a:spAutoFit/>
          </a:bodyPr>
          <a:lstStyle/>
          <a:p>
            <a:pPr>
              <a:lnSpc>
                <a:spcPct val="150000"/>
              </a:lnSpc>
              <a:defRPr/>
            </a:pPr>
            <a:r>
              <a:rPr lang="ne-NP" sz="2400" b="1" kern="0">
                <a:solidFill>
                  <a:prstClr val="black"/>
                </a:solidFill>
                <a:latin typeface="Preeti" pitchFamily="2" charset="0"/>
                <a:cs typeface="Kalimati" panose="00000400000000000000" pitchFamily="2"/>
              </a:rPr>
              <a:t>घर तथा घरपरिवार </a:t>
            </a:r>
            <a:r>
              <a:rPr lang="ne-NP" sz="2400" b="1" kern="0" smtClean="0">
                <a:solidFill>
                  <a:prstClr val="black"/>
                </a:solidFill>
                <a:latin typeface="Preeti" pitchFamily="2" charset="0"/>
                <a:cs typeface="Kalimati" panose="00000400000000000000" pitchFamily="2"/>
              </a:rPr>
              <a:t>सूचीकरण </a:t>
            </a:r>
            <a:r>
              <a:rPr lang="ne-NP" sz="2400" b="1" kern="0">
                <a:solidFill>
                  <a:prstClr val="black"/>
                </a:solidFill>
                <a:latin typeface="Preeti" pitchFamily="2" charset="0"/>
                <a:cs typeface="Kalimati" panose="00000400000000000000" pitchFamily="2"/>
              </a:rPr>
              <a:t>फाराममा लेखिएका परिवार नभेटिएमा</a:t>
            </a:r>
            <a:r>
              <a:rPr lang="ne-NP" sz="2400" kern="0">
                <a:solidFill>
                  <a:prstClr val="black"/>
                </a:solidFill>
                <a:latin typeface="Preeti" pitchFamily="2" charset="0"/>
                <a:cs typeface="Kalimati" panose="00000400000000000000" pitchFamily="2"/>
              </a:rPr>
              <a:t> </a:t>
            </a:r>
            <a:r>
              <a:rPr lang="ne-NP" sz="2400" kern="0" smtClean="0">
                <a:solidFill>
                  <a:prstClr val="black"/>
                </a:solidFill>
                <a:latin typeface="Preeti" pitchFamily="2" charset="0"/>
                <a:cs typeface="Kalimati" panose="00000400000000000000" pitchFamily="2"/>
              </a:rPr>
              <a:t> </a:t>
            </a:r>
            <a:endParaRPr lang="ne-NP" sz="2400" kern="0">
              <a:solidFill>
                <a:prstClr val="black"/>
              </a:solidFill>
              <a:latin typeface="Preeti" pitchFamily="2" charset="0"/>
              <a:cs typeface="Kalimati" panose="00000400000000000000" pitchFamily="2"/>
            </a:endParaRPr>
          </a:p>
          <a:p>
            <a:pPr marL="519113" indent="-409575">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घरपरिवार सूचीकरण </a:t>
            </a:r>
            <a:r>
              <a:rPr lang="ne-NP" sz="2400" kern="0">
                <a:solidFill>
                  <a:prstClr val="black"/>
                </a:solidFill>
                <a:latin typeface="Preeti" pitchFamily="2" charset="0"/>
                <a:cs typeface="Kalimati" panose="00000400000000000000" pitchFamily="2"/>
              </a:rPr>
              <a:t>लगत उतार फाराममा समावेश भएका परिवारको गणना गर्न जाँदा सम्बन्धित </a:t>
            </a:r>
            <a:r>
              <a:rPr lang="ne-NP" sz="2400" kern="0" smtClean="0">
                <a:solidFill>
                  <a:prstClr val="black"/>
                </a:solidFill>
                <a:latin typeface="Preeti" pitchFamily="2" charset="0"/>
                <a:cs typeface="Kalimati" panose="00000400000000000000" pitchFamily="2"/>
              </a:rPr>
              <a:t>परिवार </a:t>
            </a:r>
            <a:r>
              <a:rPr lang="ne-NP" sz="2400" kern="0">
                <a:solidFill>
                  <a:prstClr val="black"/>
                </a:solidFill>
                <a:latin typeface="Preeti" pitchFamily="2" charset="0"/>
                <a:cs typeface="Kalimati" panose="00000400000000000000" pitchFamily="2"/>
              </a:rPr>
              <a:t>नभेटिए त्यो परिवार कहाँ गएको हो एकिन गर्नुपर्छ । </a:t>
            </a:r>
            <a:endParaRPr lang="ne-NP" sz="2400" kern="0" smtClean="0">
              <a:solidFill>
                <a:prstClr val="black"/>
              </a:solidFill>
              <a:latin typeface="Preeti" pitchFamily="2" charset="0"/>
              <a:cs typeface="Kalimati" panose="00000400000000000000" pitchFamily="2"/>
            </a:endParaRPr>
          </a:p>
          <a:p>
            <a:pPr marL="519113" indent="-519113">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कुनै </a:t>
            </a:r>
            <a:r>
              <a:rPr lang="ne-NP" sz="2400" kern="0">
                <a:solidFill>
                  <a:prstClr val="black"/>
                </a:solidFill>
                <a:latin typeface="Preeti" pitchFamily="2" charset="0"/>
                <a:cs typeface="Kalimati" panose="00000400000000000000" pitchFamily="2"/>
              </a:rPr>
              <a:t>परिवार छोटो </a:t>
            </a:r>
            <a:r>
              <a:rPr lang="ne-NP" sz="2400" kern="0" smtClean="0">
                <a:solidFill>
                  <a:prstClr val="black"/>
                </a:solidFill>
                <a:latin typeface="Preeti" pitchFamily="2" charset="0"/>
                <a:cs typeface="Kalimati" panose="00000400000000000000" pitchFamily="2"/>
              </a:rPr>
              <a:t>समयको </a:t>
            </a:r>
            <a:r>
              <a:rPr lang="ne-NP" sz="2400" kern="0">
                <a:solidFill>
                  <a:prstClr val="black"/>
                </a:solidFill>
                <a:latin typeface="Preeti" pitchFamily="2" charset="0"/>
                <a:cs typeface="Kalimati" panose="00000400000000000000" pitchFamily="2"/>
              </a:rPr>
              <a:t>लागि घर छोडी बाहिर गएको भए उक्त परिवार आउने वा फर्कने समय एकिन गरी उपयुक्त समयमा विवरण लिनुपर्छ । </a:t>
            </a:r>
            <a:endParaRPr lang="ne-NP" sz="2400" kern="0" smtClean="0">
              <a:solidFill>
                <a:prstClr val="black"/>
              </a:solidFill>
              <a:latin typeface="Preeti" pitchFamily="2" charset="0"/>
              <a:cs typeface="Kalimati" panose="00000400000000000000" pitchFamily="2"/>
            </a:endParaRPr>
          </a:p>
          <a:p>
            <a:pPr marL="519113" indent="-519113">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यदि </a:t>
            </a:r>
            <a:r>
              <a:rPr lang="ne-NP" sz="2400" kern="0">
                <a:solidFill>
                  <a:prstClr val="black"/>
                </a:solidFill>
                <a:latin typeface="Preeti" pitchFamily="2" charset="0"/>
                <a:cs typeface="Kalimati" panose="00000400000000000000" pitchFamily="2"/>
              </a:rPr>
              <a:t>बसाई सरेर पुरै परिवार स्वदेश वा विदेशमा गएको भए सो परिवारको लाईनमा </a:t>
            </a:r>
            <a:r>
              <a:rPr lang="ne-NP" sz="2400" b="1" kern="0">
                <a:solidFill>
                  <a:prstClr val="black"/>
                </a:solidFill>
                <a:latin typeface="Preeti" pitchFamily="2" charset="0"/>
                <a:cs typeface="Kalimati" panose="00000400000000000000" pitchFamily="2"/>
              </a:rPr>
              <a:t>“अन्यत्र बसाइँ सरेको” </a:t>
            </a:r>
            <a:r>
              <a:rPr lang="ne-NP" sz="2400" kern="0">
                <a:solidFill>
                  <a:prstClr val="black"/>
                </a:solidFill>
                <a:latin typeface="Preeti" pitchFamily="2" charset="0"/>
                <a:cs typeface="Kalimati" panose="00000400000000000000" pitchFamily="2"/>
              </a:rPr>
              <a:t>भनी कैफियत जनाउनुपर्छ ।</a:t>
            </a:r>
          </a:p>
        </p:txBody>
      </p:sp>
    </p:spTree>
    <p:extLst>
      <p:ext uri="{BB962C8B-B14F-4D97-AF65-F5344CB8AC3E}">
        <p14:creationId xmlns:p14="http://schemas.microsoft.com/office/powerpoint/2010/main" val="41765062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001615"/>
            <a:ext cx="12191999" cy="555919"/>
          </a:xfrm>
        </p:spPr>
        <p:txBody>
          <a:bodyPr>
            <a:noAutofit/>
          </a:bodyPr>
          <a:lstStyle/>
          <a:p>
            <a:pPr algn="l">
              <a:lnSpc>
                <a:spcPct val="150000"/>
              </a:lnSpc>
              <a:defRPr/>
            </a:pPr>
            <a:r>
              <a:rPr lang="en-US" sz="2400" b="1">
                <a:latin typeface="Preeti" pitchFamily="2" charset="0"/>
              </a:rPr>
              <a:t/>
            </a:r>
            <a:br>
              <a:rPr lang="en-US" sz="2400" b="1">
                <a:latin typeface="Preeti" pitchFamily="2" charset="0"/>
              </a:rPr>
            </a:br>
            <a:r>
              <a:rPr lang="ne-NP" sz="2400" b="1" kern="0">
                <a:solidFill>
                  <a:prstClr val="black"/>
                </a:solidFill>
                <a:latin typeface="Preeti" pitchFamily="2" charset="0"/>
                <a:cs typeface="Kalimati" panose="00000400000000000000" pitchFamily="2"/>
              </a:rPr>
              <a:t>प्रश्नावली भर्दा अपनाउनु पर्ने केही नियम</a:t>
            </a:r>
          </a:p>
        </p:txBody>
      </p:sp>
      <p:sp>
        <p:nvSpPr>
          <p:cNvPr id="8" name="Rectangle 7">
            <a:extLst>
              <a:ext uri="{FF2B5EF4-FFF2-40B4-BE49-F238E27FC236}">
                <a16:creationId xmlns:a16="http://schemas.microsoft.com/office/drawing/2014/main" xmlns="" id="{835C243A-236A-474B-9AB6-B6367558D7F7}"/>
              </a:ext>
            </a:extLst>
          </p:cNvPr>
          <p:cNvSpPr/>
          <p:nvPr/>
        </p:nvSpPr>
        <p:spPr>
          <a:xfrm>
            <a:off x="1" y="1557534"/>
            <a:ext cx="12192000" cy="3970318"/>
          </a:xfrm>
          <a:prstGeom prst="rect">
            <a:avLst/>
          </a:prstGeom>
        </p:spPr>
        <p:txBody>
          <a:bodyPr wrap="square">
            <a:spAutoFit/>
          </a:bodyPr>
          <a:lstStyle/>
          <a:p>
            <a:pPr marL="109538">
              <a:lnSpc>
                <a:spcPct val="150000"/>
              </a:lnSpc>
              <a:defRPr/>
            </a:pPr>
            <a:r>
              <a:rPr lang="ne-NP" sz="2400" b="1" kern="0" smtClean="0">
                <a:solidFill>
                  <a:prstClr val="black"/>
                </a:solidFill>
                <a:latin typeface="Preeti" pitchFamily="2" charset="0"/>
                <a:cs typeface="Kalimati" panose="00000400000000000000" pitchFamily="2"/>
              </a:rPr>
              <a:t>गणनाको </a:t>
            </a:r>
            <a:r>
              <a:rPr lang="ne-NP" sz="2400" b="1" kern="0">
                <a:solidFill>
                  <a:prstClr val="black"/>
                </a:solidFill>
                <a:latin typeface="Preeti" pitchFamily="2" charset="0"/>
                <a:cs typeface="Kalimati" panose="00000400000000000000" pitchFamily="2"/>
              </a:rPr>
              <a:t>समयमा नयाँ घर वा घरपरिवार थप भएमा </a:t>
            </a:r>
          </a:p>
          <a:p>
            <a:pPr marL="519113" indent="-409575">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गणना </a:t>
            </a:r>
            <a:r>
              <a:rPr lang="ne-NP" sz="2400" kern="0">
                <a:solidFill>
                  <a:prstClr val="black"/>
                </a:solidFill>
                <a:latin typeface="Preeti" pitchFamily="2" charset="0"/>
                <a:cs typeface="Kalimati" panose="00000400000000000000" pitchFamily="2"/>
              </a:rPr>
              <a:t>गर्दा नयाँ घर तथा घरपरिवार भेटिएमा घर तथा घरपरिवार सूचीकरण फारामको अन्तिम पानाको अन्तिम हरफमा विस्तृत विवरण भरी मुख्य प्रश्नावलीमा समेत सो परिवारको विवरण भर्नु पर्दछ । </a:t>
            </a:r>
            <a:endParaRPr lang="ne-NP" sz="2400" kern="0" smtClean="0">
              <a:solidFill>
                <a:prstClr val="black"/>
              </a:solidFill>
              <a:latin typeface="Preeti" pitchFamily="2" charset="0"/>
              <a:cs typeface="Kalimati" panose="00000400000000000000" pitchFamily="2"/>
            </a:endParaRPr>
          </a:p>
          <a:p>
            <a:pPr marL="519113" indent="-409575">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सुपरिवेक्षकले </a:t>
            </a:r>
            <a:r>
              <a:rPr lang="ne-NP" sz="2400" kern="0">
                <a:solidFill>
                  <a:prstClr val="black"/>
                </a:solidFill>
                <a:latin typeface="Preeti" pitchFamily="2" charset="0"/>
                <a:cs typeface="Kalimati" panose="00000400000000000000" pitchFamily="2"/>
              </a:rPr>
              <a:t>घर तथा घरपरिवारको सूचीकरण फाराम भर्दा कारणवस केही घर तथा घरपरिवारको विवरण लिन छुट भएको हुन सक्ने </a:t>
            </a:r>
            <a:r>
              <a:rPr lang="ne-NP" sz="2400" kern="0" smtClean="0">
                <a:solidFill>
                  <a:prstClr val="black"/>
                </a:solidFill>
                <a:latin typeface="Preeti" pitchFamily="2" charset="0"/>
                <a:cs typeface="Kalimati" panose="00000400000000000000" pitchFamily="2"/>
              </a:rPr>
              <a:t>वा कुनै परिवार बसाई सरी त्यस गणना क्षेत्रमा आएको हुन सक्ने कुरामा ध्यान </a:t>
            </a:r>
            <a:r>
              <a:rPr lang="ne-NP" sz="2400" kern="0">
                <a:solidFill>
                  <a:prstClr val="black"/>
                </a:solidFill>
                <a:latin typeface="Preeti" pitchFamily="2" charset="0"/>
                <a:cs typeface="Kalimati" panose="00000400000000000000" pitchFamily="2"/>
              </a:rPr>
              <a:t>दिनुपर्दछ ।</a:t>
            </a:r>
          </a:p>
        </p:txBody>
      </p:sp>
    </p:spTree>
    <p:extLst>
      <p:ext uri="{BB962C8B-B14F-4D97-AF65-F5344CB8AC3E}">
        <p14:creationId xmlns:p14="http://schemas.microsoft.com/office/powerpoint/2010/main" val="9241397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023582"/>
            <a:ext cx="12191999" cy="533952"/>
          </a:xfrm>
        </p:spPr>
        <p:txBody>
          <a:bodyPr>
            <a:noAutofit/>
          </a:bodyPr>
          <a:lstStyle/>
          <a:p>
            <a:pPr algn="l">
              <a:lnSpc>
                <a:spcPct val="150000"/>
              </a:lnSpc>
              <a:defRPr/>
            </a:pPr>
            <a:r>
              <a:rPr lang="en-US" sz="2400" b="1">
                <a:latin typeface="Preeti" pitchFamily="2" charset="0"/>
              </a:rPr>
              <a:t/>
            </a:r>
            <a:br>
              <a:rPr lang="en-US" sz="2400" b="1">
                <a:latin typeface="Preeti" pitchFamily="2" charset="0"/>
              </a:rPr>
            </a:br>
            <a:r>
              <a:rPr lang="ne-NP" sz="2400" b="1" kern="0">
                <a:solidFill>
                  <a:prstClr val="black"/>
                </a:solidFill>
                <a:latin typeface="Preeti" pitchFamily="2" charset="0"/>
                <a:cs typeface="Kalimati" panose="00000400000000000000" pitchFamily="2"/>
              </a:rPr>
              <a:t>प्रश्नावली भर्दा अपनाउनु पर्ने केही नियम</a:t>
            </a:r>
          </a:p>
        </p:txBody>
      </p:sp>
      <p:sp>
        <p:nvSpPr>
          <p:cNvPr id="8" name="Rectangle 7">
            <a:extLst>
              <a:ext uri="{FF2B5EF4-FFF2-40B4-BE49-F238E27FC236}">
                <a16:creationId xmlns:a16="http://schemas.microsoft.com/office/drawing/2014/main" xmlns="" id="{835C243A-236A-474B-9AB6-B6367558D7F7}"/>
              </a:ext>
            </a:extLst>
          </p:cNvPr>
          <p:cNvSpPr/>
          <p:nvPr/>
        </p:nvSpPr>
        <p:spPr>
          <a:xfrm>
            <a:off x="1" y="1557534"/>
            <a:ext cx="12192000" cy="5078313"/>
          </a:xfrm>
          <a:prstGeom prst="rect">
            <a:avLst/>
          </a:prstGeom>
        </p:spPr>
        <p:txBody>
          <a:bodyPr wrap="square">
            <a:spAutoFit/>
          </a:bodyPr>
          <a:lstStyle/>
          <a:p>
            <a:pPr marL="109538">
              <a:lnSpc>
                <a:spcPct val="150000"/>
              </a:lnSpc>
              <a:defRPr/>
            </a:pPr>
            <a:r>
              <a:rPr lang="ne-NP" sz="2400" b="1" u="sng" kern="0" smtClean="0">
                <a:solidFill>
                  <a:prstClr val="black"/>
                </a:solidFill>
                <a:latin typeface="Preeti" pitchFamily="2" charset="0"/>
                <a:cs typeface="Kalimati" panose="00000400000000000000" pitchFamily="2"/>
              </a:rPr>
              <a:t>विवरण </a:t>
            </a:r>
            <a:r>
              <a:rPr lang="ne-NP" sz="2400" b="1" u="sng" kern="0">
                <a:solidFill>
                  <a:prstClr val="black"/>
                </a:solidFill>
                <a:latin typeface="Preeti" pitchFamily="2" charset="0"/>
                <a:cs typeface="Kalimati" panose="00000400000000000000" pitchFamily="2"/>
              </a:rPr>
              <a:t>दिन </a:t>
            </a:r>
            <a:r>
              <a:rPr lang="ne-NP" sz="2400" b="1" u="sng" kern="0" smtClean="0">
                <a:solidFill>
                  <a:prstClr val="black"/>
                </a:solidFill>
                <a:latin typeface="Preeti" pitchFamily="2" charset="0"/>
                <a:cs typeface="Kalimati" panose="00000400000000000000" pitchFamily="2"/>
              </a:rPr>
              <a:t>नचाहने</a:t>
            </a:r>
            <a:endParaRPr lang="ne-NP" sz="2400" b="1" u="sng" kern="0">
              <a:solidFill>
                <a:prstClr val="black"/>
              </a:solidFill>
              <a:latin typeface="Preeti" pitchFamily="2" charset="0"/>
              <a:cs typeface="Kalimati" panose="00000400000000000000" pitchFamily="2"/>
            </a:endParaRPr>
          </a:p>
          <a:p>
            <a:pPr marL="519113" indent="-409575">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कुनै </a:t>
            </a:r>
            <a:r>
              <a:rPr lang="ne-NP" sz="2400" kern="0">
                <a:solidFill>
                  <a:prstClr val="black"/>
                </a:solidFill>
                <a:latin typeface="Preeti" pitchFamily="2" charset="0"/>
                <a:cs typeface="Kalimati" panose="00000400000000000000" pitchFamily="2"/>
              </a:rPr>
              <a:t>परिवार वा व्यक्तिले आफ्नो विवरणको गोपनीयता राख्न खोजी वा विभिन्न कारणले विवरण दिन नचाहेमा </a:t>
            </a:r>
            <a:r>
              <a:rPr lang="ne-NP" sz="2400" kern="0" smtClean="0">
                <a:solidFill>
                  <a:prstClr val="black"/>
                </a:solidFill>
                <a:latin typeface="Preeti" pitchFamily="2" charset="0"/>
                <a:cs typeface="Kalimati" panose="00000400000000000000" pitchFamily="2"/>
              </a:rPr>
              <a:t>संकलन </a:t>
            </a:r>
            <a:r>
              <a:rPr lang="ne-NP" sz="2400" kern="0">
                <a:solidFill>
                  <a:prstClr val="black"/>
                </a:solidFill>
                <a:latin typeface="Preeti" pitchFamily="2" charset="0"/>
                <a:cs typeface="Kalimati" panose="00000400000000000000" pitchFamily="2"/>
              </a:rPr>
              <a:t>गरिने व्यक्तिगत विवरणको गोपनीयता र नागरिकको कर्तव्यका बारेमा तथ्याङ्क ऐन  र राष्ट्रिय जनगणना सञ्चालन तथा व्यवस्थापन आदेश, २०७६ को व्यवस्था, जनगणनाको महत्व र उद्देश्यको बारेमा बुझाई उक्त विवरणको कारणले भविष्यमा कुनै समस्या नआउने कुरामा सुनिश्चित गराई विवरण लिनु पर्दछ । </a:t>
            </a:r>
          </a:p>
          <a:p>
            <a:pPr marL="109538">
              <a:lnSpc>
                <a:spcPct val="150000"/>
              </a:lnSpc>
              <a:defRPr/>
            </a:pPr>
            <a:r>
              <a:rPr lang="ne-NP" sz="2400" b="1" u="sng" kern="0" smtClean="0">
                <a:solidFill>
                  <a:prstClr val="black"/>
                </a:solidFill>
                <a:latin typeface="Preeti" pitchFamily="2" charset="0"/>
                <a:cs typeface="Kalimati" panose="00000400000000000000" pitchFamily="2"/>
              </a:rPr>
              <a:t>बसोबास </a:t>
            </a:r>
            <a:r>
              <a:rPr lang="ne-NP" sz="2400" b="1" u="sng" kern="0">
                <a:solidFill>
                  <a:prstClr val="black"/>
                </a:solidFill>
                <a:latin typeface="Preeti" pitchFamily="2" charset="0"/>
                <a:cs typeface="Kalimati" panose="00000400000000000000" pitchFamily="2"/>
              </a:rPr>
              <a:t>भएको, अन्य प्रयोजन भएको र खाली छोडेको घर </a:t>
            </a:r>
          </a:p>
          <a:p>
            <a:pPr marL="519113" indent="-409575">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गणकले जनगणना घरमा गई मुख्य प्रश्नावली भर्नु पर्ने हुन्छ ।</a:t>
            </a:r>
          </a:p>
          <a:p>
            <a:pPr marL="519113" indent="-409575">
              <a:buFont typeface="Wingdings" panose="05000000000000000000" pitchFamily="2" charset="2"/>
              <a:buChar char="Ø"/>
              <a:defRPr/>
            </a:pPr>
            <a:r>
              <a:rPr lang="ne-NP" sz="2400" kern="0">
                <a:solidFill>
                  <a:prstClr val="black"/>
                </a:solidFill>
                <a:latin typeface="Preeti" pitchFamily="2" charset="0"/>
                <a:cs typeface="Kalimati" panose="00000400000000000000" pitchFamily="2"/>
              </a:rPr>
              <a:t>घरपरिवार </a:t>
            </a:r>
            <a:r>
              <a:rPr lang="ne-NP" sz="2400" kern="0" smtClean="0">
                <a:solidFill>
                  <a:prstClr val="black"/>
                </a:solidFill>
                <a:latin typeface="Preeti" pitchFamily="2" charset="0"/>
                <a:cs typeface="Kalimati" panose="00000400000000000000" pitchFamily="2"/>
              </a:rPr>
              <a:t>सूचीकरण फाराममा </a:t>
            </a:r>
            <a:r>
              <a:rPr lang="ne-NP" sz="2400" kern="0">
                <a:solidFill>
                  <a:prstClr val="black"/>
                </a:solidFill>
                <a:latin typeface="Preeti" pitchFamily="2" charset="0"/>
                <a:cs typeface="Kalimati" panose="00000400000000000000" pitchFamily="2"/>
              </a:rPr>
              <a:t>समावेश भएका </a:t>
            </a:r>
            <a:r>
              <a:rPr lang="ne-NP" sz="2400" kern="0" smtClean="0">
                <a:solidFill>
                  <a:prstClr val="black"/>
                </a:solidFill>
                <a:latin typeface="Preeti" pitchFamily="2" charset="0"/>
                <a:cs typeface="Kalimati" panose="00000400000000000000" pitchFamily="2"/>
              </a:rPr>
              <a:t>जनगणना घर </a:t>
            </a:r>
            <a:r>
              <a:rPr lang="ne-NP" sz="2400" kern="0">
                <a:solidFill>
                  <a:prstClr val="black"/>
                </a:solidFill>
                <a:latin typeface="Preeti" pitchFamily="2" charset="0"/>
                <a:cs typeface="Kalimati" panose="00000400000000000000" pitchFamily="2"/>
              </a:rPr>
              <a:t>हाल खाली भए वा अन्य प्रयोजनको लागि प्रयोग भएको भए गणकले कैफियत जनाउनुपर्छ </a:t>
            </a:r>
            <a:r>
              <a:rPr lang="ne-NP" sz="2400" kern="0" smtClean="0">
                <a:solidFill>
                  <a:prstClr val="black"/>
                </a:solidFill>
                <a:latin typeface="Preeti" pitchFamily="2" charset="0"/>
                <a:cs typeface="Kalimati" panose="00000400000000000000" pitchFamily="2"/>
              </a:rPr>
              <a:t>।</a:t>
            </a:r>
            <a:endParaRPr lang="ne-NP" sz="2400" kern="0">
              <a:solidFill>
                <a:prstClr val="black"/>
              </a:solidFill>
              <a:latin typeface="Preeti" pitchFamily="2" charset="0"/>
              <a:cs typeface="Kalimati" panose="00000400000000000000" pitchFamily="2"/>
            </a:endParaRPr>
          </a:p>
        </p:txBody>
      </p:sp>
    </p:spTree>
    <p:extLst>
      <p:ext uri="{BB962C8B-B14F-4D97-AF65-F5344CB8AC3E}">
        <p14:creationId xmlns:p14="http://schemas.microsoft.com/office/powerpoint/2010/main" val="32910674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023582"/>
            <a:ext cx="12191999" cy="533952"/>
          </a:xfrm>
        </p:spPr>
        <p:txBody>
          <a:bodyPr>
            <a:noAutofit/>
          </a:bodyPr>
          <a:lstStyle/>
          <a:p>
            <a:pPr algn="l">
              <a:lnSpc>
                <a:spcPct val="150000"/>
              </a:lnSpc>
              <a:defRPr/>
            </a:pPr>
            <a:r>
              <a:rPr lang="en-US" sz="2400" b="1">
                <a:latin typeface="Preeti" pitchFamily="2" charset="0"/>
              </a:rPr>
              <a:t/>
            </a:r>
            <a:br>
              <a:rPr lang="en-US" sz="2400" b="1">
                <a:latin typeface="Preeti" pitchFamily="2" charset="0"/>
              </a:rPr>
            </a:br>
            <a:r>
              <a:rPr lang="ne-NP" sz="2400" b="1" kern="0" smtClean="0">
                <a:solidFill>
                  <a:prstClr val="black"/>
                </a:solidFill>
                <a:latin typeface="Preeti" pitchFamily="2" charset="0"/>
                <a:cs typeface="Kalimati" panose="00000400000000000000" pitchFamily="2"/>
              </a:rPr>
              <a:t>विशेष किसिमका व्यक्तिहरुको गणना</a:t>
            </a:r>
            <a:endParaRPr lang="ne-NP" sz="2400" b="1" kern="0">
              <a:solidFill>
                <a:prstClr val="black"/>
              </a:solidFill>
              <a:latin typeface="Preeti" pitchFamily="2" charset="0"/>
              <a:cs typeface="Kalimati" panose="00000400000000000000" pitchFamily="2"/>
            </a:endParaRPr>
          </a:p>
        </p:txBody>
      </p:sp>
      <p:sp>
        <p:nvSpPr>
          <p:cNvPr id="8" name="Rectangle 7">
            <a:extLst>
              <a:ext uri="{FF2B5EF4-FFF2-40B4-BE49-F238E27FC236}">
                <a16:creationId xmlns:a16="http://schemas.microsoft.com/office/drawing/2014/main" xmlns="" id="{835C243A-236A-474B-9AB6-B6367558D7F7}"/>
              </a:ext>
            </a:extLst>
          </p:cNvPr>
          <p:cNvSpPr/>
          <p:nvPr/>
        </p:nvSpPr>
        <p:spPr>
          <a:xfrm>
            <a:off x="1" y="1557534"/>
            <a:ext cx="12192000" cy="4062651"/>
          </a:xfrm>
          <a:prstGeom prst="rect">
            <a:avLst/>
          </a:prstGeom>
        </p:spPr>
        <p:txBody>
          <a:bodyPr wrap="square">
            <a:spAutoFit/>
          </a:bodyPr>
          <a:lstStyle/>
          <a:p>
            <a:pPr marL="109538">
              <a:lnSpc>
                <a:spcPct val="150000"/>
              </a:lnSpc>
              <a:defRPr/>
            </a:pPr>
            <a:r>
              <a:rPr lang="ne-NP" sz="2400" kern="0">
                <a:solidFill>
                  <a:prstClr val="black"/>
                </a:solidFill>
                <a:latin typeface="Preeti" pitchFamily="2" charset="0"/>
                <a:cs typeface="Kalimati" panose="00000400000000000000" pitchFamily="2"/>
              </a:rPr>
              <a:t>(१)	संस्थागत परिवारकोरूपमा समूहमा बसोवास गर्ने </a:t>
            </a:r>
            <a:r>
              <a:rPr lang="en-US" sz="2800"/>
              <a:t>(Institutional Households)</a:t>
            </a:r>
            <a:r>
              <a:rPr lang="ne-NP" sz="2400" kern="0">
                <a:solidFill>
                  <a:prstClr val="black"/>
                </a:solidFill>
                <a:latin typeface="Preeti" pitchFamily="2" charset="0"/>
                <a:cs typeface="Kalimati" panose="00000400000000000000" pitchFamily="2"/>
              </a:rPr>
              <a:t>	</a:t>
            </a:r>
            <a:endParaRPr lang="ne-NP" sz="2400" kern="0" smtClean="0">
              <a:solidFill>
                <a:prstClr val="black"/>
              </a:solidFill>
              <a:latin typeface="Preeti" pitchFamily="2" charset="0"/>
              <a:cs typeface="Kalimati" panose="00000400000000000000" pitchFamily="2"/>
            </a:endParaRPr>
          </a:p>
          <a:p>
            <a:pPr marL="452438" indent="-342900">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कुनै </a:t>
            </a:r>
            <a:r>
              <a:rPr lang="ne-NP" sz="2400" kern="0">
                <a:solidFill>
                  <a:prstClr val="black"/>
                </a:solidFill>
                <a:latin typeface="Preeti" pitchFamily="2" charset="0"/>
                <a:cs typeface="Kalimati" panose="00000400000000000000" pitchFamily="2"/>
              </a:rPr>
              <a:t>व्यक्ति सामूहिकरूपमा संस्थामा जस्तैः कारागार, अनाथालय, मानसिक अस्पताल, सैनिक तथा प्रहरी व्यारेक, बालगृह, छात्राबास, वृद्धाश्रम, पुनःस्थापना केन्द्र आदिमा अक्सर बसोबास गर्दछन् भने निजहरूको विवरण सम्बन्धित संस्थाको सहयोगमा गणकले नै भर्नुपर्दछ । </a:t>
            </a:r>
            <a:endParaRPr lang="ne-NP" sz="2400" kern="0" smtClean="0">
              <a:solidFill>
                <a:prstClr val="black"/>
              </a:solidFill>
              <a:latin typeface="Preeti" pitchFamily="2" charset="0"/>
              <a:cs typeface="Kalimati" panose="00000400000000000000" pitchFamily="2"/>
            </a:endParaRPr>
          </a:p>
          <a:p>
            <a:pPr marL="452438" indent="-342900">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सोही </a:t>
            </a:r>
            <a:r>
              <a:rPr lang="ne-NP" sz="2400" kern="0">
                <a:solidFill>
                  <a:prstClr val="black"/>
                </a:solidFill>
                <a:latin typeface="Preeti" pitchFamily="2" charset="0"/>
                <a:cs typeface="Kalimati" panose="00000400000000000000" pitchFamily="2"/>
              </a:rPr>
              <a:t>संस्थाको कुनै भरपर्दो व्यक्तिलाई जिम्मा दिएर सानो तालिम समेत दिई गणना सञ्चालन </a:t>
            </a:r>
            <a:r>
              <a:rPr lang="ne-NP" sz="2400" kern="0" smtClean="0">
                <a:solidFill>
                  <a:prstClr val="black"/>
                </a:solidFill>
                <a:latin typeface="Preeti" pitchFamily="2" charset="0"/>
                <a:cs typeface="Kalimati" panose="00000400000000000000" pitchFamily="2"/>
              </a:rPr>
              <a:t>गर्नसकिन्छ ।</a:t>
            </a:r>
          </a:p>
          <a:p>
            <a:pPr marL="452438" indent="-342900">
              <a:lnSpc>
                <a:spcPct val="150000"/>
              </a:lnSpc>
              <a:buFont typeface="Wingdings" panose="05000000000000000000" pitchFamily="2" charset="2"/>
              <a:buChar char="Ø"/>
              <a:defRPr/>
            </a:pPr>
            <a:r>
              <a:rPr lang="ne-NP" sz="2400" kern="0">
                <a:solidFill>
                  <a:prstClr val="black"/>
                </a:solidFill>
                <a:latin typeface="Preeti" pitchFamily="2" charset="0"/>
                <a:cs typeface="Kalimati" panose="00000400000000000000" pitchFamily="2"/>
              </a:rPr>
              <a:t>यसका लागि छुट्टै प्रश्नावली फाराम तयार गरिएको छ । </a:t>
            </a:r>
          </a:p>
        </p:txBody>
      </p:sp>
    </p:spTree>
    <p:extLst>
      <p:ext uri="{BB962C8B-B14F-4D97-AF65-F5344CB8AC3E}">
        <p14:creationId xmlns:p14="http://schemas.microsoft.com/office/powerpoint/2010/main" val="13857861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023582"/>
            <a:ext cx="12191999" cy="533952"/>
          </a:xfrm>
        </p:spPr>
        <p:txBody>
          <a:bodyPr>
            <a:noAutofit/>
          </a:bodyPr>
          <a:lstStyle/>
          <a:p>
            <a:pPr algn="l">
              <a:lnSpc>
                <a:spcPct val="150000"/>
              </a:lnSpc>
              <a:defRPr/>
            </a:pPr>
            <a:r>
              <a:rPr lang="en-US" sz="2400" b="1">
                <a:latin typeface="Preeti" pitchFamily="2" charset="0"/>
              </a:rPr>
              <a:t/>
            </a:r>
            <a:br>
              <a:rPr lang="en-US" sz="2400" b="1">
                <a:latin typeface="Preeti" pitchFamily="2" charset="0"/>
              </a:rPr>
            </a:br>
            <a:r>
              <a:rPr lang="ne-NP" sz="2400" b="1" kern="0" smtClean="0">
                <a:solidFill>
                  <a:prstClr val="black"/>
                </a:solidFill>
                <a:latin typeface="Preeti" pitchFamily="2" charset="0"/>
                <a:cs typeface="Kalimati" panose="00000400000000000000" pitchFamily="2"/>
              </a:rPr>
              <a:t>विशेष किसिमका व्यक्तिहरुको गणना</a:t>
            </a:r>
            <a:endParaRPr lang="ne-NP" sz="2400" b="1" kern="0">
              <a:solidFill>
                <a:prstClr val="black"/>
              </a:solidFill>
              <a:latin typeface="Preeti" pitchFamily="2" charset="0"/>
              <a:cs typeface="Kalimati" panose="00000400000000000000" pitchFamily="2"/>
            </a:endParaRPr>
          </a:p>
        </p:txBody>
      </p:sp>
      <p:sp>
        <p:nvSpPr>
          <p:cNvPr id="8" name="Rectangle 7">
            <a:extLst>
              <a:ext uri="{FF2B5EF4-FFF2-40B4-BE49-F238E27FC236}">
                <a16:creationId xmlns:a16="http://schemas.microsoft.com/office/drawing/2014/main" xmlns="" id="{835C243A-236A-474B-9AB6-B6367558D7F7}"/>
              </a:ext>
            </a:extLst>
          </p:cNvPr>
          <p:cNvSpPr/>
          <p:nvPr/>
        </p:nvSpPr>
        <p:spPr>
          <a:xfrm>
            <a:off x="1" y="1557534"/>
            <a:ext cx="12192000" cy="2862322"/>
          </a:xfrm>
          <a:prstGeom prst="rect">
            <a:avLst/>
          </a:prstGeom>
        </p:spPr>
        <p:txBody>
          <a:bodyPr wrap="square">
            <a:spAutoFit/>
          </a:bodyPr>
          <a:lstStyle/>
          <a:p>
            <a:pPr marL="109538">
              <a:lnSpc>
                <a:spcPct val="150000"/>
              </a:lnSpc>
              <a:defRPr/>
            </a:pPr>
            <a:r>
              <a:rPr lang="ne-NP" sz="2400" kern="0" smtClean="0">
                <a:solidFill>
                  <a:prstClr val="black"/>
                </a:solidFill>
                <a:latin typeface="Preeti" pitchFamily="2" charset="0"/>
                <a:cs typeface="Kalimati" panose="00000400000000000000" pitchFamily="2"/>
              </a:rPr>
              <a:t>(</a:t>
            </a:r>
            <a:r>
              <a:rPr lang="ne-NP" sz="2400" kern="0">
                <a:solidFill>
                  <a:prstClr val="black"/>
                </a:solidFill>
                <a:latin typeface="Preeti" pitchFamily="2" charset="0"/>
                <a:cs typeface="Kalimati" panose="00000400000000000000" pitchFamily="2"/>
              </a:rPr>
              <a:t>२)	घर नभएका र घुमन्ते  फिरन्तेहरूको गणना</a:t>
            </a:r>
          </a:p>
          <a:p>
            <a:pPr marL="452438" indent="-342900">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घर </a:t>
            </a:r>
            <a:r>
              <a:rPr lang="ne-NP" sz="2400" kern="0">
                <a:solidFill>
                  <a:prstClr val="black"/>
                </a:solidFill>
                <a:latin typeface="Preeti" pitchFamily="2" charset="0"/>
                <a:cs typeface="Kalimati" panose="00000400000000000000" pitchFamily="2"/>
              </a:rPr>
              <a:t>नभएका मगन्ते, जोगी, सन्यासी तथा सडक बालबालिका, घुमन्ते तथा फिरन्तेहरू जनगणनाको अन्तिम दिन जो जहाँ भेटिन्छन् सोही स्थानबाट गणना गरी उनीहरूको गणना भएको जानकारी दिई अन्यत्रबाट पुनः गणना नगराउन समेत उनीहरूलाई स्पष्ट भन्नुपर्छ । </a:t>
            </a:r>
            <a:endParaRPr lang="ne-NP" sz="2400" kern="0" smtClean="0">
              <a:solidFill>
                <a:prstClr val="black"/>
              </a:solidFill>
              <a:latin typeface="Preeti" pitchFamily="2" charset="0"/>
              <a:cs typeface="Kalimati" panose="00000400000000000000" pitchFamily="2"/>
            </a:endParaRPr>
          </a:p>
          <a:p>
            <a:pPr marL="452438" indent="-342900">
              <a:lnSpc>
                <a:spcPct val="150000"/>
              </a:lnSpc>
              <a:buFont typeface="Wingdings" panose="05000000000000000000" pitchFamily="2" charset="2"/>
              <a:buChar char="Ø"/>
              <a:defRPr/>
            </a:pPr>
            <a:r>
              <a:rPr lang="ne-NP" sz="2400" kern="0">
                <a:solidFill>
                  <a:prstClr val="black"/>
                </a:solidFill>
                <a:latin typeface="Preeti" pitchFamily="2" charset="0"/>
                <a:cs typeface="Kalimati" panose="00000400000000000000" pitchFamily="2"/>
              </a:rPr>
              <a:t>यसका लागि छुट्टै प्रश्नावली फाराम तयार गरिएको छ । </a:t>
            </a:r>
          </a:p>
        </p:txBody>
      </p:sp>
    </p:spTree>
    <p:extLst>
      <p:ext uri="{BB962C8B-B14F-4D97-AF65-F5344CB8AC3E}">
        <p14:creationId xmlns:p14="http://schemas.microsoft.com/office/powerpoint/2010/main" val="16390871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023582"/>
            <a:ext cx="12191999" cy="533952"/>
          </a:xfrm>
        </p:spPr>
        <p:txBody>
          <a:bodyPr>
            <a:noAutofit/>
          </a:bodyPr>
          <a:lstStyle/>
          <a:p>
            <a:pPr algn="l">
              <a:lnSpc>
                <a:spcPct val="150000"/>
              </a:lnSpc>
              <a:defRPr/>
            </a:pPr>
            <a:r>
              <a:rPr lang="en-US" sz="2400" b="1">
                <a:latin typeface="Preeti" pitchFamily="2" charset="0"/>
              </a:rPr>
              <a:t/>
            </a:r>
            <a:br>
              <a:rPr lang="en-US" sz="2400" b="1">
                <a:latin typeface="Preeti" pitchFamily="2" charset="0"/>
              </a:rPr>
            </a:br>
            <a:r>
              <a:rPr lang="ne-NP" sz="2400" b="1" kern="0" smtClean="0">
                <a:solidFill>
                  <a:prstClr val="black"/>
                </a:solidFill>
                <a:latin typeface="Preeti" pitchFamily="2" charset="0"/>
                <a:cs typeface="Kalimati" panose="00000400000000000000" pitchFamily="2"/>
              </a:rPr>
              <a:t>विशेष किसिमका व्यक्तिहरुको गणना</a:t>
            </a:r>
            <a:endParaRPr lang="ne-NP" sz="2400" b="1" kern="0">
              <a:solidFill>
                <a:prstClr val="black"/>
              </a:solidFill>
              <a:latin typeface="Preeti" pitchFamily="2" charset="0"/>
              <a:cs typeface="Kalimati" panose="00000400000000000000" pitchFamily="2"/>
            </a:endParaRPr>
          </a:p>
        </p:txBody>
      </p:sp>
      <p:sp>
        <p:nvSpPr>
          <p:cNvPr id="8" name="Rectangle 7">
            <a:extLst>
              <a:ext uri="{FF2B5EF4-FFF2-40B4-BE49-F238E27FC236}">
                <a16:creationId xmlns:a16="http://schemas.microsoft.com/office/drawing/2014/main" xmlns="" id="{835C243A-236A-474B-9AB6-B6367558D7F7}"/>
              </a:ext>
            </a:extLst>
          </p:cNvPr>
          <p:cNvSpPr/>
          <p:nvPr/>
        </p:nvSpPr>
        <p:spPr>
          <a:xfrm>
            <a:off x="1" y="1557534"/>
            <a:ext cx="12192000" cy="3416320"/>
          </a:xfrm>
          <a:prstGeom prst="rect">
            <a:avLst/>
          </a:prstGeom>
        </p:spPr>
        <p:txBody>
          <a:bodyPr wrap="square">
            <a:spAutoFit/>
          </a:bodyPr>
          <a:lstStyle/>
          <a:p>
            <a:pPr marL="109538">
              <a:lnSpc>
                <a:spcPct val="150000"/>
              </a:lnSpc>
              <a:defRPr/>
            </a:pPr>
            <a:r>
              <a:rPr lang="ne-NP" sz="2400" kern="0" smtClean="0">
                <a:solidFill>
                  <a:prstClr val="black"/>
                </a:solidFill>
                <a:latin typeface="Preeti" pitchFamily="2" charset="0"/>
                <a:cs typeface="Kalimati" panose="00000400000000000000" pitchFamily="2"/>
              </a:rPr>
              <a:t>(</a:t>
            </a:r>
            <a:r>
              <a:rPr lang="ne-NP" sz="2400" kern="0">
                <a:solidFill>
                  <a:prstClr val="black"/>
                </a:solidFill>
                <a:latin typeface="Preeti" pitchFamily="2" charset="0"/>
                <a:cs typeface="Kalimati" panose="00000400000000000000" pitchFamily="2"/>
              </a:rPr>
              <a:t>३)	नेपालभित्रका विदेशी कूटनैतिक नियोग तथा विदेशमा रहेका नेपाली नियोगहरूको गणना</a:t>
            </a:r>
          </a:p>
          <a:p>
            <a:pPr marL="909638" lvl="1" indent="-342900">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जनगणनाको </a:t>
            </a:r>
            <a:r>
              <a:rPr lang="ne-NP" sz="2400" kern="0">
                <a:solidFill>
                  <a:prstClr val="black"/>
                </a:solidFill>
                <a:latin typeface="Preeti" pitchFamily="2" charset="0"/>
                <a:cs typeface="Kalimati" panose="00000400000000000000" pitchFamily="2"/>
              </a:rPr>
              <a:t>समयमा नेपालभित्र रहेका विदेशी कूटनीतिक नियोगमा काम गरी बसेका विदेशीहरूको गणना गर्नु हुँदैन तर नियोग बाहिर अक्सर बसोवास गर्ने विदेशी कुटनीतिक व्यक्तिहरूको अनिवार्य गणना गर्नुपर्दछ । यसैगरी  नेपालमा रहेका विदेशी कूटनैतिक नियोग तथा तिनको आवासमा यदि कोही नेपाली नागरिक काम गरी त्यही बसोवास गर्दछन् भने तिनको गणना गर्नुपर्दछ । </a:t>
            </a:r>
          </a:p>
        </p:txBody>
      </p:sp>
    </p:spTree>
    <p:extLst>
      <p:ext uri="{BB962C8B-B14F-4D97-AF65-F5344CB8AC3E}">
        <p14:creationId xmlns:p14="http://schemas.microsoft.com/office/powerpoint/2010/main" val="3146398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023582"/>
            <a:ext cx="12191999" cy="533952"/>
          </a:xfrm>
        </p:spPr>
        <p:txBody>
          <a:bodyPr>
            <a:noAutofit/>
          </a:bodyPr>
          <a:lstStyle/>
          <a:p>
            <a:pPr algn="l">
              <a:lnSpc>
                <a:spcPct val="150000"/>
              </a:lnSpc>
              <a:defRPr/>
            </a:pPr>
            <a:r>
              <a:rPr lang="en-US" sz="2400" b="1">
                <a:latin typeface="Preeti" pitchFamily="2" charset="0"/>
              </a:rPr>
              <a:t/>
            </a:r>
            <a:br>
              <a:rPr lang="en-US" sz="2400" b="1">
                <a:latin typeface="Preeti" pitchFamily="2" charset="0"/>
              </a:rPr>
            </a:br>
            <a:r>
              <a:rPr lang="ne-NP" sz="2400" b="1" kern="0" smtClean="0">
                <a:solidFill>
                  <a:prstClr val="black"/>
                </a:solidFill>
                <a:latin typeface="Preeti" pitchFamily="2" charset="0"/>
                <a:cs typeface="Kalimati" panose="00000400000000000000" pitchFamily="2"/>
              </a:rPr>
              <a:t>विशेष किसिमका व्यक्तिहरुको गणना</a:t>
            </a:r>
            <a:endParaRPr lang="ne-NP" sz="2400" b="1" kern="0">
              <a:solidFill>
                <a:prstClr val="black"/>
              </a:solidFill>
              <a:latin typeface="Preeti" pitchFamily="2" charset="0"/>
              <a:cs typeface="Kalimati" panose="00000400000000000000" pitchFamily="2"/>
            </a:endParaRPr>
          </a:p>
        </p:txBody>
      </p:sp>
      <p:sp>
        <p:nvSpPr>
          <p:cNvPr id="8" name="Rectangle 7">
            <a:extLst>
              <a:ext uri="{FF2B5EF4-FFF2-40B4-BE49-F238E27FC236}">
                <a16:creationId xmlns:a16="http://schemas.microsoft.com/office/drawing/2014/main" xmlns="" id="{835C243A-236A-474B-9AB6-B6367558D7F7}"/>
              </a:ext>
            </a:extLst>
          </p:cNvPr>
          <p:cNvSpPr/>
          <p:nvPr/>
        </p:nvSpPr>
        <p:spPr>
          <a:xfrm>
            <a:off x="1" y="1557534"/>
            <a:ext cx="12192000" cy="4524315"/>
          </a:xfrm>
          <a:prstGeom prst="rect">
            <a:avLst/>
          </a:prstGeom>
        </p:spPr>
        <p:txBody>
          <a:bodyPr wrap="square">
            <a:spAutoFit/>
          </a:bodyPr>
          <a:lstStyle/>
          <a:p>
            <a:pPr marL="109538">
              <a:lnSpc>
                <a:spcPct val="150000"/>
              </a:lnSpc>
              <a:defRPr/>
            </a:pPr>
            <a:r>
              <a:rPr lang="ne-NP" sz="2400" kern="0">
                <a:solidFill>
                  <a:prstClr val="black"/>
                </a:solidFill>
                <a:latin typeface="Preeti" pitchFamily="2" charset="0"/>
                <a:cs typeface="Kalimati" panose="00000400000000000000" pitchFamily="2"/>
              </a:rPr>
              <a:t>(४)	विदेशमा रहेका नेपाली नियोगहरूको गणना</a:t>
            </a:r>
          </a:p>
          <a:p>
            <a:pPr marL="909638" lvl="1" indent="-342900">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विदेश </a:t>
            </a:r>
            <a:r>
              <a:rPr lang="ne-NP" sz="2400" kern="0">
                <a:solidFill>
                  <a:prstClr val="black"/>
                </a:solidFill>
                <a:latin typeface="Preeti" pitchFamily="2" charset="0"/>
                <a:cs typeface="Kalimati" panose="00000400000000000000" pitchFamily="2"/>
              </a:rPr>
              <a:t>स्थित नेपाली दुताबासमा बसेका नेपालीहरूलाई नेपालभित्र बसोबास गरेको मानिन्छ </a:t>
            </a:r>
            <a:r>
              <a:rPr lang="ne-NP" sz="2400" kern="0" smtClean="0">
                <a:solidFill>
                  <a:prstClr val="black"/>
                </a:solidFill>
                <a:latin typeface="Preeti" pitchFamily="2" charset="0"/>
                <a:cs typeface="Kalimati" panose="00000400000000000000" pitchFamily="2"/>
              </a:rPr>
              <a:t>।</a:t>
            </a:r>
          </a:p>
          <a:p>
            <a:pPr marL="909638" lvl="1" indent="-342900">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तसर्थ </a:t>
            </a:r>
            <a:r>
              <a:rPr lang="ne-NP" sz="2400" kern="0">
                <a:solidFill>
                  <a:prstClr val="black"/>
                </a:solidFill>
                <a:latin typeface="Preeti" pitchFamily="2" charset="0"/>
                <a:cs typeface="Kalimati" panose="00000400000000000000" pitchFamily="2"/>
              </a:rPr>
              <a:t>विदेशमा रहेका नेपाली नियोगहरूमा काम गर्ने नेपालीहरूको पनि जनगणनाको समयमा गणना गर्नुपर्ने भएकोले तिनीहरूको गणना गर्न गराउन विभागले </a:t>
            </a:r>
            <a:r>
              <a:rPr lang="ne-NP" sz="2400" b="1" kern="0">
                <a:solidFill>
                  <a:prstClr val="black"/>
                </a:solidFill>
                <a:latin typeface="Preeti" pitchFamily="2" charset="0"/>
                <a:cs typeface="Kalimati" panose="00000400000000000000" pitchFamily="2"/>
              </a:rPr>
              <a:t>विद्युतिय माध्यमबाट </a:t>
            </a:r>
            <a:r>
              <a:rPr lang="ne-NP" sz="2400" kern="0">
                <a:solidFill>
                  <a:prstClr val="black"/>
                </a:solidFill>
                <a:latin typeface="Preeti" pitchFamily="2" charset="0"/>
                <a:cs typeface="Kalimati" panose="00000400000000000000" pitchFamily="2"/>
              </a:rPr>
              <a:t>जनगणना गर्ने व्यवस्था मिलाउनेछ । </a:t>
            </a:r>
            <a:endParaRPr lang="ne-NP" sz="2400" kern="0" smtClean="0">
              <a:solidFill>
                <a:prstClr val="black"/>
              </a:solidFill>
              <a:latin typeface="Preeti" pitchFamily="2" charset="0"/>
              <a:cs typeface="Kalimati" panose="00000400000000000000" pitchFamily="2"/>
            </a:endParaRPr>
          </a:p>
          <a:p>
            <a:pPr marL="909638" lvl="1" indent="-342900">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उनीहरूको </a:t>
            </a:r>
            <a:r>
              <a:rPr lang="ne-NP" sz="2400" kern="0">
                <a:solidFill>
                  <a:prstClr val="black"/>
                </a:solidFill>
                <a:latin typeface="Preeti" pitchFamily="2" charset="0"/>
                <a:cs typeface="Kalimati" panose="00000400000000000000" pitchFamily="2"/>
              </a:rPr>
              <a:t>परिवार नेपालमा छन् भने नेपालमा भएका परिवारको विवरण संकलन गर्दा विदेशस्थित नेपाली दुतावासमा रहेका व्यक्तिको हकमा अनुपस्थित स्वदेश अन्तर्गत संख्या मात्र उल्लेख गर्नु पर्दछ । </a:t>
            </a:r>
          </a:p>
        </p:txBody>
      </p:sp>
    </p:spTree>
    <p:extLst>
      <p:ext uri="{BB962C8B-B14F-4D97-AF65-F5344CB8AC3E}">
        <p14:creationId xmlns:p14="http://schemas.microsoft.com/office/powerpoint/2010/main" val="29173066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023582"/>
            <a:ext cx="12191999" cy="533952"/>
          </a:xfrm>
        </p:spPr>
        <p:txBody>
          <a:bodyPr>
            <a:noAutofit/>
          </a:bodyPr>
          <a:lstStyle/>
          <a:p>
            <a:pPr algn="l">
              <a:lnSpc>
                <a:spcPct val="150000"/>
              </a:lnSpc>
              <a:defRPr/>
            </a:pPr>
            <a:r>
              <a:rPr lang="en-US" sz="2400" b="1">
                <a:latin typeface="Preeti" pitchFamily="2" charset="0"/>
              </a:rPr>
              <a:t/>
            </a:r>
            <a:br>
              <a:rPr lang="en-US" sz="2400" b="1">
                <a:latin typeface="Preeti" pitchFamily="2" charset="0"/>
              </a:rPr>
            </a:br>
            <a:r>
              <a:rPr lang="ne-NP" sz="2400" b="1" kern="0" smtClean="0">
                <a:solidFill>
                  <a:prstClr val="black"/>
                </a:solidFill>
                <a:latin typeface="Preeti" pitchFamily="2" charset="0"/>
                <a:cs typeface="Kalimati" panose="00000400000000000000" pitchFamily="2"/>
              </a:rPr>
              <a:t>विशेष किसिमका व्यक्तिहरुको गणना</a:t>
            </a:r>
            <a:endParaRPr lang="ne-NP" sz="2400" b="1" kern="0">
              <a:solidFill>
                <a:prstClr val="black"/>
              </a:solidFill>
              <a:latin typeface="Preeti" pitchFamily="2" charset="0"/>
              <a:cs typeface="Kalimati" panose="00000400000000000000" pitchFamily="2"/>
            </a:endParaRPr>
          </a:p>
        </p:txBody>
      </p:sp>
      <p:sp>
        <p:nvSpPr>
          <p:cNvPr id="8" name="Rectangle 7">
            <a:extLst>
              <a:ext uri="{FF2B5EF4-FFF2-40B4-BE49-F238E27FC236}">
                <a16:creationId xmlns:a16="http://schemas.microsoft.com/office/drawing/2014/main" xmlns="" id="{835C243A-236A-474B-9AB6-B6367558D7F7}"/>
              </a:ext>
            </a:extLst>
          </p:cNvPr>
          <p:cNvSpPr/>
          <p:nvPr/>
        </p:nvSpPr>
        <p:spPr>
          <a:xfrm>
            <a:off x="1" y="1557534"/>
            <a:ext cx="12192000" cy="4524315"/>
          </a:xfrm>
          <a:prstGeom prst="rect">
            <a:avLst/>
          </a:prstGeom>
        </p:spPr>
        <p:txBody>
          <a:bodyPr wrap="square">
            <a:spAutoFit/>
          </a:bodyPr>
          <a:lstStyle/>
          <a:p>
            <a:pPr marL="109538">
              <a:lnSpc>
                <a:spcPct val="150000"/>
              </a:lnSpc>
              <a:defRPr/>
            </a:pPr>
            <a:r>
              <a:rPr lang="ne-NP" sz="2400" kern="0" smtClean="0">
                <a:solidFill>
                  <a:prstClr val="black"/>
                </a:solidFill>
                <a:latin typeface="Preeti" pitchFamily="2" charset="0"/>
                <a:cs typeface="Kalimati" panose="00000400000000000000" pitchFamily="2"/>
              </a:rPr>
              <a:t>(</a:t>
            </a:r>
            <a:r>
              <a:rPr lang="ne-NP" sz="2400" kern="0">
                <a:solidFill>
                  <a:prstClr val="black"/>
                </a:solidFill>
                <a:latin typeface="Preeti" pitchFamily="2" charset="0"/>
                <a:cs typeface="Kalimati" panose="00000400000000000000" pitchFamily="2"/>
              </a:rPr>
              <a:t>५)	नेपालमा बस्ने अन्य विदेशी व्यक्तिहरू गणना</a:t>
            </a:r>
          </a:p>
          <a:p>
            <a:pPr marL="909638" lvl="1" indent="-342900">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कुनै </a:t>
            </a:r>
            <a:r>
              <a:rPr lang="ne-NP" sz="2400" kern="0">
                <a:solidFill>
                  <a:prstClr val="black"/>
                </a:solidFill>
                <a:latin typeface="Preeti" pitchFamily="2" charset="0"/>
                <a:cs typeface="Kalimati" panose="00000400000000000000" pitchFamily="2"/>
              </a:rPr>
              <a:t>विदेशी व्यक्तिहरू नेपालमा कुनै नोकरी वा व्यापार व्यवसाय गरी हाल बसोवास गरिरहेका </a:t>
            </a:r>
            <a:r>
              <a:rPr lang="ne-NP" sz="2400" kern="0" smtClean="0">
                <a:solidFill>
                  <a:prstClr val="black"/>
                </a:solidFill>
                <a:latin typeface="Preeti" pitchFamily="2" charset="0"/>
                <a:cs typeface="Kalimati" panose="00000400000000000000" pitchFamily="2"/>
              </a:rPr>
              <a:t>भए </a:t>
            </a:r>
            <a:r>
              <a:rPr lang="ne-NP" sz="2400" kern="0">
                <a:solidFill>
                  <a:prstClr val="black"/>
                </a:solidFill>
                <a:latin typeface="Preeti" pitchFamily="2" charset="0"/>
                <a:cs typeface="Kalimati" panose="00000400000000000000" pitchFamily="2"/>
              </a:rPr>
              <a:t>तिनीहरूको गणना गर्नुपर्दछ ।  </a:t>
            </a:r>
          </a:p>
          <a:p>
            <a:pPr marL="109538">
              <a:lnSpc>
                <a:spcPct val="150000"/>
              </a:lnSpc>
              <a:defRPr/>
            </a:pPr>
            <a:r>
              <a:rPr lang="ne-NP" sz="2400" kern="0">
                <a:solidFill>
                  <a:prstClr val="black"/>
                </a:solidFill>
                <a:latin typeface="Preeti" pitchFamily="2" charset="0"/>
                <a:cs typeface="Kalimati" panose="00000400000000000000" pitchFamily="2"/>
              </a:rPr>
              <a:t>(६)	शरणार्थीहरूको गणना सम्बन्धमा</a:t>
            </a:r>
          </a:p>
          <a:p>
            <a:pPr marL="909638" lvl="1" indent="-342900">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नेपालमा </a:t>
            </a:r>
            <a:r>
              <a:rPr lang="ne-NP" sz="2400" kern="0">
                <a:solidFill>
                  <a:prstClr val="black"/>
                </a:solidFill>
                <a:latin typeface="Preeti" pitchFamily="2" charset="0"/>
                <a:cs typeface="Kalimati" panose="00000400000000000000" pitchFamily="2"/>
              </a:rPr>
              <a:t>हाल बसोबास गर्दै आएका शरणार्थीहरूको शिविरहरू गणकहरूको क्षेत्रमा पर्ने भए तिनीहरूको गणना गर्नुपर्दैन जस्तैः भुटानी शरणार्थी  शिविर, तिव्बती शरणार्थी शिविर आदि </a:t>
            </a:r>
            <a:r>
              <a:rPr lang="ne-NP" sz="2400" kern="0" smtClean="0">
                <a:solidFill>
                  <a:prstClr val="black"/>
                </a:solidFill>
                <a:latin typeface="Preeti" pitchFamily="2" charset="0"/>
                <a:cs typeface="Kalimati" panose="00000400000000000000" pitchFamily="2"/>
              </a:rPr>
              <a:t>।</a:t>
            </a:r>
          </a:p>
          <a:p>
            <a:pPr marL="909638" lvl="1" indent="-342900">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तर </a:t>
            </a:r>
            <a:r>
              <a:rPr lang="ne-NP" sz="2400" kern="0">
                <a:solidFill>
                  <a:prstClr val="black"/>
                </a:solidFill>
                <a:latin typeface="Preeti" pitchFamily="2" charset="0"/>
                <a:cs typeface="Kalimati" panose="00000400000000000000" pitchFamily="2"/>
              </a:rPr>
              <a:t>कुनै शरणार्थी शिविरभन्दा बाहेक अन्य स्थानमा स्वतन्त्ररूपमा कुनै पेशा वा ब्यवसाय गरी बसेको भए तिनीहरूको विवरण अक्सर बसोबास गर्ने ठाउँबाट भर्नुपर्दछ </a:t>
            </a:r>
            <a:r>
              <a:rPr lang="ne-NP" sz="2400" kern="0" smtClean="0">
                <a:solidFill>
                  <a:prstClr val="black"/>
                </a:solidFill>
                <a:latin typeface="Preeti" pitchFamily="2" charset="0"/>
                <a:cs typeface="Kalimati" panose="00000400000000000000" pitchFamily="2"/>
              </a:rPr>
              <a:t>।</a:t>
            </a:r>
            <a:endParaRPr lang="ne-NP" sz="2400" kern="0">
              <a:solidFill>
                <a:prstClr val="black"/>
              </a:solidFill>
              <a:latin typeface="Preeti" pitchFamily="2" charset="0"/>
              <a:cs typeface="Kalimati" panose="00000400000000000000" pitchFamily="2"/>
            </a:endParaRPr>
          </a:p>
        </p:txBody>
      </p:sp>
    </p:spTree>
    <p:extLst>
      <p:ext uri="{BB962C8B-B14F-4D97-AF65-F5344CB8AC3E}">
        <p14:creationId xmlns:p14="http://schemas.microsoft.com/office/powerpoint/2010/main" val="8448475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023582"/>
            <a:ext cx="12191999" cy="533952"/>
          </a:xfrm>
        </p:spPr>
        <p:txBody>
          <a:bodyPr>
            <a:noAutofit/>
          </a:bodyPr>
          <a:lstStyle/>
          <a:p>
            <a:pPr algn="l">
              <a:lnSpc>
                <a:spcPct val="150000"/>
              </a:lnSpc>
              <a:defRPr/>
            </a:pPr>
            <a:r>
              <a:rPr lang="en-US" sz="2400" b="1">
                <a:latin typeface="Preeti" pitchFamily="2" charset="0"/>
              </a:rPr>
              <a:t/>
            </a:r>
            <a:br>
              <a:rPr lang="en-US" sz="2400" b="1">
                <a:latin typeface="Preeti" pitchFamily="2" charset="0"/>
              </a:rPr>
            </a:br>
            <a:r>
              <a:rPr lang="ne-NP" sz="2400" b="1" kern="0" smtClean="0">
                <a:solidFill>
                  <a:prstClr val="black"/>
                </a:solidFill>
                <a:latin typeface="Preeti" pitchFamily="2" charset="0"/>
                <a:cs typeface="Kalimati" panose="00000400000000000000" pitchFamily="2"/>
              </a:rPr>
              <a:t>विशेष किसिमका व्यक्तिहरुको गणना</a:t>
            </a:r>
            <a:endParaRPr lang="ne-NP" sz="2400" b="1" kern="0">
              <a:solidFill>
                <a:prstClr val="black"/>
              </a:solidFill>
              <a:latin typeface="Preeti" pitchFamily="2" charset="0"/>
              <a:cs typeface="Kalimati" panose="00000400000000000000" pitchFamily="2"/>
            </a:endParaRPr>
          </a:p>
        </p:txBody>
      </p:sp>
      <p:sp>
        <p:nvSpPr>
          <p:cNvPr id="8" name="Rectangle 7">
            <a:extLst>
              <a:ext uri="{FF2B5EF4-FFF2-40B4-BE49-F238E27FC236}">
                <a16:creationId xmlns:a16="http://schemas.microsoft.com/office/drawing/2014/main" xmlns="" id="{835C243A-236A-474B-9AB6-B6367558D7F7}"/>
              </a:ext>
            </a:extLst>
          </p:cNvPr>
          <p:cNvSpPr/>
          <p:nvPr/>
        </p:nvSpPr>
        <p:spPr>
          <a:xfrm>
            <a:off x="1" y="1557534"/>
            <a:ext cx="12192000" cy="3970318"/>
          </a:xfrm>
          <a:prstGeom prst="rect">
            <a:avLst/>
          </a:prstGeom>
        </p:spPr>
        <p:txBody>
          <a:bodyPr wrap="square">
            <a:spAutoFit/>
          </a:bodyPr>
          <a:lstStyle/>
          <a:p>
            <a:pPr marL="109538">
              <a:lnSpc>
                <a:spcPct val="150000"/>
              </a:lnSpc>
              <a:defRPr/>
            </a:pPr>
            <a:r>
              <a:rPr lang="ne-NP" sz="2400" kern="0" smtClean="0">
                <a:solidFill>
                  <a:prstClr val="black"/>
                </a:solidFill>
                <a:latin typeface="Preeti" pitchFamily="2" charset="0"/>
                <a:cs typeface="Kalimati" panose="00000400000000000000" pitchFamily="2"/>
              </a:rPr>
              <a:t>(</a:t>
            </a:r>
            <a:r>
              <a:rPr lang="ne-NP" sz="2400" kern="0">
                <a:solidFill>
                  <a:prstClr val="black"/>
                </a:solidFill>
                <a:latin typeface="Preeti" pitchFamily="2" charset="0"/>
                <a:cs typeface="Kalimati" panose="00000400000000000000" pitchFamily="2"/>
              </a:rPr>
              <a:t>७)	अल्पसंख्यक जातजाति तथा विकट स्थानमा बसोबास गर्नेको गणना सम्बन्धमा</a:t>
            </a:r>
          </a:p>
          <a:p>
            <a:pPr marL="909638" lvl="1" indent="-342900">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नेपाल </a:t>
            </a:r>
            <a:r>
              <a:rPr lang="ne-NP" sz="2400" kern="0">
                <a:solidFill>
                  <a:prstClr val="black"/>
                </a:solidFill>
                <a:latin typeface="Preeti" pitchFamily="2" charset="0"/>
                <a:cs typeface="Kalimati" panose="00000400000000000000" pitchFamily="2"/>
              </a:rPr>
              <a:t>विकट भौगोलिक अवस्थिति भएको देश हो । यहाँ विभिन्न जातजाति, वर्ण तथा सम्प्रदायका मानिसहरू बसोबास गर्ने भएकोले तिनीहरू हरेकको विवरण नछुटाई तथा उनीहरूको मौलिक पहिचान </a:t>
            </a:r>
            <a:r>
              <a:rPr lang="ne-NP" sz="2400" kern="0" smtClean="0">
                <a:solidFill>
                  <a:prstClr val="black"/>
                </a:solidFill>
                <a:latin typeface="Preeti" pitchFamily="2" charset="0"/>
                <a:cs typeface="Kalimati" panose="00000400000000000000" pitchFamily="2"/>
              </a:rPr>
              <a:t>कायमै </a:t>
            </a:r>
            <a:r>
              <a:rPr lang="ne-NP" sz="2400" kern="0">
                <a:solidFill>
                  <a:prstClr val="black"/>
                </a:solidFill>
                <a:latin typeface="Preeti" pitchFamily="2" charset="0"/>
                <a:cs typeface="Kalimati" panose="00000400000000000000" pitchFamily="2"/>
              </a:rPr>
              <a:t>राखी गणना गर्नु जनगणनाको प्रमुख उद्देश्य हो </a:t>
            </a:r>
            <a:r>
              <a:rPr lang="ne-NP" sz="2400" kern="0" smtClean="0">
                <a:solidFill>
                  <a:prstClr val="black"/>
                </a:solidFill>
                <a:latin typeface="Preeti" pitchFamily="2" charset="0"/>
                <a:cs typeface="Kalimati" panose="00000400000000000000" pitchFamily="2"/>
              </a:rPr>
              <a:t>।</a:t>
            </a:r>
          </a:p>
          <a:p>
            <a:pPr marL="909638" lvl="1" indent="-342900">
              <a:lnSpc>
                <a:spcPct val="150000"/>
              </a:lnSpc>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त्यसैले </a:t>
            </a:r>
            <a:r>
              <a:rPr lang="ne-NP" sz="2400" kern="0">
                <a:solidFill>
                  <a:prstClr val="black"/>
                </a:solidFill>
                <a:latin typeface="Preeti" pitchFamily="2" charset="0"/>
                <a:cs typeface="Kalimati" panose="00000400000000000000" pitchFamily="2"/>
              </a:rPr>
              <a:t>देशका कुना काप्चा, दुर्गम तथा अनकन्टार ठाउँमा अल्पसंख्यक वा थोरै संख्यामा रहेका जातजाति वा पिछडिएका समुदाय  समाजबाट टाढै रहेतापनि उनिहरूको गणनामा बिशेष ध्यान दिनुपर्छ । जस्तै राउटे, कुसुण्डा, चेपाङ आदि । </a:t>
            </a:r>
          </a:p>
        </p:txBody>
      </p:sp>
    </p:spTree>
    <p:extLst>
      <p:ext uri="{BB962C8B-B14F-4D97-AF65-F5344CB8AC3E}">
        <p14:creationId xmlns:p14="http://schemas.microsoft.com/office/powerpoint/2010/main" val="2200423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40869"/>
            <a:ext cx="12192000" cy="653143"/>
          </a:xfrm>
        </p:spPr>
        <p:txBody>
          <a:bodyPr>
            <a:noAutofit/>
          </a:bodyPr>
          <a:lstStyle/>
          <a:p>
            <a:pPr algn="l"/>
            <a:r>
              <a:rPr lang="en-US" sz="4000" b="1">
                <a:latin typeface="Preeti" pitchFamily="2" charset="0"/>
              </a:rPr>
              <a:t/>
            </a:r>
            <a:br>
              <a:rPr lang="en-US" sz="4000" b="1">
                <a:latin typeface="Preeti" pitchFamily="2" charset="0"/>
              </a:rPr>
            </a:br>
            <a:r>
              <a:rPr lang="ne-NP" sz="3200" b="1" kern="0" smtClean="0">
                <a:solidFill>
                  <a:prstClr val="black"/>
                </a:solidFill>
                <a:latin typeface="Preeti" pitchFamily="2" charset="0"/>
                <a:cs typeface="Kalimati" panose="00000400000000000000" pitchFamily="2"/>
              </a:rPr>
              <a:t>गणना निर्देशिका</a:t>
            </a:r>
            <a:endParaRPr lang="en-US" sz="3200" b="1" kern="0" dirty="0">
              <a:solidFill>
                <a:srgbClr val="0070C0"/>
              </a:solidFill>
              <a:latin typeface="Preeti" pitchFamily="2" charset="0"/>
              <a:ea typeface="+mn-ea"/>
              <a:cs typeface="Kalimati" panose="00000400000000000000" pitchFamily="2"/>
            </a:endParaRPr>
          </a:p>
        </p:txBody>
      </p:sp>
      <p:sp>
        <p:nvSpPr>
          <p:cNvPr id="8" name="Rectangle 7">
            <a:extLst>
              <a:ext uri="{FF2B5EF4-FFF2-40B4-BE49-F238E27FC236}">
                <a16:creationId xmlns:a16="http://schemas.microsoft.com/office/drawing/2014/main" xmlns="" id="{835C243A-236A-474B-9AB6-B6367558D7F7}"/>
              </a:ext>
            </a:extLst>
          </p:cNvPr>
          <p:cNvSpPr/>
          <p:nvPr/>
        </p:nvSpPr>
        <p:spPr>
          <a:xfrm>
            <a:off x="0" y="1694012"/>
            <a:ext cx="12078269" cy="5698996"/>
          </a:xfrm>
          <a:prstGeom prst="rect">
            <a:avLst/>
          </a:prstGeom>
        </p:spPr>
        <p:txBody>
          <a:bodyPr wrap="square">
            <a:spAutoFit/>
          </a:bodyPr>
          <a:lstStyle/>
          <a:p>
            <a:pPr lvl="0">
              <a:lnSpc>
                <a:spcPct val="150000"/>
              </a:lnSpc>
              <a:spcBef>
                <a:spcPts val="1000"/>
              </a:spcBef>
              <a:defRPr/>
            </a:pPr>
            <a:r>
              <a:rPr lang="ne-NP" sz="3200" b="1" kern="0" smtClean="0">
                <a:solidFill>
                  <a:prstClr val="black"/>
                </a:solidFill>
                <a:latin typeface="Preeti" pitchFamily="2" charset="0"/>
                <a:cs typeface="Kalimati" panose="00000400000000000000" pitchFamily="2"/>
              </a:rPr>
              <a:t>भाग ३ </a:t>
            </a:r>
            <a:r>
              <a:rPr lang="en-US" sz="3200" b="1">
                <a:latin typeface="Times New Roman" panose="02020603050405020304" pitchFamily="18" charset="0"/>
                <a:cs typeface="Kalimati" panose="00000400000000000000" pitchFamily="2"/>
              </a:rPr>
              <a:t>:</a:t>
            </a:r>
            <a:r>
              <a:rPr lang="ne-NP" sz="3200" b="1" kern="0" smtClean="0">
                <a:solidFill>
                  <a:prstClr val="black"/>
                </a:solidFill>
                <a:latin typeface="Preeti" pitchFamily="2" charset="0"/>
                <a:cs typeface="Kalimati" panose="00000400000000000000" pitchFamily="2"/>
              </a:rPr>
              <a:t> </a:t>
            </a:r>
            <a:r>
              <a:rPr lang="ne-NP" sz="3200" b="1">
                <a:latin typeface="Times New Roman" panose="02020603050405020304" pitchFamily="18" charset="0"/>
                <a:cs typeface="Kalimati" panose="00000400000000000000" pitchFamily="2"/>
              </a:rPr>
              <a:t>गणकले गर्नु पर्ने </a:t>
            </a:r>
            <a:r>
              <a:rPr lang="ne-NP" sz="3200" b="1" smtClean="0">
                <a:latin typeface="Times New Roman" panose="02020603050405020304" pitchFamily="18" charset="0"/>
                <a:cs typeface="Kalimati" panose="00000400000000000000" pitchFamily="2"/>
              </a:rPr>
              <a:t>प्रमुख काम </a:t>
            </a:r>
            <a:r>
              <a:rPr lang="ne-NP" sz="3200" b="1">
                <a:latin typeface="Times New Roman" panose="02020603050405020304" pitchFamily="18" charset="0"/>
                <a:cs typeface="Kalimati" panose="00000400000000000000" pitchFamily="2"/>
              </a:rPr>
              <a:t>र दायित्व</a:t>
            </a:r>
            <a:r>
              <a:rPr lang="ne-NP" sz="3200" b="1" kern="0" smtClean="0">
                <a:solidFill>
                  <a:prstClr val="black"/>
                </a:solidFill>
                <a:latin typeface="Preeti" pitchFamily="2" charset="0"/>
                <a:cs typeface="Kalimati" panose="00000400000000000000" pitchFamily="2"/>
              </a:rPr>
              <a:t> </a:t>
            </a:r>
          </a:p>
          <a:p>
            <a:pPr marL="457200" indent="-457200">
              <a:lnSpc>
                <a:spcPct val="150000"/>
              </a:lnSpc>
              <a:spcBef>
                <a:spcPts val="1000"/>
              </a:spcBef>
              <a:buFont typeface="Wingdings" panose="05000000000000000000" pitchFamily="2" charset="2"/>
              <a:buChar char="ü"/>
              <a:defRPr/>
            </a:pPr>
            <a:r>
              <a:rPr lang="ne-NP" sz="2400">
                <a:latin typeface="Preeti" pitchFamily="2" charset="0"/>
                <a:cs typeface="Kalimati" panose="00000400000000000000" pitchFamily="2"/>
              </a:rPr>
              <a:t>प्रत्येक घरदैलोमा गई प्रश्नावली</a:t>
            </a:r>
            <a:r>
              <a:rPr lang="en-US" sz="2400">
                <a:latin typeface="Preeti" pitchFamily="2" charset="0"/>
                <a:cs typeface="Kalimati" panose="00000400000000000000" pitchFamily="2"/>
              </a:rPr>
              <a:t> </a:t>
            </a:r>
            <a:r>
              <a:rPr lang="ne-NP" sz="2400">
                <a:latin typeface="Preeti" pitchFamily="2" charset="0"/>
                <a:cs typeface="Kalimati" panose="00000400000000000000" pitchFamily="2"/>
              </a:rPr>
              <a:t>भर्ने प्रमुख काम र दायित्व ।  </a:t>
            </a:r>
          </a:p>
          <a:p>
            <a:pPr marL="457200" indent="-457200">
              <a:lnSpc>
                <a:spcPct val="150000"/>
              </a:lnSpc>
              <a:spcBef>
                <a:spcPts val="1000"/>
              </a:spcBef>
              <a:buFont typeface="Wingdings" panose="05000000000000000000" pitchFamily="2" charset="2"/>
              <a:buChar char="ü"/>
              <a:defRPr/>
            </a:pPr>
            <a:r>
              <a:rPr lang="ne-NP" sz="2400" smtClean="0">
                <a:latin typeface="Preeti" pitchFamily="2" charset="0"/>
                <a:cs typeface="Kalimati" panose="00000400000000000000" pitchFamily="2"/>
              </a:rPr>
              <a:t>कोही </a:t>
            </a:r>
            <a:r>
              <a:rPr lang="ne-NP" sz="2400">
                <a:latin typeface="Preeti" pitchFamily="2" charset="0"/>
                <a:cs typeface="Kalimati" panose="00000400000000000000" pitchFamily="2"/>
              </a:rPr>
              <a:t>नछुट्ने र कोही नदोहोरिने गरी जनगणना सम्पन्न गर्ने ।</a:t>
            </a:r>
          </a:p>
          <a:p>
            <a:pPr marL="457200" indent="-457200">
              <a:lnSpc>
                <a:spcPct val="150000"/>
              </a:lnSpc>
              <a:spcBef>
                <a:spcPts val="1000"/>
              </a:spcBef>
              <a:buFont typeface="Wingdings" panose="05000000000000000000" pitchFamily="2" charset="2"/>
              <a:buChar char="ü"/>
              <a:defRPr/>
            </a:pPr>
            <a:r>
              <a:rPr lang="ne-NP" sz="2400" smtClean="0">
                <a:latin typeface="Preeti" pitchFamily="2" charset="0"/>
                <a:cs typeface="Kalimati" panose="00000400000000000000" pitchFamily="2"/>
              </a:rPr>
              <a:t>पूर्ण </a:t>
            </a:r>
            <a:r>
              <a:rPr lang="ne-NP" sz="2400">
                <a:latin typeface="Preeti" pitchFamily="2" charset="0"/>
                <a:cs typeface="Kalimati" panose="00000400000000000000" pitchFamily="2"/>
              </a:rPr>
              <a:t>गणनाको सुनिश्चितता </a:t>
            </a:r>
            <a:r>
              <a:rPr lang="ne-NP" sz="2400" smtClean="0">
                <a:latin typeface="Preeti" pitchFamily="2" charset="0"/>
                <a:cs typeface="Kalimati" panose="00000400000000000000" pitchFamily="2"/>
              </a:rPr>
              <a:t>गर्ने</a:t>
            </a:r>
          </a:p>
          <a:p>
            <a:pPr marL="457200" indent="-457200">
              <a:lnSpc>
                <a:spcPct val="150000"/>
              </a:lnSpc>
              <a:spcBef>
                <a:spcPts val="1000"/>
              </a:spcBef>
              <a:buFont typeface="Wingdings" panose="05000000000000000000" pitchFamily="2" charset="2"/>
              <a:buChar char="ü"/>
              <a:defRPr/>
            </a:pPr>
            <a:r>
              <a:rPr lang="ne-NP" sz="2400">
                <a:latin typeface="Preeti" pitchFamily="2" charset="0"/>
                <a:cs typeface="Kalimati" panose="00000400000000000000" pitchFamily="2"/>
              </a:rPr>
              <a:t>जनगणनामा प्रयोग भएका अवधारणा र परिभाषाको अध्ययन गरी सबै प्रश्नहरू राम्रोसँग बुझ्ने ।</a:t>
            </a:r>
          </a:p>
          <a:p>
            <a:pPr marL="457200" indent="-457200">
              <a:lnSpc>
                <a:spcPct val="150000"/>
              </a:lnSpc>
              <a:spcBef>
                <a:spcPts val="1000"/>
              </a:spcBef>
              <a:buFont typeface="Wingdings" panose="05000000000000000000" pitchFamily="2" charset="2"/>
              <a:buChar char="ü"/>
              <a:defRPr/>
            </a:pPr>
            <a:r>
              <a:rPr lang="ne-NP" sz="2400" smtClean="0">
                <a:latin typeface="Preeti" pitchFamily="2" charset="0"/>
                <a:cs typeface="Kalimati" panose="00000400000000000000" pitchFamily="2"/>
              </a:rPr>
              <a:t>जनगणनालाई </a:t>
            </a:r>
            <a:r>
              <a:rPr lang="ne-NP" sz="2400">
                <a:latin typeface="Preeti" pitchFamily="2" charset="0"/>
                <a:cs typeface="Kalimati" panose="00000400000000000000" pitchFamily="2"/>
              </a:rPr>
              <a:t>गुणस्तरीय बनाउने ।</a:t>
            </a:r>
          </a:p>
          <a:p>
            <a:pPr marL="457200" indent="-457200">
              <a:lnSpc>
                <a:spcPct val="150000"/>
              </a:lnSpc>
              <a:spcBef>
                <a:spcPts val="1000"/>
              </a:spcBef>
              <a:buFont typeface="Wingdings" panose="05000000000000000000" pitchFamily="2" charset="2"/>
              <a:buChar char="ü"/>
              <a:defRPr/>
            </a:pPr>
            <a:endParaRPr lang="ne-NP" sz="2400" smtClean="0">
              <a:latin typeface="Preeti" pitchFamily="2" charset="0"/>
            </a:endParaRPr>
          </a:p>
          <a:p>
            <a:pPr lvl="0">
              <a:lnSpc>
                <a:spcPct val="150000"/>
              </a:lnSpc>
              <a:spcBef>
                <a:spcPts val="1000"/>
              </a:spcBef>
              <a:defRPr/>
            </a:pPr>
            <a:endParaRPr lang="ne-NP" sz="2800" b="1" kern="0" dirty="0">
              <a:solidFill>
                <a:prstClr val="black"/>
              </a:solidFill>
              <a:latin typeface="Preeti" pitchFamily="2" charset="0"/>
              <a:cs typeface="Kalimati" panose="00000400000000000000" pitchFamily="2"/>
            </a:endParaRPr>
          </a:p>
        </p:txBody>
      </p:sp>
    </p:spTree>
    <p:extLst>
      <p:ext uri="{BB962C8B-B14F-4D97-AF65-F5344CB8AC3E}">
        <p14:creationId xmlns:p14="http://schemas.microsoft.com/office/powerpoint/2010/main" val="22363921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67" y="979679"/>
            <a:ext cx="12192000" cy="653143"/>
          </a:xfrm>
        </p:spPr>
        <p:txBody>
          <a:bodyPr>
            <a:noAutofit/>
          </a:bodyPr>
          <a:lstStyle/>
          <a:p>
            <a:r>
              <a:rPr lang="en-US" sz="4000" b="1" dirty="0">
                <a:solidFill>
                  <a:schemeClr val="accent2">
                    <a:lumMod val="50000"/>
                  </a:schemeClr>
                </a:solidFill>
                <a:latin typeface="Preeti" pitchFamily="2" charset="0"/>
              </a:rPr>
              <a:t/>
            </a:r>
            <a:br>
              <a:rPr lang="en-US" sz="4000" b="1" dirty="0">
                <a:solidFill>
                  <a:schemeClr val="accent2">
                    <a:lumMod val="50000"/>
                  </a:schemeClr>
                </a:solidFill>
                <a:latin typeface="Preeti" pitchFamily="2" charset="0"/>
              </a:rPr>
            </a:br>
            <a:r>
              <a:rPr lang="en-US" altLang="en-US" sz="4000" dirty="0">
                <a:solidFill>
                  <a:srgbClr val="FF0000"/>
                </a:solidFill>
                <a:latin typeface="Preeti" pitchFamily="2" charset="0"/>
              </a:rPr>
              <a:t>Df]/f] u0fgf, d</a:t>
            </a:r>
            <a:r>
              <a:rPr lang="en-US" altLang="en-US" sz="4000">
                <a:solidFill>
                  <a:srgbClr val="FF0000"/>
                </a:solidFill>
                <a:latin typeface="Preeti" pitchFamily="2" charset="0"/>
              </a:rPr>
              <a:t>]/</a:t>
            </a:r>
            <a:r>
              <a:rPr lang="en-US" altLang="en-US" sz="4000" smtClean="0">
                <a:solidFill>
                  <a:srgbClr val="FF0000"/>
                </a:solidFill>
                <a:latin typeface="Preeti" pitchFamily="2" charset="0"/>
              </a:rPr>
              <a:t>f] </a:t>
            </a:r>
            <a:r>
              <a:rPr lang="en-US" altLang="en-US" sz="4000" dirty="0">
                <a:solidFill>
                  <a:srgbClr val="FF0000"/>
                </a:solidFill>
                <a:latin typeface="Preeti" pitchFamily="2" charset="0"/>
              </a:rPr>
              <a:t>;</a:t>
            </a:r>
            <a:r>
              <a:rPr lang="en-US" altLang="en-US" sz="4000" dirty="0" err="1">
                <a:solidFill>
                  <a:srgbClr val="FF0000"/>
                </a:solidFill>
                <a:latin typeface="Preeti" pitchFamily="2" charset="0"/>
              </a:rPr>
              <a:t>xeflutf</a:t>
            </a:r>
            <a:endParaRPr lang="en-US" sz="4000" b="1" dirty="0">
              <a:solidFill>
                <a:schemeClr val="accent2">
                  <a:lumMod val="50000"/>
                </a:schemeClr>
              </a:solidFill>
              <a:latin typeface="Preeti" pitchFamily="2" charset="0"/>
            </a:endParaRPr>
          </a:p>
        </p:txBody>
      </p:sp>
      <p:sp>
        <p:nvSpPr>
          <p:cNvPr id="5" name="Content Placeholder 1">
            <a:extLst>
              <a:ext uri="{FF2B5EF4-FFF2-40B4-BE49-F238E27FC236}">
                <a16:creationId xmlns:a16="http://schemas.microsoft.com/office/drawing/2014/main" xmlns="" id="{DE3E1C02-C86E-4D87-B6D9-3967F6AE4A4E}"/>
              </a:ext>
            </a:extLst>
          </p:cNvPr>
          <p:cNvSpPr txBox="1">
            <a:spLocks/>
          </p:cNvSpPr>
          <p:nvPr/>
        </p:nvSpPr>
        <p:spPr bwMode="auto">
          <a:xfrm>
            <a:off x="132735" y="1632822"/>
            <a:ext cx="11430000" cy="476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lvl="0" algn="ctr" eaLnBrk="1" hangingPunct="1">
              <a:buClr>
                <a:srgbClr val="2DA2BF"/>
              </a:buClr>
              <a:buNone/>
            </a:pPr>
            <a:endParaRPr lang="ne-NP" altLang="en-US" sz="9600" smtClean="0">
              <a:solidFill>
                <a:srgbClr val="2DA2BF"/>
              </a:solidFill>
              <a:latin typeface="Preeti" pitchFamily="2" charset="0"/>
              <a:cs typeface="Kalimati" panose="00000400000000000000" pitchFamily="2"/>
            </a:endParaRPr>
          </a:p>
          <a:p>
            <a:pPr lvl="0" algn="ctr" eaLnBrk="1" hangingPunct="1">
              <a:buClr>
                <a:srgbClr val="2DA2BF"/>
              </a:buClr>
              <a:buNone/>
            </a:pPr>
            <a:r>
              <a:rPr lang="ne-NP" altLang="en-US" sz="9600" smtClean="0">
                <a:solidFill>
                  <a:srgbClr val="2DA2BF"/>
                </a:solidFill>
                <a:latin typeface="Preeti" pitchFamily="2" charset="0"/>
                <a:cs typeface="Kalimati" panose="00000400000000000000" pitchFamily="2"/>
              </a:rPr>
              <a:t>धन्यवाद </a:t>
            </a:r>
          </a:p>
          <a:p>
            <a:pPr lvl="0" algn="ctr" eaLnBrk="1" hangingPunct="1">
              <a:buClr>
                <a:srgbClr val="2DA2BF"/>
              </a:buClr>
              <a:buNone/>
            </a:pPr>
            <a:endParaRPr lang="ne-NP" altLang="en-US" sz="9600" smtClean="0">
              <a:solidFill>
                <a:srgbClr val="2DA2BF"/>
              </a:solidFill>
              <a:latin typeface="Times New Roman" panose="02020603050405020304" pitchFamily="18" charset="0"/>
              <a:cs typeface="Kalimati" panose="00000400000000000000" pitchFamily="2"/>
            </a:endParaRPr>
          </a:p>
        </p:txBody>
      </p:sp>
    </p:spTree>
    <p:extLst>
      <p:ext uri="{BB962C8B-B14F-4D97-AF65-F5344CB8AC3E}">
        <p14:creationId xmlns:p14="http://schemas.microsoft.com/office/powerpoint/2010/main" val="1666029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40869"/>
            <a:ext cx="12192000" cy="653143"/>
          </a:xfrm>
        </p:spPr>
        <p:txBody>
          <a:bodyPr>
            <a:noAutofit/>
          </a:bodyPr>
          <a:lstStyle/>
          <a:p>
            <a:pPr algn="l"/>
            <a:r>
              <a:rPr lang="en-US" sz="4000" b="1">
                <a:latin typeface="Preeti" pitchFamily="2" charset="0"/>
              </a:rPr>
              <a:t/>
            </a:r>
            <a:br>
              <a:rPr lang="en-US" sz="4000" b="1">
                <a:latin typeface="Preeti" pitchFamily="2" charset="0"/>
              </a:rPr>
            </a:br>
            <a:r>
              <a:rPr lang="ne-NP" sz="3200" b="1" kern="0">
                <a:solidFill>
                  <a:prstClr val="black"/>
                </a:solidFill>
                <a:latin typeface="Preeti" pitchFamily="2" charset="0"/>
                <a:cs typeface="Kalimati" panose="00000400000000000000" pitchFamily="2"/>
              </a:rPr>
              <a:t>गणना पुर्व तयारी कार्य </a:t>
            </a:r>
            <a:endParaRPr lang="en-US" sz="3200" b="1" kern="0" dirty="0">
              <a:solidFill>
                <a:srgbClr val="0070C0"/>
              </a:solidFill>
              <a:latin typeface="Preeti" pitchFamily="2" charset="0"/>
              <a:ea typeface="+mn-ea"/>
              <a:cs typeface="Kalimati" panose="00000400000000000000" pitchFamily="2"/>
            </a:endParaRPr>
          </a:p>
        </p:txBody>
      </p:sp>
      <p:sp>
        <p:nvSpPr>
          <p:cNvPr id="8" name="Rectangle 7">
            <a:extLst>
              <a:ext uri="{FF2B5EF4-FFF2-40B4-BE49-F238E27FC236}">
                <a16:creationId xmlns:a16="http://schemas.microsoft.com/office/drawing/2014/main" xmlns="" id="{835C243A-236A-474B-9AB6-B6367558D7F7}"/>
              </a:ext>
            </a:extLst>
          </p:cNvPr>
          <p:cNvSpPr/>
          <p:nvPr/>
        </p:nvSpPr>
        <p:spPr>
          <a:xfrm>
            <a:off x="206809" y="1694012"/>
            <a:ext cx="11475676" cy="5334794"/>
          </a:xfrm>
          <a:prstGeom prst="rect">
            <a:avLst/>
          </a:prstGeom>
        </p:spPr>
        <p:txBody>
          <a:bodyPr wrap="square">
            <a:spAutoFit/>
          </a:bodyPr>
          <a:lstStyle/>
          <a:p>
            <a:pPr lvl="0">
              <a:lnSpc>
                <a:spcPct val="150000"/>
              </a:lnSpc>
              <a:spcBef>
                <a:spcPts val="1000"/>
              </a:spcBef>
              <a:defRPr/>
            </a:pPr>
            <a:r>
              <a:rPr lang="ne-NP" sz="2400" kern="0" smtClean="0">
                <a:solidFill>
                  <a:prstClr val="black"/>
                </a:solidFill>
                <a:latin typeface="Preeti" pitchFamily="2" charset="0"/>
                <a:cs typeface="Kalimati" panose="00000400000000000000" pitchFamily="2"/>
              </a:rPr>
              <a:t>(</a:t>
            </a:r>
            <a:r>
              <a:rPr lang="ne-NP" sz="2400" kern="0">
                <a:solidFill>
                  <a:prstClr val="black"/>
                </a:solidFill>
                <a:latin typeface="Preeti" pitchFamily="2" charset="0"/>
                <a:cs typeface="Kalimati" panose="00000400000000000000" pitchFamily="2"/>
              </a:rPr>
              <a:t>१)	गणक तालिममा सहभागी भई प्रश्नावली, प्रश्नावलीमा सोधिएका प्रश्नको परिभाषा, गणना विधि आदि विषयमा पूर्ण जानकारी प्राप्त </a:t>
            </a:r>
            <a:r>
              <a:rPr lang="ne-NP" sz="2400" kern="0" smtClean="0">
                <a:solidFill>
                  <a:prstClr val="black"/>
                </a:solidFill>
                <a:latin typeface="Preeti" pitchFamily="2" charset="0"/>
                <a:cs typeface="Kalimati" panose="00000400000000000000" pitchFamily="2"/>
              </a:rPr>
              <a:t>गर्ने ।</a:t>
            </a:r>
            <a:endParaRPr lang="ne-NP" sz="2400" kern="0">
              <a:solidFill>
                <a:prstClr val="black"/>
              </a:solidFill>
              <a:latin typeface="Preeti" pitchFamily="2" charset="0"/>
              <a:cs typeface="Kalimati" panose="00000400000000000000" pitchFamily="2"/>
            </a:endParaRPr>
          </a:p>
          <a:p>
            <a:pPr lvl="0">
              <a:lnSpc>
                <a:spcPct val="150000"/>
              </a:lnSpc>
              <a:spcBef>
                <a:spcPts val="1000"/>
              </a:spcBef>
              <a:defRPr/>
            </a:pPr>
            <a:r>
              <a:rPr lang="ne-NP" sz="2400" kern="0">
                <a:solidFill>
                  <a:prstClr val="black"/>
                </a:solidFill>
                <a:latin typeface="Preeti" pitchFamily="2" charset="0"/>
                <a:cs typeface="Kalimati" panose="00000400000000000000" pitchFamily="2"/>
              </a:rPr>
              <a:t>(२)	गणना निर्देशिका र गणक तथा सुपरिवेक्षकको काम, कर्तव्य र दायित्वको बारेमा अध्ययन गरी पूर्णरूपमा जानकारी </a:t>
            </a:r>
            <a:r>
              <a:rPr lang="ne-NP" sz="2400" kern="0" smtClean="0">
                <a:solidFill>
                  <a:prstClr val="black"/>
                </a:solidFill>
                <a:latin typeface="Preeti" pitchFamily="2" charset="0"/>
                <a:cs typeface="Kalimati" panose="00000400000000000000" pitchFamily="2"/>
              </a:rPr>
              <a:t>लिने । </a:t>
            </a:r>
            <a:r>
              <a:rPr lang="ne-NP" sz="2400" kern="0">
                <a:solidFill>
                  <a:prstClr val="black"/>
                </a:solidFill>
                <a:latin typeface="Preeti" pitchFamily="2" charset="0"/>
                <a:cs typeface="Kalimati" panose="00000400000000000000" pitchFamily="2"/>
              </a:rPr>
              <a:t>तालिम सम्पन्न भए पछि गणना कार्यको लागि जानु भन्दा अगाडी सम्पूर्ण गणना सामग्री बुझ्नुपर्दछ ।</a:t>
            </a:r>
          </a:p>
          <a:p>
            <a:pPr lvl="0">
              <a:lnSpc>
                <a:spcPct val="150000"/>
              </a:lnSpc>
              <a:spcBef>
                <a:spcPts val="1000"/>
              </a:spcBef>
              <a:defRPr/>
            </a:pPr>
            <a:r>
              <a:rPr lang="ne-NP" sz="2400" kern="0">
                <a:solidFill>
                  <a:prstClr val="black"/>
                </a:solidFill>
                <a:latin typeface="Preeti" pitchFamily="2" charset="0"/>
                <a:cs typeface="Kalimati" panose="00000400000000000000" pitchFamily="2"/>
              </a:rPr>
              <a:t>(३)	</a:t>
            </a:r>
            <a:r>
              <a:rPr lang="ne-NP" sz="2400" kern="0" smtClean="0">
                <a:solidFill>
                  <a:prstClr val="black"/>
                </a:solidFill>
                <a:latin typeface="Preeti" pitchFamily="2" charset="0"/>
                <a:cs typeface="Kalimati" panose="00000400000000000000" pitchFamily="2"/>
              </a:rPr>
              <a:t>सुपरिवेक्षकले </a:t>
            </a:r>
            <a:r>
              <a:rPr lang="ne-NP" sz="2400" kern="0">
                <a:solidFill>
                  <a:prstClr val="black"/>
                </a:solidFill>
                <a:latin typeface="Preeti" pitchFamily="2" charset="0"/>
                <a:cs typeface="Kalimati" panose="00000400000000000000" pitchFamily="2"/>
              </a:rPr>
              <a:t>संकलन गरेको घर तथा घरपरिवार </a:t>
            </a:r>
            <a:r>
              <a:rPr lang="ne-NP" sz="2400" kern="0" smtClean="0">
                <a:solidFill>
                  <a:prstClr val="black"/>
                </a:solidFill>
                <a:latin typeface="Preeti" pitchFamily="2" charset="0"/>
                <a:cs typeface="Kalimati" panose="00000400000000000000" pitchFamily="2"/>
              </a:rPr>
              <a:t>सूचीकरण </a:t>
            </a:r>
            <a:r>
              <a:rPr lang="ne-NP" sz="2400" kern="0">
                <a:solidFill>
                  <a:prstClr val="black"/>
                </a:solidFill>
                <a:latin typeface="Preeti" pitchFamily="2" charset="0"/>
                <a:cs typeface="Kalimati" panose="00000400000000000000" pitchFamily="2"/>
              </a:rPr>
              <a:t>फाराम जनगणना </a:t>
            </a:r>
            <a:r>
              <a:rPr lang="ne-NP" sz="2400" kern="0" smtClean="0">
                <a:solidFill>
                  <a:prstClr val="black"/>
                </a:solidFill>
                <a:latin typeface="Preeti" pitchFamily="2" charset="0"/>
                <a:cs typeface="Kalimati" panose="00000400000000000000" pitchFamily="2"/>
              </a:rPr>
              <a:t>कार्यालयबाट बुझ्ने </a:t>
            </a:r>
            <a:r>
              <a:rPr lang="ne-NP" sz="2400" kern="0">
                <a:solidFill>
                  <a:prstClr val="black"/>
                </a:solidFill>
                <a:latin typeface="Preeti" pitchFamily="2" charset="0"/>
                <a:cs typeface="Kalimati" panose="00000400000000000000" pitchFamily="2"/>
              </a:rPr>
              <a:t>र सुपरिवेक्षकबाट सबै घर तथा घरपरिवारको बारेमा जानकारी </a:t>
            </a:r>
            <a:r>
              <a:rPr lang="ne-NP" sz="2400" kern="0" smtClean="0">
                <a:solidFill>
                  <a:prstClr val="black"/>
                </a:solidFill>
                <a:latin typeface="Preeti" pitchFamily="2" charset="0"/>
                <a:cs typeface="Kalimati" panose="00000400000000000000" pitchFamily="2"/>
              </a:rPr>
              <a:t>लिने । </a:t>
            </a:r>
            <a:r>
              <a:rPr lang="ne-NP" sz="2400" kern="0">
                <a:solidFill>
                  <a:prstClr val="black"/>
                </a:solidFill>
                <a:latin typeface="Preeti" pitchFamily="2" charset="0"/>
                <a:cs typeface="Kalimati" panose="00000400000000000000" pitchFamily="2"/>
              </a:rPr>
              <a:t>उक्त सूचीकरण फाराममा प्रत्येक घरमा घर क्रमसंख्या र परिवार क्रमसंख्या लगायतका विवरण भरिएको छ छैन एकिन </a:t>
            </a:r>
            <a:r>
              <a:rPr lang="ne-NP" sz="2400" kern="0" smtClean="0">
                <a:solidFill>
                  <a:prstClr val="black"/>
                </a:solidFill>
                <a:latin typeface="Preeti" pitchFamily="2" charset="0"/>
                <a:cs typeface="Kalimati" panose="00000400000000000000" pitchFamily="2"/>
              </a:rPr>
              <a:t>गर्ने ।  </a:t>
            </a:r>
            <a:endParaRPr lang="ne-NP" sz="2400" kern="0" dirty="0">
              <a:solidFill>
                <a:prstClr val="black"/>
              </a:solidFill>
              <a:latin typeface="Preeti" pitchFamily="2" charset="0"/>
              <a:cs typeface="Kalimati" panose="00000400000000000000" pitchFamily="2"/>
            </a:endParaRPr>
          </a:p>
        </p:txBody>
      </p:sp>
    </p:spTree>
    <p:extLst>
      <p:ext uri="{BB962C8B-B14F-4D97-AF65-F5344CB8AC3E}">
        <p14:creationId xmlns:p14="http://schemas.microsoft.com/office/powerpoint/2010/main" val="2195707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40870"/>
            <a:ext cx="12192000" cy="528624"/>
          </a:xfrm>
        </p:spPr>
        <p:txBody>
          <a:bodyPr>
            <a:noAutofit/>
          </a:bodyPr>
          <a:lstStyle/>
          <a:p>
            <a:pPr algn="l"/>
            <a:r>
              <a:rPr lang="en-US" sz="4000" b="1">
                <a:latin typeface="Preeti" pitchFamily="2" charset="0"/>
              </a:rPr>
              <a:t/>
            </a:r>
            <a:br>
              <a:rPr lang="en-US" sz="4000" b="1">
                <a:latin typeface="Preeti" pitchFamily="2" charset="0"/>
              </a:rPr>
            </a:br>
            <a:r>
              <a:rPr lang="ne-NP" sz="3200" b="1" kern="0">
                <a:solidFill>
                  <a:prstClr val="black"/>
                </a:solidFill>
                <a:latin typeface="Preeti" pitchFamily="2" charset="0"/>
                <a:cs typeface="Kalimati" panose="00000400000000000000" pitchFamily="2"/>
              </a:rPr>
              <a:t>गणना पुर्व तयारी कार्य </a:t>
            </a:r>
            <a:endParaRPr lang="en-US" sz="3200" b="1" kern="0" dirty="0">
              <a:solidFill>
                <a:srgbClr val="0070C0"/>
              </a:solidFill>
              <a:latin typeface="Preeti" pitchFamily="2" charset="0"/>
              <a:ea typeface="+mn-ea"/>
              <a:cs typeface="Kalimati" panose="00000400000000000000" pitchFamily="2"/>
            </a:endParaRPr>
          </a:p>
        </p:txBody>
      </p:sp>
      <p:sp>
        <p:nvSpPr>
          <p:cNvPr id="8" name="Rectangle 7">
            <a:extLst>
              <a:ext uri="{FF2B5EF4-FFF2-40B4-BE49-F238E27FC236}">
                <a16:creationId xmlns:a16="http://schemas.microsoft.com/office/drawing/2014/main" xmlns="" id="{835C243A-236A-474B-9AB6-B6367558D7F7}"/>
              </a:ext>
            </a:extLst>
          </p:cNvPr>
          <p:cNvSpPr/>
          <p:nvPr/>
        </p:nvSpPr>
        <p:spPr>
          <a:xfrm>
            <a:off x="206809" y="1694012"/>
            <a:ext cx="11871460" cy="4226798"/>
          </a:xfrm>
          <a:prstGeom prst="rect">
            <a:avLst/>
          </a:prstGeom>
        </p:spPr>
        <p:txBody>
          <a:bodyPr wrap="square">
            <a:spAutoFit/>
          </a:bodyPr>
          <a:lstStyle/>
          <a:p>
            <a:pPr lvl="0">
              <a:lnSpc>
                <a:spcPct val="150000"/>
              </a:lnSpc>
              <a:spcBef>
                <a:spcPts val="1000"/>
              </a:spcBef>
              <a:defRPr/>
            </a:pPr>
            <a:r>
              <a:rPr lang="ne-NP" sz="2400" kern="0" smtClean="0">
                <a:solidFill>
                  <a:prstClr val="black"/>
                </a:solidFill>
                <a:latin typeface="Preeti" pitchFamily="2" charset="0"/>
                <a:cs typeface="Kalimati" panose="00000400000000000000" pitchFamily="2"/>
              </a:rPr>
              <a:t>(</a:t>
            </a:r>
            <a:r>
              <a:rPr lang="ne-NP" sz="2400" kern="0">
                <a:solidFill>
                  <a:prstClr val="black"/>
                </a:solidFill>
                <a:latin typeface="Preeti" pitchFamily="2" charset="0"/>
                <a:cs typeface="Kalimati" panose="00000400000000000000" pitchFamily="2"/>
              </a:rPr>
              <a:t>४)	सुपरिवेक्षक तथा स्थानीय व्यक्तिको सहयोगले आफूलाई तोकिएको </a:t>
            </a:r>
            <a:r>
              <a:rPr lang="ne-NP" sz="2400" kern="0" smtClean="0">
                <a:solidFill>
                  <a:prstClr val="black"/>
                </a:solidFill>
                <a:latin typeface="Preeti" pitchFamily="2" charset="0"/>
                <a:cs typeface="Kalimati" panose="00000400000000000000" pitchFamily="2"/>
              </a:rPr>
              <a:t>काम गर्ने गणना </a:t>
            </a:r>
            <a:r>
              <a:rPr lang="ne-NP" sz="2400" kern="0">
                <a:solidFill>
                  <a:prstClr val="black"/>
                </a:solidFill>
                <a:latin typeface="Preeti" pitchFamily="2" charset="0"/>
                <a:cs typeface="Kalimati" panose="00000400000000000000" pitchFamily="2"/>
              </a:rPr>
              <a:t>क्षेत्र </a:t>
            </a:r>
            <a:r>
              <a:rPr lang="en-US" sz="2400" kern="0" smtClean="0">
                <a:solidFill>
                  <a:prstClr val="black"/>
                </a:solidFill>
                <a:latin typeface="Times New Roman" panose="02020603050405020304" pitchFamily="18" charset="0"/>
                <a:cs typeface="Kalimati" panose="00000400000000000000" pitchFamily="2"/>
              </a:rPr>
              <a:t>(Enumeration Area) </a:t>
            </a:r>
            <a:r>
              <a:rPr lang="ne-NP" sz="2400" kern="0" smtClean="0">
                <a:solidFill>
                  <a:prstClr val="black"/>
                </a:solidFill>
                <a:latin typeface="Preeti" pitchFamily="2" charset="0"/>
                <a:cs typeface="Kalimati" panose="00000400000000000000" pitchFamily="2"/>
              </a:rPr>
              <a:t>को सीमाना</a:t>
            </a:r>
            <a:r>
              <a:rPr lang="en-US" sz="2400" kern="0" smtClean="0">
                <a:solidFill>
                  <a:prstClr val="black"/>
                </a:solidFill>
                <a:latin typeface="Preeti" pitchFamily="2" charset="0"/>
                <a:cs typeface="Kalimati" panose="00000400000000000000" pitchFamily="2"/>
              </a:rPr>
              <a:t> </a:t>
            </a:r>
            <a:r>
              <a:rPr lang="ne-NP" sz="2400" kern="0" smtClean="0">
                <a:solidFill>
                  <a:prstClr val="black"/>
                </a:solidFill>
                <a:latin typeface="Preeti" pitchFamily="2" charset="0"/>
                <a:cs typeface="Kalimati" panose="00000400000000000000" pitchFamily="2"/>
              </a:rPr>
              <a:t>नक्सा अनुसार राम्ररी </a:t>
            </a:r>
            <a:r>
              <a:rPr lang="ne-NP" sz="2400" kern="0">
                <a:solidFill>
                  <a:prstClr val="black"/>
                </a:solidFill>
                <a:latin typeface="Preeti" pitchFamily="2" charset="0"/>
                <a:cs typeface="Kalimati" panose="00000400000000000000" pitchFamily="2"/>
              </a:rPr>
              <a:t>पहिचान </a:t>
            </a:r>
            <a:r>
              <a:rPr lang="ne-NP" sz="2400" kern="0" smtClean="0">
                <a:solidFill>
                  <a:prstClr val="black"/>
                </a:solidFill>
                <a:latin typeface="Preeti" pitchFamily="2" charset="0"/>
                <a:cs typeface="Kalimati" panose="00000400000000000000" pitchFamily="2"/>
              </a:rPr>
              <a:t>गर्ने</a:t>
            </a:r>
            <a:r>
              <a:rPr lang="en-US" sz="2400" kern="0" smtClean="0">
                <a:solidFill>
                  <a:prstClr val="black"/>
                </a:solidFill>
                <a:latin typeface="Preeti" pitchFamily="2" charset="0"/>
                <a:cs typeface="Kalimati" panose="00000400000000000000" pitchFamily="2"/>
              </a:rPr>
              <a:t>] </a:t>
            </a:r>
            <a:r>
              <a:rPr lang="ne-NP" sz="2400" kern="0" smtClean="0">
                <a:solidFill>
                  <a:prstClr val="black"/>
                </a:solidFill>
                <a:latin typeface="Preeti" pitchFamily="2" charset="0"/>
                <a:cs typeface="Kalimati" panose="00000400000000000000" pitchFamily="2"/>
              </a:rPr>
              <a:t>। </a:t>
            </a:r>
            <a:r>
              <a:rPr lang="ne-NP" sz="2400" kern="0">
                <a:solidFill>
                  <a:prstClr val="black"/>
                </a:solidFill>
                <a:latin typeface="Preeti" pitchFamily="2" charset="0"/>
                <a:cs typeface="Kalimati" panose="00000400000000000000" pitchFamily="2"/>
              </a:rPr>
              <a:t>उक्त गणना क्षेत्रभित्र कुन </a:t>
            </a:r>
            <a:r>
              <a:rPr lang="ne-NP" sz="2400" kern="0" smtClean="0">
                <a:solidFill>
                  <a:prstClr val="black"/>
                </a:solidFill>
                <a:latin typeface="Preeti" pitchFamily="2" charset="0"/>
                <a:cs typeface="Kalimati" panose="00000400000000000000" pitchFamily="2"/>
              </a:rPr>
              <a:t>वडा वा </a:t>
            </a:r>
            <a:r>
              <a:rPr lang="ne-NP" sz="2400" kern="0">
                <a:solidFill>
                  <a:prstClr val="black"/>
                </a:solidFill>
                <a:latin typeface="Preeti" pitchFamily="2" charset="0"/>
                <a:cs typeface="Kalimati" panose="00000400000000000000" pitchFamily="2"/>
              </a:rPr>
              <a:t>वडाको कति भाग पर्दछ, </a:t>
            </a:r>
            <a:r>
              <a:rPr lang="ne-NP" sz="2400" kern="0" smtClean="0">
                <a:solidFill>
                  <a:prstClr val="black"/>
                </a:solidFill>
                <a:latin typeface="Preeti" pitchFamily="2" charset="0"/>
                <a:cs typeface="Kalimati" panose="00000400000000000000" pitchFamily="2"/>
              </a:rPr>
              <a:t>त्यहाँ कुन </a:t>
            </a:r>
            <a:r>
              <a:rPr lang="ne-NP" sz="2400" kern="0">
                <a:solidFill>
                  <a:prstClr val="black"/>
                </a:solidFill>
                <a:latin typeface="Preeti" pitchFamily="2" charset="0"/>
                <a:cs typeface="Kalimati" panose="00000400000000000000" pitchFamily="2"/>
              </a:rPr>
              <a:t>कुन बस्ती÷टोल छन्, त्यस ठाउँमा जाने बाटोघाटो कहाँ कस्तो छ, एक ठाउँबाट अर्को ठाउँमा पुग्न कति समय लाग्छ, जनघनत्व कहाँ बाक्लो छ, कहाँ पातलो छ आदि कुराको मोटामोटी जानकारी </a:t>
            </a:r>
            <a:r>
              <a:rPr lang="ne-NP" sz="2400" kern="0" smtClean="0">
                <a:solidFill>
                  <a:prstClr val="black"/>
                </a:solidFill>
                <a:latin typeface="Preeti" pitchFamily="2" charset="0"/>
                <a:cs typeface="Kalimati" panose="00000400000000000000" pitchFamily="2"/>
              </a:rPr>
              <a:t>लिने । </a:t>
            </a:r>
          </a:p>
          <a:p>
            <a:pPr lvl="0">
              <a:lnSpc>
                <a:spcPct val="150000"/>
              </a:lnSpc>
              <a:spcBef>
                <a:spcPts val="1000"/>
              </a:spcBef>
              <a:defRPr/>
            </a:pPr>
            <a:r>
              <a:rPr lang="ne-NP" sz="2400" kern="0">
                <a:solidFill>
                  <a:prstClr val="black"/>
                </a:solidFill>
                <a:latin typeface="Preeti" pitchFamily="2" charset="0"/>
                <a:cs typeface="Kalimati" panose="00000400000000000000" pitchFamily="2"/>
              </a:rPr>
              <a:t>(५)	आफ्नो क्षेत्रमा गणना कहाँबाट शुरू गर्ने कहाँ टुंग्याउने हो पहिला नै एकिन </a:t>
            </a:r>
            <a:r>
              <a:rPr lang="ne-NP" sz="2400" kern="0" smtClean="0">
                <a:solidFill>
                  <a:prstClr val="black"/>
                </a:solidFill>
                <a:latin typeface="Preeti" pitchFamily="2" charset="0"/>
                <a:cs typeface="Kalimati" panose="00000400000000000000" pitchFamily="2"/>
              </a:rPr>
              <a:t>गर्ने ।</a:t>
            </a:r>
            <a:endParaRPr lang="ne-NP" sz="2400" smtClean="0">
              <a:latin typeface="Preeti" pitchFamily="2" charset="0"/>
            </a:endParaRPr>
          </a:p>
          <a:p>
            <a:pPr lvl="0">
              <a:lnSpc>
                <a:spcPct val="150000"/>
              </a:lnSpc>
              <a:spcBef>
                <a:spcPts val="1000"/>
              </a:spcBef>
              <a:defRPr/>
            </a:pPr>
            <a:endParaRPr lang="ne-NP" sz="2400" kern="0" dirty="0">
              <a:solidFill>
                <a:prstClr val="black"/>
              </a:solidFill>
              <a:latin typeface="Preeti" pitchFamily="2" charset="0"/>
              <a:cs typeface="Kalimati" panose="00000400000000000000" pitchFamily="2"/>
            </a:endParaRPr>
          </a:p>
        </p:txBody>
      </p:sp>
    </p:spTree>
    <p:extLst>
      <p:ext uri="{BB962C8B-B14F-4D97-AF65-F5344CB8AC3E}">
        <p14:creationId xmlns:p14="http://schemas.microsoft.com/office/powerpoint/2010/main" val="4086744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40870"/>
            <a:ext cx="12192000" cy="528624"/>
          </a:xfrm>
        </p:spPr>
        <p:txBody>
          <a:bodyPr>
            <a:noAutofit/>
          </a:bodyPr>
          <a:lstStyle/>
          <a:p>
            <a:pPr lvl="0" algn="l">
              <a:lnSpc>
                <a:spcPct val="150000"/>
              </a:lnSpc>
              <a:spcBef>
                <a:spcPts val="1000"/>
              </a:spcBef>
              <a:defRPr/>
            </a:pPr>
            <a:r>
              <a:rPr lang="ne-NP" sz="2800" b="1" kern="0" smtClean="0">
                <a:solidFill>
                  <a:prstClr val="black"/>
                </a:solidFill>
                <a:latin typeface="Preeti" pitchFamily="2" charset="0"/>
                <a:cs typeface="Kalimati" panose="00000400000000000000" pitchFamily="2"/>
              </a:rPr>
              <a:t>गणनाको </a:t>
            </a:r>
            <a:r>
              <a:rPr lang="ne-NP" sz="2800" b="1" kern="0">
                <a:solidFill>
                  <a:prstClr val="black"/>
                </a:solidFill>
                <a:latin typeface="Preeti" pitchFamily="2" charset="0"/>
                <a:cs typeface="Kalimati" panose="00000400000000000000" pitchFamily="2"/>
              </a:rPr>
              <a:t>समयमा गर्नुपर्ने कार्य</a:t>
            </a:r>
          </a:p>
        </p:txBody>
      </p:sp>
      <p:sp>
        <p:nvSpPr>
          <p:cNvPr id="8" name="Rectangle 7">
            <a:extLst>
              <a:ext uri="{FF2B5EF4-FFF2-40B4-BE49-F238E27FC236}">
                <a16:creationId xmlns:a16="http://schemas.microsoft.com/office/drawing/2014/main" xmlns="" id="{835C243A-236A-474B-9AB6-B6367558D7F7}"/>
              </a:ext>
            </a:extLst>
          </p:cNvPr>
          <p:cNvSpPr/>
          <p:nvPr/>
        </p:nvSpPr>
        <p:spPr>
          <a:xfrm>
            <a:off x="206809" y="1694012"/>
            <a:ext cx="11871460" cy="4780796"/>
          </a:xfrm>
          <a:prstGeom prst="rect">
            <a:avLst/>
          </a:prstGeom>
        </p:spPr>
        <p:txBody>
          <a:bodyPr wrap="square">
            <a:spAutoFit/>
          </a:bodyPr>
          <a:lstStyle/>
          <a:p>
            <a:pPr lvl="0">
              <a:lnSpc>
                <a:spcPct val="150000"/>
              </a:lnSpc>
              <a:spcBef>
                <a:spcPts val="1000"/>
              </a:spcBef>
              <a:defRPr/>
            </a:pPr>
            <a:r>
              <a:rPr lang="ne-NP" sz="2400" kern="0" smtClean="0">
                <a:solidFill>
                  <a:prstClr val="black"/>
                </a:solidFill>
                <a:latin typeface="Preeti" pitchFamily="2" charset="0"/>
                <a:cs typeface="Kalimati" panose="00000400000000000000" pitchFamily="2"/>
              </a:rPr>
              <a:t>(</a:t>
            </a:r>
            <a:r>
              <a:rPr lang="ne-NP" sz="2400" kern="0">
                <a:solidFill>
                  <a:prstClr val="black"/>
                </a:solidFill>
                <a:latin typeface="Preeti" pitchFamily="2" charset="0"/>
                <a:cs typeface="Kalimati" panose="00000400000000000000" pitchFamily="2"/>
              </a:rPr>
              <a:t>१)	</a:t>
            </a:r>
            <a:r>
              <a:rPr lang="ne-NP" sz="2400" kern="0" smtClean="0">
                <a:solidFill>
                  <a:prstClr val="black"/>
                </a:solidFill>
                <a:latin typeface="Preeti" pitchFamily="2" charset="0"/>
                <a:cs typeface="Kalimati" panose="00000400000000000000" pitchFamily="2"/>
              </a:rPr>
              <a:t>सम्भव भएसम्म </a:t>
            </a:r>
            <a:r>
              <a:rPr lang="ne-NP" sz="2400" kern="0">
                <a:solidFill>
                  <a:prstClr val="black"/>
                </a:solidFill>
                <a:latin typeface="Preeti" pitchFamily="2" charset="0"/>
                <a:cs typeface="Kalimati" panose="00000400000000000000" pitchFamily="2"/>
              </a:rPr>
              <a:t>गणना क्षेत्र नक्साको उत्तर पूर्वी कुना </a:t>
            </a:r>
            <a:r>
              <a:rPr lang="en-US" sz="2400" kern="0" smtClean="0">
                <a:solidFill>
                  <a:prstClr val="black"/>
                </a:solidFill>
                <a:latin typeface="Times New Roman" panose="02020603050405020304" pitchFamily="18" charset="0"/>
                <a:cs typeface="Kalimati" panose="00000400000000000000" pitchFamily="2"/>
              </a:rPr>
              <a:t>(North East Corner)</a:t>
            </a:r>
            <a:r>
              <a:rPr lang="ne-NP" sz="2400" kern="0" smtClean="0">
                <a:solidFill>
                  <a:prstClr val="black"/>
                </a:solidFill>
                <a:latin typeface="Preeti" pitchFamily="2" charset="0"/>
                <a:cs typeface="Kalimati" panose="00000400000000000000" pitchFamily="2"/>
              </a:rPr>
              <a:t> </a:t>
            </a:r>
            <a:r>
              <a:rPr lang="ne-NP" sz="2400" kern="0">
                <a:solidFill>
                  <a:prstClr val="black"/>
                </a:solidFill>
                <a:latin typeface="Preeti" pitchFamily="2" charset="0"/>
                <a:cs typeface="Kalimati" panose="00000400000000000000" pitchFamily="2"/>
              </a:rPr>
              <a:t>बाट गणना </a:t>
            </a:r>
            <a:r>
              <a:rPr lang="en-US" sz="2400" kern="0" smtClean="0">
                <a:solidFill>
                  <a:prstClr val="black"/>
                </a:solidFill>
                <a:latin typeface="Preeti" pitchFamily="2" charset="0"/>
                <a:cs typeface="Kalimati" panose="00000400000000000000" pitchFamily="2"/>
              </a:rPr>
              <a:t>	</a:t>
            </a:r>
            <a:r>
              <a:rPr lang="ne-NP" sz="2400" kern="0" smtClean="0">
                <a:solidFill>
                  <a:prstClr val="black"/>
                </a:solidFill>
                <a:latin typeface="Preeti" pitchFamily="2" charset="0"/>
                <a:cs typeface="Kalimati" panose="00000400000000000000" pitchFamily="2"/>
              </a:rPr>
              <a:t>कार्य </a:t>
            </a:r>
            <a:r>
              <a:rPr lang="ne-NP" sz="2400" kern="0">
                <a:solidFill>
                  <a:prstClr val="black"/>
                </a:solidFill>
                <a:latin typeface="Preeti" pitchFamily="2" charset="0"/>
                <a:cs typeface="Kalimati" panose="00000400000000000000" pitchFamily="2"/>
              </a:rPr>
              <a:t>शुरू गरी कुनै पनि घरपरिवार नछुटाईकन गणना </a:t>
            </a:r>
            <a:r>
              <a:rPr lang="ne-NP" sz="2400" kern="0" smtClean="0">
                <a:solidFill>
                  <a:prstClr val="black"/>
                </a:solidFill>
                <a:latin typeface="Preeti" pitchFamily="2" charset="0"/>
                <a:cs typeface="Kalimati" panose="00000400000000000000" pitchFamily="2"/>
              </a:rPr>
              <a:t>गर्न</a:t>
            </a:r>
            <a:r>
              <a:rPr lang="ne-NP" sz="2400" kern="0">
                <a:solidFill>
                  <a:prstClr val="black"/>
                </a:solidFill>
                <a:latin typeface="Preeti" pitchFamily="2" charset="0"/>
                <a:cs typeface="Kalimati" panose="00000400000000000000" pitchFamily="2"/>
              </a:rPr>
              <a:t>े</a:t>
            </a:r>
            <a:r>
              <a:rPr lang="en-US" sz="2400" kern="0" smtClean="0">
                <a:solidFill>
                  <a:prstClr val="black"/>
                </a:solidFill>
                <a:latin typeface="Preeti" pitchFamily="2" charset="0"/>
                <a:cs typeface="Kalimati" panose="00000400000000000000" pitchFamily="2"/>
              </a:rPr>
              <a:t>] </a:t>
            </a:r>
            <a:r>
              <a:rPr lang="ne-NP" sz="2400" kern="0" smtClean="0">
                <a:solidFill>
                  <a:prstClr val="black"/>
                </a:solidFill>
                <a:latin typeface="Preeti" pitchFamily="2" charset="0"/>
                <a:cs typeface="Kalimati" panose="00000400000000000000" pitchFamily="2"/>
              </a:rPr>
              <a:t>।  </a:t>
            </a:r>
            <a:endParaRPr lang="ne-NP" sz="2400" kern="0">
              <a:solidFill>
                <a:prstClr val="black"/>
              </a:solidFill>
              <a:latin typeface="Preeti" pitchFamily="2" charset="0"/>
              <a:cs typeface="Kalimati" panose="00000400000000000000" pitchFamily="2"/>
            </a:endParaRPr>
          </a:p>
          <a:p>
            <a:pPr lvl="0">
              <a:lnSpc>
                <a:spcPct val="150000"/>
              </a:lnSpc>
              <a:spcBef>
                <a:spcPts val="1000"/>
              </a:spcBef>
              <a:defRPr/>
            </a:pPr>
            <a:r>
              <a:rPr lang="ne-NP" sz="2400" kern="0">
                <a:solidFill>
                  <a:prstClr val="black"/>
                </a:solidFill>
                <a:latin typeface="Preeti" pitchFamily="2" charset="0"/>
                <a:cs typeface="Kalimati" panose="00000400000000000000" pitchFamily="2"/>
              </a:rPr>
              <a:t>(२)	</a:t>
            </a:r>
            <a:r>
              <a:rPr lang="ne-NP" sz="2400" kern="0" smtClean="0">
                <a:solidFill>
                  <a:prstClr val="black"/>
                </a:solidFill>
                <a:latin typeface="Preeti" pitchFamily="2" charset="0"/>
                <a:cs typeface="Kalimati" panose="00000400000000000000" pitchFamily="2"/>
              </a:rPr>
              <a:t>प्रश्नावलीको </a:t>
            </a:r>
            <a:r>
              <a:rPr lang="ne-NP" sz="2400" kern="0">
                <a:solidFill>
                  <a:prstClr val="black"/>
                </a:solidFill>
                <a:latin typeface="Preeti" pitchFamily="2" charset="0"/>
                <a:cs typeface="Kalimati" panose="00000400000000000000" pitchFamily="2"/>
              </a:rPr>
              <a:t>विवरणहरू परिवारमूली वा परिवारको बारेमा राम्ररी उत्तर दिनसक्ने जिम्मेवार </a:t>
            </a:r>
            <a:r>
              <a:rPr lang="ne-NP" sz="2400" kern="0" smtClean="0">
                <a:solidFill>
                  <a:prstClr val="black"/>
                </a:solidFill>
                <a:latin typeface="Preeti" pitchFamily="2" charset="0"/>
                <a:cs typeface="Kalimati" panose="00000400000000000000" pitchFamily="2"/>
              </a:rPr>
              <a:t>	सदस्यसँग मात्र सोध्ने । </a:t>
            </a:r>
            <a:r>
              <a:rPr lang="ne-NP" sz="2400" kern="0">
                <a:solidFill>
                  <a:prstClr val="black"/>
                </a:solidFill>
                <a:latin typeface="Preeti" pitchFamily="2" charset="0"/>
                <a:cs typeface="Kalimati" panose="00000400000000000000" pitchFamily="2"/>
              </a:rPr>
              <a:t>कतिपय विवरण जस्तै महिलाको जायजन्म सम्बन्धी प्रश्न भरसक </a:t>
            </a:r>
            <a:r>
              <a:rPr lang="ne-NP" sz="2400" kern="0" smtClean="0">
                <a:solidFill>
                  <a:prstClr val="black"/>
                </a:solidFill>
                <a:latin typeface="Preeti" pitchFamily="2" charset="0"/>
                <a:cs typeface="Kalimati" panose="00000400000000000000" pitchFamily="2"/>
              </a:rPr>
              <a:t>	सम्बन्धित </a:t>
            </a:r>
            <a:r>
              <a:rPr lang="ne-NP" sz="2400" kern="0">
                <a:solidFill>
                  <a:prstClr val="black"/>
                </a:solidFill>
                <a:latin typeface="Preeti" pitchFamily="2" charset="0"/>
                <a:cs typeface="Kalimati" panose="00000400000000000000" pitchFamily="2"/>
              </a:rPr>
              <a:t>महिलासँगै </a:t>
            </a:r>
            <a:r>
              <a:rPr lang="ne-NP" sz="2400" kern="0" smtClean="0">
                <a:solidFill>
                  <a:prstClr val="black"/>
                </a:solidFill>
                <a:latin typeface="Preeti" pitchFamily="2" charset="0"/>
                <a:cs typeface="Kalimati" panose="00000400000000000000" pitchFamily="2"/>
              </a:rPr>
              <a:t>सोध्ने ।  </a:t>
            </a:r>
            <a:endParaRPr lang="ne-NP" sz="2400" kern="0">
              <a:solidFill>
                <a:prstClr val="black"/>
              </a:solidFill>
              <a:latin typeface="Preeti" pitchFamily="2" charset="0"/>
              <a:cs typeface="Kalimati" panose="00000400000000000000" pitchFamily="2"/>
            </a:endParaRPr>
          </a:p>
          <a:p>
            <a:pPr lvl="0">
              <a:lnSpc>
                <a:spcPct val="150000"/>
              </a:lnSpc>
              <a:spcBef>
                <a:spcPts val="1000"/>
              </a:spcBef>
              <a:defRPr/>
            </a:pPr>
            <a:r>
              <a:rPr lang="ne-NP" sz="2400" kern="0">
                <a:solidFill>
                  <a:prstClr val="black"/>
                </a:solidFill>
                <a:latin typeface="Preeti" pitchFamily="2" charset="0"/>
                <a:cs typeface="Kalimati" panose="00000400000000000000" pitchFamily="2"/>
              </a:rPr>
              <a:t>(३)	</a:t>
            </a:r>
            <a:r>
              <a:rPr lang="ne-NP" sz="2400" kern="0" smtClean="0">
                <a:solidFill>
                  <a:prstClr val="black"/>
                </a:solidFill>
                <a:latin typeface="Preeti" pitchFamily="2" charset="0"/>
                <a:cs typeface="Kalimati" panose="00000400000000000000" pitchFamily="2"/>
              </a:rPr>
              <a:t>प्रश्नहरू </a:t>
            </a:r>
            <a:r>
              <a:rPr lang="ne-NP" sz="2400" kern="0">
                <a:solidFill>
                  <a:prstClr val="black"/>
                </a:solidFill>
                <a:latin typeface="Preeti" pitchFamily="2" charset="0"/>
                <a:cs typeface="Kalimati" panose="00000400000000000000" pitchFamily="2"/>
              </a:rPr>
              <a:t>जे जस्तो रूपमा छन् त्यही रूपमा </a:t>
            </a:r>
            <a:r>
              <a:rPr lang="ne-NP" sz="2400" kern="0" smtClean="0">
                <a:solidFill>
                  <a:prstClr val="black"/>
                </a:solidFill>
                <a:latin typeface="Preeti" pitchFamily="2" charset="0"/>
                <a:cs typeface="Kalimati" panose="00000400000000000000" pitchFamily="2"/>
              </a:rPr>
              <a:t>सोध्ने । </a:t>
            </a:r>
            <a:r>
              <a:rPr lang="ne-NP" sz="2400" kern="0">
                <a:solidFill>
                  <a:prstClr val="black"/>
                </a:solidFill>
                <a:latin typeface="Preeti" pitchFamily="2" charset="0"/>
                <a:cs typeface="Kalimati" panose="00000400000000000000" pitchFamily="2"/>
              </a:rPr>
              <a:t>उत्तरदाताले प्रश्नको आशय नबुझे  </a:t>
            </a:r>
            <a:r>
              <a:rPr lang="ne-NP" sz="2400" kern="0" smtClean="0">
                <a:solidFill>
                  <a:prstClr val="black"/>
                </a:solidFill>
                <a:latin typeface="Preeti" pitchFamily="2" charset="0"/>
                <a:cs typeface="Kalimati" panose="00000400000000000000" pitchFamily="2"/>
              </a:rPr>
              <a:t>	बुझाई </a:t>
            </a:r>
            <a:r>
              <a:rPr lang="ne-NP" sz="2400" kern="0">
                <a:solidFill>
                  <a:prstClr val="black"/>
                </a:solidFill>
                <a:latin typeface="Preeti" pitchFamily="2" charset="0"/>
                <a:cs typeface="Kalimati" panose="00000400000000000000" pitchFamily="2"/>
              </a:rPr>
              <a:t>प्रश्न सोध्ने र उत्तर लेख्दा उत्तरदाताले दिएको जवाफ स्पष्ट </a:t>
            </a:r>
            <a:r>
              <a:rPr lang="ne-NP" sz="2400" kern="0" smtClean="0">
                <a:solidFill>
                  <a:prstClr val="black"/>
                </a:solidFill>
                <a:latin typeface="Preeti" pitchFamily="2" charset="0"/>
                <a:cs typeface="Kalimati" panose="00000400000000000000" pitchFamily="2"/>
              </a:rPr>
              <a:t>लेख्ने । </a:t>
            </a:r>
            <a:r>
              <a:rPr lang="en-US" sz="2400" kern="0" smtClean="0">
                <a:solidFill>
                  <a:prstClr val="black"/>
                </a:solidFill>
                <a:latin typeface="Times New Roman" panose="02020603050405020304" pitchFamily="18" charset="0"/>
                <a:cs typeface="Kalimati" panose="00000400000000000000" pitchFamily="2"/>
              </a:rPr>
              <a:t>Leading </a:t>
            </a:r>
            <a:r>
              <a:rPr lang="ne-NP" sz="2400" kern="0" smtClean="0">
                <a:solidFill>
                  <a:prstClr val="black"/>
                </a:solidFill>
                <a:latin typeface="Times New Roman" panose="02020603050405020304" pitchFamily="18" charset="0"/>
                <a:cs typeface="Kalimati" panose="00000400000000000000" pitchFamily="2"/>
              </a:rPr>
              <a:t>	</a:t>
            </a:r>
            <a:r>
              <a:rPr lang="en-US" sz="2400" kern="0" smtClean="0">
                <a:solidFill>
                  <a:prstClr val="black"/>
                </a:solidFill>
                <a:latin typeface="Times New Roman" panose="02020603050405020304" pitchFamily="18" charset="0"/>
                <a:cs typeface="Kalimati" panose="00000400000000000000" pitchFamily="2"/>
              </a:rPr>
              <a:t>Questions </a:t>
            </a:r>
            <a:r>
              <a:rPr lang="ne-NP" sz="2400" kern="0" smtClean="0">
                <a:solidFill>
                  <a:prstClr val="black"/>
                </a:solidFill>
                <a:latin typeface="Times New Roman" panose="02020603050405020304" pitchFamily="18" charset="0"/>
                <a:cs typeface="Kalimati" panose="00000400000000000000" pitchFamily="2"/>
              </a:rPr>
              <a:t>नगर्ने ।</a:t>
            </a:r>
            <a:r>
              <a:rPr lang="ne-NP" sz="2400" kern="0" smtClean="0">
                <a:solidFill>
                  <a:prstClr val="black"/>
                </a:solidFill>
                <a:latin typeface="Preeti" pitchFamily="2" charset="0"/>
                <a:cs typeface="Kalimati" panose="00000400000000000000" pitchFamily="2"/>
              </a:rPr>
              <a:t> </a:t>
            </a:r>
            <a:endParaRPr lang="ne-NP" sz="2400" kern="0">
              <a:solidFill>
                <a:prstClr val="black"/>
              </a:solidFill>
              <a:latin typeface="Preeti" pitchFamily="2" charset="0"/>
              <a:cs typeface="Kalimati" panose="00000400000000000000" pitchFamily="2"/>
            </a:endParaRPr>
          </a:p>
        </p:txBody>
      </p:sp>
    </p:spTree>
    <p:extLst>
      <p:ext uri="{BB962C8B-B14F-4D97-AF65-F5344CB8AC3E}">
        <p14:creationId xmlns:p14="http://schemas.microsoft.com/office/powerpoint/2010/main" val="6696457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40870"/>
            <a:ext cx="12192000" cy="528624"/>
          </a:xfrm>
        </p:spPr>
        <p:txBody>
          <a:bodyPr>
            <a:noAutofit/>
          </a:bodyPr>
          <a:lstStyle/>
          <a:p>
            <a:pPr lvl="0" algn="l">
              <a:lnSpc>
                <a:spcPct val="150000"/>
              </a:lnSpc>
              <a:spcBef>
                <a:spcPts val="1000"/>
              </a:spcBef>
              <a:defRPr/>
            </a:pPr>
            <a:r>
              <a:rPr lang="ne-NP" sz="2800" b="1" kern="0" smtClean="0">
                <a:solidFill>
                  <a:prstClr val="black"/>
                </a:solidFill>
                <a:latin typeface="Preeti" pitchFamily="2" charset="0"/>
                <a:cs typeface="Kalimati" panose="00000400000000000000" pitchFamily="2"/>
              </a:rPr>
              <a:t>गणनाको </a:t>
            </a:r>
            <a:r>
              <a:rPr lang="ne-NP" sz="2800" b="1" kern="0">
                <a:solidFill>
                  <a:prstClr val="black"/>
                </a:solidFill>
                <a:latin typeface="Preeti" pitchFamily="2" charset="0"/>
                <a:cs typeface="Kalimati" panose="00000400000000000000" pitchFamily="2"/>
              </a:rPr>
              <a:t>समयमा गर्नुपर्ने कार्य</a:t>
            </a:r>
          </a:p>
        </p:txBody>
      </p:sp>
      <p:sp>
        <p:nvSpPr>
          <p:cNvPr id="8" name="Rectangle 7">
            <a:extLst>
              <a:ext uri="{FF2B5EF4-FFF2-40B4-BE49-F238E27FC236}">
                <a16:creationId xmlns:a16="http://schemas.microsoft.com/office/drawing/2014/main" xmlns="" id="{835C243A-236A-474B-9AB6-B6367558D7F7}"/>
              </a:ext>
            </a:extLst>
          </p:cNvPr>
          <p:cNvSpPr/>
          <p:nvPr/>
        </p:nvSpPr>
        <p:spPr>
          <a:xfrm>
            <a:off x="206809" y="1694012"/>
            <a:ext cx="11871460" cy="4780796"/>
          </a:xfrm>
          <a:prstGeom prst="rect">
            <a:avLst/>
          </a:prstGeom>
        </p:spPr>
        <p:txBody>
          <a:bodyPr wrap="square">
            <a:spAutoFit/>
          </a:bodyPr>
          <a:lstStyle/>
          <a:p>
            <a:pPr lvl="0">
              <a:lnSpc>
                <a:spcPct val="150000"/>
              </a:lnSpc>
              <a:spcBef>
                <a:spcPts val="1000"/>
              </a:spcBef>
              <a:defRPr/>
            </a:pPr>
            <a:r>
              <a:rPr lang="ne-NP" sz="2400" kern="0">
                <a:solidFill>
                  <a:prstClr val="black"/>
                </a:solidFill>
                <a:latin typeface="Preeti" pitchFamily="2" charset="0"/>
                <a:cs typeface="Kalimati" panose="00000400000000000000" pitchFamily="2"/>
              </a:rPr>
              <a:t>(४)	प्रश्नहरू एक आपसमा सम्बन्धित हुन्छन् । त्यसैले एक प्रश्नको जवाफ र अर्को प्रश्नको </a:t>
            </a:r>
            <a:r>
              <a:rPr lang="ne-NP" sz="2400" kern="0" smtClean="0">
                <a:solidFill>
                  <a:prstClr val="black"/>
                </a:solidFill>
                <a:latin typeface="Preeti" pitchFamily="2" charset="0"/>
                <a:cs typeface="Kalimati" panose="00000400000000000000" pitchFamily="2"/>
              </a:rPr>
              <a:t>	जवाफमा </a:t>
            </a:r>
            <a:r>
              <a:rPr lang="ne-NP" sz="2400" kern="0">
                <a:solidFill>
                  <a:prstClr val="black"/>
                </a:solidFill>
                <a:latin typeface="Preeti" pitchFamily="2" charset="0"/>
                <a:cs typeface="Kalimati" panose="00000400000000000000" pitchFamily="2"/>
              </a:rPr>
              <a:t>सामञ्जस्यता </a:t>
            </a:r>
            <a:r>
              <a:rPr lang="en-US" sz="2400" kern="0" smtClean="0">
                <a:solidFill>
                  <a:prstClr val="black"/>
                </a:solidFill>
                <a:latin typeface="Times New Roman" panose="02020603050405020304" pitchFamily="18" charset="0"/>
                <a:cs typeface="Kalimati" panose="00000400000000000000" pitchFamily="2"/>
              </a:rPr>
              <a:t>(Consistency)</a:t>
            </a:r>
            <a:r>
              <a:rPr lang="ne-NP" sz="2400" kern="0" smtClean="0">
                <a:solidFill>
                  <a:prstClr val="black"/>
                </a:solidFill>
                <a:latin typeface="Preeti" pitchFamily="2" charset="0"/>
                <a:cs typeface="Kalimati" panose="00000400000000000000" pitchFamily="2"/>
              </a:rPr>
              <a:t> </a:t>
            </a:r>
            <a:r>
              <a:rPr lang="ne-NP" sz="2400" kern="0">
                <a:solidFill>
                  <a:prstClr val="black"/>
                </a:solidFill>
                <a:latin typeface="Preeti" pitchFamily="2" charset="0"/>
                <a:cs typeface="Kalimati" panose="00000400000000000000" pitchFamily="2"/>
              </a:rPr>
              <a:t>कायम भएको हुनुपर्दछ । सामाञ्जस्य नभए पुनः </a:t>
            </a:r>
            <a:r>
              <a:rPr lang="ne-NP" sz="2400" kern="0" smtClean="0">
                <a:solidFill>
                  <a:prstClr val="black"/>
                </a:solidFill>
                <a:latin typeface="Preeti" pitchFamily="2" charset="0"/>
                <a:cs typeface="Kalimati" panose="00000400000000000000" pitchFamily="2"/>
              </a:rPr>
              <a:t>	पूरक 	प्रश्न </a:t>
            </a:r>
            <a:r>
              <a:rPr lang="ne-NP" sz="2400" kern="0">
                <a:solidFill>
                  <a:prstClr val="black"/>
                </a:solidFill>
                <a:latin typeface="Preeti" pitchFamily="2" charset="0"/>
                <a:cs typeface="Kalimati" panose="00000400000000000000" pitchFamily="2"/>
              </a:rPr>
              <a:t>गरी जवाफमा सामञ्जस्यता कायम गर्ने कोशिस </a:t>
            </a:r>
            <a:r>
              <a:rPr lang="ne-NP" sz="2400" kern="0" smtClean="0">
                <a:solidFill>
                  <a:prstClr val="black"/>
                </a:solidFill>
                <a:latin typeface="Preeti" pitchFamily="2" charset="0"/>
                <a:cs typeface="Kalimati" panose="00000400000000000000" pitchFamily="2"/>
              </a:rPr>
              <a:t>गर्ने ।</a:t>
            </a:r>
            <a:endParaRPr lang="ne-NP" sz="2400" kern="0">
              <a:solidFill>
                <a:prstClr val="black"/>
              </a:solidFill>
              <a:latin typeface="Preeti" pitchFamily="2" charset="0"/>
              <a:cs typeface="Kalimati" panose="00000400000000000000" pitchFamily="2"/>
            </a:endParaRPr>
          </a:p>
          <a:p>
            <a:pPr lvl="0">
              <a:lnSpc>
                <a:spcPct val="150000"/>
              </a:lnSpc>
              <a:spcBef>
                <a:spcPts val="1000"/>
              </a:spcBef>
              <a:defRPr/>
            </a:pPr>
            <a:r>
              <a:rPr lang="ne-NP" sz="2400" kern="0">
                <a:solidFill>
                  <a:prstClr val="black"/>
                </a:solidFill>
                <a:latin typeface="Preeti" pitchFamily="2" charset="0"/>
                <a:cs typeface="Kalimati" panose="00000400000000000000" pitchFamily="2"/>
              </a:rPr>
              <a:t>(५)	</a:t>
            </a:r>
            <a:r>
              <a:rPr lang="ne-NP" sz="2400" kern="0" smtClean="0">
                <a:solidFill>
                  <a:prstClr val="black"/>
                </a:solidFill>
                <a:latin typeface="Preeti" pitchFamily="2" charset="0"/>
                <a:cs typeface="Kalimati" panose="00000400000000000000" pitchFamily="2"/>
              </a:rPr>
              <a:t>भरिएका </a:t>
            </a:r>
            <a:r>
              <a:rPr lang="ne-NP" sz="2400" kern="0">
                <a:solidFill>
                  <a:prstClr val="black"/>
                </a:solidFill>
                <a:latin typeface="Preeti" pitchFamily="2" charset="0"/>
                <a:cs typeface="Kalimati" panose="00000400000000000000" pitchFamily="2"/>
              </a:rPr>
              <a:t>सम्पूर्ण फाराम÷प्रश्नावली सुपरिवेक्षकलाई जाँच गर्न दिई सुरक्षित </a:t>
            </a:r>
            <a:r>
              <a:rPr lang="ne-NP" sz="2400" kern="0" smtClean="0">
                <a:solidFill>
                  <a:prstClr val="black"/>
                </a:solidFill>
                <a:latin typeface="Preeti" pitchFamily="2" charset="0"/>
                <a:cs typeface="Kalimati" panose="00000400000000000000" pitchFamily="2"/>
              </a:rPr>
              <a:t>राख्ने 	। 	गणना 	क्षेत्रमा </a:t>
            </a:r>
            <a:r>
              <a:rPr lang="ne-NP" sz="2400" kern="0">
                <a:solidFill>
                  <a:prstClr val="black"/>
                </a:solidFill>
                <a:latin typeface="Preeti" pitchFamily="2" charset="0"/>
                <a:cs typeface="Kalimati" panose="00000400000000000000" pitchFamily="2"/>
              </a:rPr>
              <a:t>खटिएका सुपरिवेक्षक वा सम्बन्धित अधिकृतबाहेक अन्य असम्बन्धित </a:t>
            </a:r>
            <a:r>
              <a:rPr lang="ne-NP" sz="2400" kern="0" smtClean="0">
                <a:solidFill>
                  <a:prstClr val="black"/>
                </a:solidFill>
                <a:latin typeface="Preeti" pitchFamily="2" charset="0"/>
                <a:cs typeface="Kalimati" panose="00000400000000000000" pitchFamily="2"/>
              </a:rPr>
              <a:t>	व्यक्तिहरूको 	उपस्थितमा </a:t>
            </a:r>
            <a:r>
              <a:rPr lang="ne-NP" sz="2400" kern="0">
                <a:solidFill>
                  <a:prstClr val="black"/>
                </a:solidFill>
                <a:latin typeface="Preeti" pitchFamily="2" charset="0"/>
                <a:cs typeface="Kalimati" panose="00000400000000000000" pitchFamily="2"/>
              </a:rPr>
              <a:t>विवरण लिन र संकलित विवरणहरू समेत </a:t>
            </a:r>
            <a:r>
              <a:rPr lang="ne-NP" sz="2400" kern="0" smtClean="0">
                <a:solidFill>
                  <a:prstClr val="black"/>
                </a:solidFill>
                <a:latin typeface="Preeti" pitchFamily="2" charset="0"/>
                <a:cs typeface="Kalimati" panose="00000400000000000000" pitchFamily="2"/>
              </a:rPr>
              <a:t>नदेखाउने । </a:t>
            </a:r>
            <a:endParaRPr lang="ne-NP" sz="2400" kern="0">
              <a:solidFill>
                <a:prstClr val="black"/>
              </a:solidFill>
              <a:latin typeface="Preeti" pitchFamily="2" charset="0"/>
              <a:cs typeface="Kalimati" panose="00000400000000000000" pitchFamily="2"/>
            </a:endParaRPr>
          </a:p>
          <a:p>
            <a:pPr lvl="0">
              <a:lnSpc>
                <a:spcPct val="150000"/>
              </a:lnSpc>
              <a:spcBef>
                <a:spcPts val="1000"/>
              </a:spcBef>
              <a:defRPr/>
            </a:pPr>
            <a:r>
              <a:rPr lang="ne-NP" sz="2400" kern="0">
                <a:solidFill>
                  <a:prstClr val="black"/>
                </a:solidFill>
                <a:latin typeface="Preeti" pitchFamily="2" charset="0"/>
                <a:cs typeface="Kalimati" panose="00000400000000000000" pitchFamily="2"/>
              </a:rPr>
              <a:t>(६)	</a:t>
            </a:r>
            <a:r>
              <a:rPr lang="ne-NP" sz="2400" kern="0" smtClean="0">
                <a:solidFill>
                  <a:prstClr val="black"/>
                </a:solidFill>
                <a:latin typeface="Preeti" pitchFamily="2" charset="0"/>
                <a:cs typeface="Kalimati" panose="00000400000000000000" pitchFamily="2"/>
              </a:rPr>
              <a:t>घरपरिवार सूचीकरणको </a:t>
            </a:r>
            <a:r>
              <a:rPr lang="ne-NP" sz="2400" kern="0">
                <a:solidFill>
                  <a:prstClr val="black"/>
                </a:solidFill>
                <a:latin typeface="Preeti" pitchFamily="2" charset="0"/>
                <a:cs typeface="Kalimati" panose="00000400000000000000" pitchFamily="2"/>
              </a:rPr>
              <a:t>समयमा कुनै परिवारको सूचीकरण </a:t>
            </a:r>
            <a:r>
              <a:rPr lang="ne-NP" sz="2400" kern="0" smtClean="0">
                <a:solidFill>
                  <a:prstClr val="black"/>
                </a:solidFill>
                <a:latin typeface="Preeti" pitchFamily="2" charset="0"/>
                <a:cs typeface="Kalimati" panose="00000400000000000000" pitchFamily="2"/>
              </a:rPr>
              <a:t>गर्न छुट भएको भए </a:t>
            </a:r>
            <a:r>
              <a:rPr lang="ne-NP" sz="2400" kern="0">
                <a:solidFill>
                  <a:prstClr val="black"/>
                </a:solidFill>
                <a:latin typeface="Preeti" pitchFamily="2" charset="0"/>
                <a:cs typeface="Kalimati" panose="00000400000000000000" pitchFamily="2"/>
              </a:rPr>
              <a:t>गणकले </a:t>
            </a:r>
            <a:r>
              <a:rPr lang="ne-NP" sz="2400" kern="0" smtClean="0">
                <a:solidFill>
                  <a:prstClr val="black"/>
                </a:solidFill>
                <a:latin typeface="Preeti" pitchFamily="2" charset="0"/>
                <a:cs typeface="Kalimati" panose="00000400000000000000" pitchFamily="2"/>
              </a:rPr>
              <a:t>	उक्त </a:t>
            </a:r>
            <a:r>
              <a:rPr lang="ne-NP" sz="2400" kern="0">
                <a:solidFill>
                  <a:prstClr val="black"/>
                </a:solidFill>
                <a:latin typeface="Preeti" pitchFamily="2" charset="0"/>
                <a:cs typeface="Kalimati" panose="00000400000000000000" pitchFamily="2"/>
              </a:rPr>
              <a:t>सूचीकरण </a:t>
            </a:r>
            <a:r>
              <a:rPr lang="ne-NP" sz="2400" kern="0" smtClean="0">
                <a:solidFill>
                  <a:prstClr val="black"/>
                </a:solidFill>
                <a:latin typeface="Preeti" pitchFamily="2" charset="0"/>
                <a:cs typeface="Kalimati" panose="00000400000000000000" pitchFamily="2"/>
              </a:rPr>
              <a:t>फाराम अद्यावधिक गर्ने र सो </a:t>
            </a:r>
            <a:r>
              <a:rPr lang="ne-NP" sz="2400" kern="0">
                <a:solidFill>
                  <a:prstClr val="black"/>
                </a:solidFill>
                <a:latin typeface="Preeti" pitchFamily="2" charset="0"/>
                <a:cs typeface="Kalimati" panose="00000400000000000000" pitchFamily="2"/>
              </a:rPr>
              <a:t>छुट </a:t>
            </a:r>
            <a:r>
              <a:rPr lang="ne-NP" sz="2400" kern="0" smtClean="0">
                <a:solidFill>
                  <a:prstClr val="black"/>
                </a:solidFill>
                <a:latin typeface="Preeti" pitchFamily="2" charset="0"/>
                <a:cs typeface="Kalimati" panose="00000400000000000000" pitchFamily="2"/>
              </a:rPr>
              <a:t>परिवारको मुख्य </a:t>
            </a:r>
            <a:r>
              <a:rPr lang="ne-NP" sz="2400" kern="0">
                <a:solidFill>
                  <a:prstClr val="black"/>
                </a:solidFill>
                <a:latin typeface="Preeti" pitchFamily="2" charset="0"/>
                <a:cs typeface="Kalimati" panose="00000400000000000000" pitchFamily="2"/>
              </a:rPr>
              <a:t>प्रश्नावली</a:t>
            </a:r>
            <a:r>
              <a:rPr lang="ne-NP" sz="2400" kern="0" smtClean="0">
                <a:solidFill>
                  <a:prstClr val="black"/>
                </a:solidFill>
                <a:latin typeface="Preeti" pitchFamily="2" charset="0"/>
                <a:cs typeface="Kalimati" panose="00000400000000000000" pitchFamily="2"/>
              </a:rPr>
              <a:t>	भर्ने ।</a:t>
            </a:r>
            <a:endParaRPr lang="ne-NP" sz="2400" kern="0">
              <a:solidFill>
                <a:prstClr val="black"/>
              </a:solidFill>
              <a:latin typeface="Preeti" pitchFamily="2" charset="0"/>
              <a:cs typeface="Kalimati" panose="00000400000000000000" pitchFamily="2"/>
            </a:endParaRPr>
          </a:p>
        </p:txBody>
      </p:sp>
    </p:spTree>
    <p:extLst>
      <p:ext uri="{BB962C8B-B14F-4D97-AF65-F5344CB8AC3E}">
        <p14:creationId xmlns:p14="http://schemas.microsoft.com/office/powerpoint/2010/main" val="4022221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40870"/>
            <a:ext cx="12192000" cy="528624"/>
          </a:xfrm>
        </p:spPr>
        <p:txBody>
          <a:bodyPr>
            <a:noAutofit/>
          </a:bodyPr>
          <a:lstStyle/>
          <a:p>
            <a:pPr lvl="0" algn="l">
              <a:lnSpc>
                <a:spcPct val="150000"/>
              </a:lnSpc>
              <a:spcBef>
                <a:spcPts val="1000"/>
              </a:spcBef>
              <a:defRPr/>
            </a:pPr>
            <a:r>
              <a:rPr lang="ne-NP" sz="2800" b="1" kern="0">
                <a:solidFill>
                  <a:prstClr val="black"/>
                </a:solidFill>
                <a:latin typeface="Preeti" pitchFamily="2" charset="0"/>
                <a:cs typeface="Kalimati" panose="00000400000000000000" pitchFamily="2"/>
              </a:rPr>
              <a:t>गणना पश्चातका कार्य</a:t>
            </a:r>
          </a:p>
        </p:txBody>
      </p:sp>
      <p:sp>
        <p:nvSpPr>
          <p:cNvPr id="8" name="Rectangle 7">
            <a:extLst>
              <a:ext uri="{FF2B5EF4-FFF2-40B4-BE49-F238E27FC236}">
                <a16:creationId xmlns:a16="http://schemas.microsoft.com/office/drawing/2014/main" xmlns="" id="{835C243A-236A-474B-9AB6-B6367558D7F7}"/>
              </a:ext>
            </a:extLst>
          </p:cNvPr>
          <p:cNvSpPr/>
          <p:nvPr/>
        </p:nvSpPr>
        <p:spPr>
          <a:xfrm>
            <a:off x="206809" y="1694012"/>
            <a:ext cx="11871460" cy="5288627"/>
          </a:xfrm>
          <a:prstGeom prst="rect">
            <a:avLst/>
          </a:prstGeom>
        </p:spPr>
        <p:txBody>
          <a:bodyPr wrap="square">
            <a:spAutoFit/>
          </a:bodyPr>
          <a:lstStyle/>
          <a:p>
            <a:pPr lvl="0">
              <a:lnSpc>
                <a:spcPct val="150000"/>
              </a:lnSpc>
              <a:spcBef>
                <a:spcPts val="1000"/>
              </a:spcBef>
              <a:defRPr/>
            </a:pPr>
            <a:r>
              <a:rPr lang="ne-NP" sz="2400" kern="0" smtClean="0">
                <a:solidFill>
                  <a:prstClr val="black"/>
                </a:solidFill>
                <a:latin typeface="Preeti" pitchFamily="2" charset="0"/>
                <a:cs typeface="Kalimati" panose="00000400000000000000" pitchFamily="2"/>
              </a:rPr>
              <a:t>(</a:t>
            </a:r>
            <a:r>
              <a:rPr lang="ne-NP" sz="2400" kern="0">
                <a:solidFill>
                  <a:prstClr val="black"/>
                </a:solidFill>
                <a:latin typeface="Preeti" pitchFamily="2" charset="0"/>
                <a:cs typeface="Kalimati" panose="00000400000000000000" pitchFamily="2"/>
              </a:rPr>
              <a:t>१)	</a:t>
            </a:r>
            <a:r>
              <a:rPr lang="ne-NP" sz="2400" kern="0" smtClean="0">
                <a:solidFill>
                  <a:prstClr val="black"/>
                </a:solidFill>
                <a:latin typeface="Preeti" pitchFamily="2" charset="0"/>
                <a:cs typeface="Kalimati" panose="00000400000000000000" pitchFamily="2"/>
              </a:rPr>
              <a:t>पाइलट गणनाको मुख्य प्रश्नावली भर्ने </a:t>
            </a:r>
            <a:r>
              <a:rPr lang="ne-NP" sz="2400" kern="0">
                <a:solidFill>
                  <a:prstClr val="black"/>
                </a:solidFill>
                <a:latin typeface="Preeti" pitchFamily="2" charset="0"/>
                <a:cs typeface="Kalimati" panose="00000400000000000000" pitchFamily="2"/>
              </a:rPr>
              <a:t>कार्य </a:t>
            </a:r>
            <a:r>
              <a:rPr lang="ne-NP" sz="2400" kern="0" smtClean="0">
                <a:solidFill>
                  <a:prstClr val="black"/>
                </a:solidFill>
                <a:latin typeface="Preeti" pitchFamily="2" charset="0"/>
                <a:cs typeface="Kalimati" panose="00000400000000000000" pitchFamily="2"/>
              </a:rPr>
              <a:t>२०७६ </a:t>
            </a:r>
            <a:r>
              <a:rPr lang="ne-NP" sz="2400" kern="0">
                <a:solidFill>
                  <a:prstClr val="black"/>
                </a:solidFill>
                <a:latin typeface="Preeti" pitchFamily="2" charset="0"/>
                <a:cs typeface="Kalimati" panose="00000400000000000000" pitchFamily="2"/>
              </a:rPr>
              <a:t>साल </a:t>
            </a:r>
            <a:r>
              <a:rPr lang="ne-NP" sz="2400" kern="0" smtClean="0">
                <a:solidFill>
                  <a:prstClr val="black"/>
                </a:solidFill>
                <a:latin typeface="Preeti" pitchFamily="2" charset="0"/>
                <a:cs typeface="Kalimati" panose="00000400000000000000" pitchFamily="2"/>
              </a:rPr>
              <a:t>चैत्र ९ </a:t>
            </a:r>
            <a:r>
              <a:rPr lang="ne-NP" sz="2400" kern="0">
                <a:solidFill>
                  <a:prstClr val="black"/>
                </a:solidFill>
                <a:latin typeface="Preeti" pitchFamily="2" charset="0"/>
                <a:cs typeface="Kalimati" panose="00000400000000000000" pitchFamily="2"/>
              </a:rPr>
              <a:t>गते </a:t>
            </a:r>
            <a:r>
              <a:rPr lang="ne-NP" sz="2400" kern="0" smtClean="0">
                <a:solidFill>
                  <a:prstClr val="black"/>
                </a:solidFill>
                <a:latin typeface="Preeti" pitchFamily="2" charset="0"/>
                <a:cs typeface="Kalimati" panose="00000400000000000000" pitchFamily="2"/>
              </a:rPr>
              <a:t>देखि २३ गतेसम्म 	गरिन्छ ।</a:t>
            </a:r>
          </a:p>
          <a:p>
            <a:pPr marL="1257300" lvl="2" indent="-342900">
              <a:lnSpc>
                <a:spcPct val="150000"/>
              </a:lnSpc>
              <a:spcBef>
                <a:spcPts val="1000"/>
              </a:spcBef>
              <a:buFont typeface="Wingdings" panose="05000000000000000000" pitchFamily="2" charset="2"/>
              <a:buChar char="Ø"/>
              <a:defRPr/>
            </a:pPr>
            <a:r>
              <a:rPr lang="ne-NP" sz="2400" kern="0" smtClean="0">
                <a:solidFill>
                  <a:prstClr val="black"/>
                </a:solidFill>
                <a:latin typeface="Preeti" pitchFamily="2" charset="0"/>
                <a:cs typeface="Kalimati" panose="00000400000000000000" pitchFamily="2"/>
              </a:rPr>
              <a:t>पाइलट </a:t>
            </a:r>
            <a:r>
              <a:rPr lang="ne-NP" sz="2400" kern="0">
                <a:solidFill>
                  <a:prstClr val="black"/>
                </a:solidFill>
                <a:latin typeface="Preeti" pitchFamily="2" charset="0"/>
                <a:cs typeface="Kalimati" panose="00000400000000000000" pitchFamily="2"/>
              </a:rPr>
              <a:t>गणनाको अन्तिम दिन </a:t>
            </a:r>
            <a:r>
              <a:rPr lang="ne-NP" sz="2400" kern="0" smtClean="0">
                <a:solidFill>
                  <a:prstClr val="black"/>
                </a:solidFill>
                <a:latin typeface="Preeti" pitchFamily="2" charset="0"/>
                <a:cs typeface="Kalimati" panose="00000400000000000000" pitchFamily="2"/>
              </a:rPr>
              <a:t>चैत्र २३ </a:t>
            </a:r>
            <a:r>
              <a:rPr lang="ne-NP" sz="2400" kern="0">
                <a:solidFill>
                  <a:prstClr val="black"/>
                </a:solidFill>
                <a:latin typeface="Preeti" pitchFamily="2" charset="0"/>
                <a:cs typeface="Kalimati" panose="00000400000000000000" pitchFamily="2"/>
              </a:rPr>
              <a:t>गते आफ्नो कार्यक्षेत्रभित्र गणना गर्न बाँकी रहेका परिवार र बसोबास गर्ने ठाउँ, ठेगाना निश्चित नभएका सडक बालबालिका, घुमन्ते÷फिरन्ते, साधु, जोगी, माग्ने वा त्यस्तै प्रकारका व्यक्तिहरूको गणना जो जहाँ भेटिन्छन् सोहीस्थानबाट गर्नुपर्दछ । यसका लागि छुट्टै फारामको व्यवस्था गरिएको छ । </a:t>
            </a:r>
            <a:endParaRPr lang="ne-NP" sz="2400" kern="0" smtClean="0">
              <a:solidFill>
                <a:prstClr val="black"/>
              </a:solidFill>
              <a:latin typeface="Preeti" pitchFamily="2" charset="0"/>
              <a:cs typeface="Kalimati" panose="00000400000000000000" pitchFamily="2"/>
            </a:endParaRPr>
          </a:p>
          <a:p>
            <a:pPr lvl="0">
              <a:lnSpc>
                <a:spcPct val="150000"/>
              </a:lnSpc>
              <a:spcBef>
                <a:spcPts val="1000"/>
              </a:spcBef>
              <a:defRPr/>
            </a:pPr>
            <a:r>
              <a:rPr lang="ne-NP" sz="2400" kern="0" smtClean="0">
                <a:solidFill>
                  <a:prstClr val="black"/>
                </a:solidFill>
                <a:latin typeface="Preeti" pitchFamily="2" charset="0"/>
                <a:cs typeface="Kalimati" panose="00000400000000000000" pitchFamily="2"/>
              </a:rPr>
              <a:t>	(२) गणकले आफू</a:t>
            </a:r>
            <a:r>
              <a:rPr lang="en-US" sz="2400" kern="0" smtClean="0">
                <a:solidFill>
                  <a:prstClr val="black"/>
                </a:solidFill>
                <a:latin typeface="Preeti" pitchFamily="2" charset="0"/>
                <a:cs typeface="Kalimati" panose="00000400000000000000" pitchFamily="2"/>
              </a:rPr>
              <a:t> </a:t>
            </a:r>
            <a:r>
              <a:rPr lang="ne-NP" sz="2400" kern="0">
                <a:solidFill>
                  <a:prstClr val="black"/>
                </a:solidFill>
                <a:latin typeface="Preeti" pitchFamily="2" charset="0"/>
                <a:cs typeface="Kalimati" panose="00000400000000000000" pitchFamily="2"/>
              </a:rPr>
              <a:t>खटिएको गणना क्षेत्रमा गणना अवधिमा जन्म, मृत्यु, विवाह र बसाई </a:t>
            </a:r>
            <a:r>
              <a:rPr lang="ne-NP" sz="2400" kern="0" smtClean="0">
                <a:solidFill>
                  <a:prstClr val="black"/>
                </a:solidFill>
                <a:latin typeface="Preeti" pitchFamily="2" charset="0"/>
                <a:cs typeface="Kalimati" panose="00000400000000000000" pitchFamily="2"/>
              </a:rPr>
              <a:t>	सराईका </a:t>
            </a:r>
            <a:r>
              <a:rPr lang="ne-NP" sz="2400" kern="0">
                <a:solidFill>
                  <a:prstClr val="black"/>
                </a:solidFill>
                <a:latin typeface="Preeti" pitchFamily="2" charset="0"/>
                <a:cs typeface="Kalimati" panose="00000400000000000000" pitchFamily="2"/>
              </a:rPr>
              <a:t>कारणले थपघट भएको छ भने गणनाको अन्तिम दिन अद्यावधिक गर्नुपर्दछ </a:t>
            </a:r>
            <a:r>
              <a:rPr lang="ne-NP" sz="2400" kern="0" smtClean="0">
                <a:solidFill>
                  <a:prstClr val="black"/>
                </a:solidFill>
                <a:latin typeface="Preeti" pitchFamily="2" charset="0"/>
                <a:cs typeface="Kalimati" panose="00000400000000000000" pitchFamily="2"/>
              </a:rPr>
              <a:t>।</a:t>
            </a:r>
            <a:endParaRPr lang="ne-NP" sz="2400" kern="0">
              <a:solidFill>
                <a:prstClr val="black"/>
              </a:solidFill>
              <a:latin typeface="Preeti" pitchFamily="2" charset="0"/>
              <a:cs typeface="Kalimati" panose="00000400000000000000" pitchFamily="2"/>
            </a:endParaRPr>
          </a:p>
        </p:txBody>
      </p:sp>
    </p:spTree>
    <p:extLst>
      <p:ext uri="{BB962C8B-B14F-4D97-AF65-F5344CB8AC3E}">
        <p14:creationId xmlns:p14="http://schemas.microsoft.com/office/powerpoint/2010/main" val="524553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राष्ट्रिय औद्योगिक सर्वेक्षण २०७६ मास्टर स्लाइड">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राष्ट्रिय औद्योगिक सर्वेक्षण २०७६ मास्टर स्लाइड</Template>
  <TotalTime>8291</TotalTime>
  <Words>1562</Words>
  <Application>Microsoft Office PowerPoint</Application>
  <PresentationFormat>Widescreen</PresentationFormat>
  <Paragraphs>206</Paragraphs>
  <Slides>40</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40</vt:i4>
      </vt:variant>
    </vt:vector>
  </HeadingPairs>
  <TitlesOfParts>
    <vt:vector size="51" baseType="lpstr">
      <vt:lpstr>Arial</vt:lpstr>
      <vt:lpstr>Arial Narrow</vt:lpstr>
      <vt:lpstr>Calibri</vt:lpstr>
      <vt:lpstr>Himchuli</vt:lpstr>
      <vt:lpstr>Kalimati</vt:lpstr>
      <vt:lpstr>Mangal</vt:lpstr>
      <vt:lpstr>Preeti</vt:lpstr>
      <vt:lpstr>Times New Roman</vt:lpstr>
      <vt:lpstr>Wingdings</vt:lpstr>
      <vt:lpstr>Wingdings 3</vt:lpstr>
      <vt:lpstr>राष्ट्रिय औद्योगिक सर्वेक्षण २०७६ मास्टर स्लाइड</vt:lpstr>
      <vt:lpstr>आयोजक : केन्द्रीय तथ्याङ्क विभाग काठमाडौं</vt:lpstr>
      <vt:lpstr>तालिम कक्षामा अनिवार्य पालना गर्नुपर्ने नियमहरु </vt:lpstr>
      <vt:lpstr> यस सेसनमा प्रस्तुत हुने बिषयहरु</vt:lpstr>
      <vt:lpstr> गणना निर्देशिका</vt:lpstr>
      <vt:lpstr> गणना पुर्व तयारी कार्य </vt:lpstr>
      <vt:lpstr> गणना पुर्व तयारी कार्य </vt:lpstr>
      <vt:lpstr>गणनाको समयमा गर्नुपर्ने कार्य</vt:lpstr>
      <vt:lpstr>गणनाको समयमा गर्नुपर्ने कार्य</vt:lpstr>
      <vt:lpstr>गणना पश्चातका कार्य</vt:lpstr>
      <vt:lpstr>गणना पश्चातका कार्य</vt:lpstr>
      <vt:lpstr>गणना गर्दा गणकहरूले साथमा लैजानुपर्ने सामग्रीहरू</vt:lpstr>
      <vt:lpstr>गणक तथा सुपरिवेक्षकले अन्तरवार्ता सञ्चालन गर्दा ध्यान दिनुपर्ने व्यवहारिक पक्षहरू</vt:lpstr>
      <vt:lpstr>गणक तथा सुपरिवेक्षकले अन्तरवार्ता सञ्चालन गर्दा ध्यान दिनुपर्ने व्यवहारिक पक्षहरू</vt:lpstr>
      <vt:lpstr>गणक तथा सुपरिवेक्षकले अन्तरवार्ता सञ्चालन गर्दा ध्यान दिनुपर्ने व्यवहारिक पक्षहरू</vt:lpstr>
      <vt:lpstr>गणक तथा सुपरिवेक्षकले अन्तरवार्ता सञ्चालन गर्दा ध्यान दिनुपर्ने व्यवहारिक पक्षहरू</vt:lpstr>
      <vt:lpstr>गणक तथा सुपरिवेक्षकले अन्तरवार्ता सञ्चालन गर्दा ध्यान दिनुपर्ने व्यवहारिक पक्षहरू</vt:lpstr>
      <vt:lpstr>गणक तथा सुपरिवेक्षकले अन्तरवार्ता सञ्चालन गर्दा ध्यान दिनुपर्ने व्यवहारिक पक्षहरू</vt:lpstr>
      <vt:lpstr>    गणकहरूले प्रयोग गर्ने गणना क्षेत्र नक्सा प्रयोग सम्बन्धमा</vt:lpstr>
      <vt:lpstr>    गणकहरूको सुपरिवेक्षकसँगको सम्बन्ध तथा सम्पर्क</vt:lpstr>
      <vt:lpstr>PowerPoint Presentation</vt:lpstr>
      <vt:lpstr> भाग ४ : अवधारणा र परिभाषा</vt:lpstr>
      <vt:lpstr> भाग ४ : अवधारणा र परिभाषा</vt:lpstr>
      <vt:lpstr> भाग ४ : जनगणनामा प्रयोग हुने शब्दहरू र तीनीहरुको अवधारणा तथा परिभाषा</vt:lpstr>
      <vt:lpstr> भाग ४ : जनगणनामा प्रयोग हुने शब्दहरू र तीनीहरुको अवधारणा तथा परिभाषा</vt:lpstr>
      <vt:lpstr> भाग ४ : जनगणनामा प्रयोग हुने शब्दहरू र तीनीहरुको अवधारणा तथा परिभाषा</vt:lpstr>
      <vt:lpstr> भाग ४ : जनगणनामा प्रयोग हुने शब्दहरू र तीनीहरुको अवधारणा तथा परिभाषा</vt:lpstr>
      <vt:lpstr> भाग ४ : जनगणनामा प्रयोग हुने शब्दहरू र तीनीहरुको अवधारणा तथा परिभाषा</vt:lpstr>
      <vt:lpstr> भाग ४ : जनगणनामा प्रयोग हुने शब्दहरू र तीनीहरुको अवधारणा तथा परिभाषा</vt:lpstr>
      <vt:lpstr> भाग ४ : जनगणनामा प्रयोग हुने शब्दहरू र तीनीहरुको अवधारणा तथा परिभाषा</vt:lpstr>
      <vt:lpstr> प्रश्नावली भर्दा अपनाउनु पर्ने केही नियम</vt:lpstr>
      <vt:lpstr> प्रश्नावली भर्दा अपनाउनु पर्ने केही नियम</vt:lpstr>
      <vt:lpstr> प्रश्नावली भर्दा अपनाउनु पर्ने केही नियम</vt:lpstr>
      <vt:lpstr> प्रश्नावली भर्दा अपनाउनु पर्ने केही नियम</vt:lpstr>
      <vt:lpstr> विशेष किसिमका व्यक्तिहरुको गणना</vt:lpstr>
      <vt:lpstr> विशेष किसिमका व्यक्तिहरुको गणना</vt:lpstr>
      <vt:lpstr> विशेष किसिमका व्यक्तिहरुको गणना</vt:lpstr>
      <vt:lpstr> विशेष किसिमका व्यक्तिहरुको गणना</vt:lpstr>
      <vt:lpstr> विशेष किसिमका व्यक्तिहरुको गणना</vt:lpstr>
      <vt:lpstr> विशेष किसिमका व्यक्तिहरुको गणना</vt:lpstr>
      <vt:lpstr> Df]/f] u0fgf, d]/f] ;xeflutf</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v08 (= u}/ cf}Bf]lus ;]jfjfkt vr{ /sd</dc:title>
  <dc:creator>User</dc:creator>
  <cp:lastModifiedBy>Windows User</cp:lastModifiedBy>
  <cp:revision>194</cp:revision>
  <dcterms:created xsi:type="dcterms:W3CDTF">2019-12-29T13:45:36Z</dcterms:created>
  <dcterms:modified xsi:type="dcterms:W3CDTF">2020-03-08T07:26:54Z</dcterms:modified>
</cp:coreProperties>
</file>