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79" r:id="rId2"/>
    <p:sldId id="257" r:id="rId3"/>
    <p:sldId id="329" r:id="rId4"/>
    <p:sldId id="367" r:id="rId5"/>
    <p:sldId id="336" r:id="rId6"/>
    <p:sldId id="337" r:id="rId7"/>
    <p:sldId id="515" r:id="rId8"/>
    <p:sldId id="517" r:id="rId9"/>
    <p:sldId id="301" r:id="rId10"/>
    <p:sldId id="341" r:id="rId11"/>
    <p:sldId id="342" r:id="rId12"/>
    <p:sldId id="343" r:id="rId13"/>
    <p:sldId id="345" r:id="rId14"/>
    <p:sldId id="516" r:id="rId15"/>
    <p:sldId id="510" r:id="rId16"/>
    <p:sldId id="286" r:id="rId17"/>
    <p:sldId id="288" r:id="rId18"/>
    <p:sldId id="289" r:id="rId19"/>
    <p:sldId id="290" r:id="rId20"/>
    <p:sldId id="291" r:id="rId21"/>
    <p:sldId id="292" r:id="rId22"/>
    <p:sldId id="293" r:id="rId23"/>
    <p:sldId id="372" r:id="rId24"/>
    <p:sldId id="294" r:id="rId25"/>
    <p:sldId id="351" r:id="rId26"/>
    <p:sldId id="349" r:id="rId27"/>
    <p:sldId id="350" r:id="rId28"/>
    <p:sldId id="353" r:id="rId29"/>
    <p:sldId id="354" r:id="rId30"/>
    <p:sldId id="356" r:id="rId31"/>
    <p:sldId id="307" r:id="rId32"/>
    <p:sldId id="511" r:id="rId33"/>
    <p:sldId id="514" r:id="rId34"/>
    <p:sldId id="487" r:id="rId35"/>
    <p:sldId id="506" r:id="rId36"/>
    <p:sldId id="466" r:id="rId37"/>
    <p:sldId id="512" r:id="rId38"/>
    <p:sldId id="467" r:id="rId39"/>
    <p:sldId id="468" r:id="rId40"/>
    <p:sldId id="484" r:id="rId41"/>
    <p:sldId id="485" r:id="rId42"/>
    <p:sldId id="472" r:id="rId43"/>
    <p:sldId id="509" r:id="rId44"/>
    <p:sldId id="482" r:id="rId45"/>
    <p:sldId id="478" r:id="rId46"/>
    <p:sldId id="476" r:id="rId47"/>
    <p:sldId id="483" r:id="rId48"/>
    <p:sldId id="357" r:id="rId49"/>
    <p:sldId id="513" r:id="rId50"/>
    <p:sldId id="358" r:id="rId51"/>
    <p:sldId id="377" r:id="rId52"/>
    <p:sldId id="360" r:id="rId53"/>
    <p:sldId id="361" r:id="rId54"/>
    <p:sldId id="376" r:id="rId55"/>
    <p:sldId id="36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delrishiram@gmail.com" initials="s" lastIdx="1" clrIdx="0">
    <p:extLst>
      <p:ext uri="{19B8F6BF-5375-455C-9EA6-DF929625EA0E}">
        <p15:presenceInfo xmlns:p15="http://schemas.microsoft.com/office/powerpoint/2012/main" userId="eb23dc28227e6c13" providerId="Windows Live"/>
      </p:ext>
    </p:extLst>
  </p:cmAuthor>
  <p:cmAuthor id="2" name="Deenanath Lamsal" initials="DL" lastIdx="1" clrIdx="1">
    <p:extLst>
      <p:ext uri="{19B8F6BF-5375-455C-9EA6-DF929625EA0E}">
        <p15:presenceInfo xmlns:p15="http://schemas.microsoft.com/office/powerpoint/2012/main" userId="0d974b638d37b2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3883" autoAdjust="0"/>
  </p:normalViewPr>
  <p:slideViewPr>
    <p:cSldViewPr snapToGrid="0">
      <p:cViewPr varScale="1">
        <p:scale>
          <a:sx n="64" d="100"/>
          <a:sy n="64" d="100"/>
        </p:scale>
        <p:origin x="55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423A2-582F-4D36-9529-531F24B7A8DD}"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C036C-F7AF-41A9-8F7F-4ED97ECBAE45}" type="slidenum">
              <a:rPr lang="en-US" smtClean="0"/>
              <a:t>‹#›</a:t>
            </a:fld>
            <a:endParaRPr lang="en-US"/>
          </a:p>
        </p:txBody>
      </p:sp>
    </p:spTree>
    <p:extLst>
      <p:ext uri="{BB962C8B-B14F-4D97-AF65-F5344CB8AC3E}">
        <p14:creationId xmlns:p14="http://schemas.microsoft.com/office/powerpoint/2010/main" val="421547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C036C-F7AF-41A9-8F7F-4ED97ECBAE45}" type="slidenum">
              <a:rPr lang="en-US" smtClean="0"/>
              <a:t>16</a:t>
            </a:fld>
            <a:endParaRPr lang="en-US"/>
          </a:p>
        </p:txBody>
      </p:sp>
    </p:spTree>
    <p:extLst>
      <p:ext uri="{BB962C8B-B14F-4D97-AF65-F5344CB8AC3E}">
        <p14:creationId xmlns:p14="http://schemas.microsoft.com/office/powerpoint/2010/main" val="126976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41</a:t>
            </a:fld>
            <a:endParaRPr lang="en-US"/>
          </a:p>
        </p:txBody>
      </p:sp>
    </p:spTree>
    <p:extLst>
      <p:ext uri="{BB962C8B-B14F-4D97-AF65-F5344CB8AC3E}">
        <p14:creationId xmlns:p14="http://schemas.microsoft.com/office/powerpoint/2010/main" val="409638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42</a:t>
            </a:fld>
            <a:endParaRPr lang="en-US"/>
          </a:p>
        </p:txBody>
      </p:sp>
    </p:spTree>
    <p:extLst>
      <p:ext uri="{BB962C8B-B14F-4D97-AF65-F5344CB8AC3E}">
        <p14:creationId xmlns:p14="http://schemas.microsoft.com/office/powerpoint/2010/main" val="254807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43</a:t>
            </a:fld>
            <a:endParaRPr lang="en-US"/>
          </a:p>
        </p:txBody>
      </p:sp>
    </p:spTree>
    <p:extLst>
      <p:ext uri="{BB962C8B-B14F-4D97-AF65-F5344CB8AC3E}">
        <p14:creationId xmlns:p14="http://schemas.microsoft.com/office/powerpoint/2010/main" val="183066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44</a:t>
            </a:fld>
            <a:endParaRPr lang="en-US"/>
          </a:p>
        </p:txBody>
      </p:sp>
    </p:spTree>
    <p:extLst>
      <p:ext uri="{BB962C8B-B14F-4D97-AF65-F5344CB8AC3E}">
        <p14:creationId xmlns:p14="http://schemas.microsoft.com/office/powerpoint/2010/main" val="247927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45</a:t>
            </a:fld>
            <a:endParaRPr lang="en-US"/>
          </a:p>
        </p:txBody>
      </p:sp>
    </p:spTree>
    <p:extLst>
      <p:ext uri="{BB962C8B-B14F-4D97-AF65-F5344CB8AC3E}">
        <p14:creationId xmlns:p14="http://schemas.microsoft.com/office/powerpoint/2010/main" val="9832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47</a:t>
            </a:fld>
            <a:endParaRPr lang="en-US"/>
          </a:p>
        </p:txBody>
      </p:sp>
    </p:spTree>
    <p:extLst>
      <p:ext uri="{BB962C8B-B14F-4D97-AF65-F5344CB8AC3E}">
        <p14:creationId xmlns:p14="http://schemas.microsoft.com/office/powerpoint/2010/main" val="332137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8"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0" y="2347913"/>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05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2840B2E4-A264-431E-ABDE-38E3BCDA5876}" type="slidenum">
              <a:rPr lang="en-US" smtClean="0"/>
              <a:t>‹#›</a:t>
            </a:fld>
            <a:endParaRPr lang="en-US"/>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6750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14173"/>
            <a:ext cx="12192000" cy="54167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585640"/>
            <a:ext cx="10515600" cy="51647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a:xfrm>
            <a:off x="11696132" y="6451887"/>
            <a:ext cx="445835" cy="365125"/>
          </a:xfrm>
          <a:prstGeom prst="rect">
            <a:avLst/>
          </a:prstGeom>
        </p:spPr>
        <p:txBody>
          <a:bodyPr/>
          <a:lstStyle>
            <a:lvl1pPr marL="0" algn="l" defTabSz="914400" rtl="0" eaLnBrk="1" latinLnBrk="0" hangingPunct="1">
              <a:defRPr lang="en-US" sz="1400" kern="1200" smtClean="0">
                <a:solidFill>
                  <a:schemeClr val="tx1"/>
                </a:solidFill>
                <a:latin typeface="Times New Roman" pitchFamily="18" charset="0"/>
                <a:ea typeface="+mn-ea"/>
                <a:cs typeface="Times New Roman" pitchFamily="18" charset="0"/>
              </a:defRPr>
            </a:lvl1pPr>
          </a:lstStyle>
          <a:p>
            <a:fld id="{26402401-4522-4C0F-A737-197EB07E49FF}" type="slidenum">
              <a:rPr lang="en-US" smtClean="0"/>
              <a:pPr/>
              <a:t>‹#›</a:t>
            </a:fld>
            <a:endParaRPr lang="en-US"/>
          </a:p>
        </p:txBody>
      </p:sp>
    </p:spTree>
    <p:extLst>
      <p:ext uri="{BB962C8B-B14F-4D97-AF65-F5344CB8AC3E}">
        <p14:creationId xmlns:p14="http://schemas.microsoft.com/office/powerpoint/2010/main" val="7919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426321" y="48478"/>
            <a:ext cx="9564914" cy="1020666"/>
          </a:xfrm>
          <a:prstGeom prst="rect">
            <a:avLst/>
          </a:prstGeom>
          <a:solidFill>
            <a:schemeClr val="bg1"/>
          </a:solidFill>
        </p:spPr>
        <p:txBody>
          <a:bodyPr wrap="square" rtlCol="0">
            <a:spAutoFit/>
          </a:bodyPr>
          <a:lstStyle/>
          <a:p>
            <a:endParaRPr lang="en-US"/>
          </a:p>
        </p:txBody>
      </p:sp>
      <p:pic>
        <p:nvPicPr>
          <p:cNvPr id="8" name="Picture 7"/>
          <p:cNvPicPr>
            <a:picLocks noChangeAspect="1"/>
          </p:cNvPicPr>
          <p:nvPr userDrawn="1"/>
        </p:nvPicPr>
        <p:blipFill>
          <a:blip r:embed="rId5"/>
          <a:stretch>
            <a:fillRect/>
          </a:stretch>
        </p:blipFill>
        <p:spPr>
          <a:xfrm>
            <a:off x="11627224" y="-8479"/>
            <a:ext cx="564776" cy="638222"/>
          </a:xfrm>
          <a:prstGeom prst="rect">
            <a:avLst/>
          </a:prstGeom>
        </p:spPr>
      </p:pic>
      <p:sp>
        <p:nvSpPr>
          <p:cNvPr id="9" name="TextBox 8"/>
          <p:cNvSpPr txBox="1"/>
          <p:nvPr userDrawn="1"/>
        </p:nvSpPr>
        <p:spPr>
          <a:xfrm>
            <a:off x="0" y="26718"/>
            <a:ext cx="12192000"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p>
          <a:p>
            <a:pPr algn="ctr"/>
            <a:r>
              <a:rPr lang="ne-NP" sz="1800" b="0" dirty="0">
                <a:solidFill>
                  <a:srgbClr val="FF0000"/>
                </a:solidFill>
                <a:cs typeface="Kalimati" panose="00000400000000000000" pitchFamily="2"/>
              </a:rPr>
              <a:t>राष्ट्रिय जनगणना २०७८</a:t>
            </a:r>
          </a:p>
        </p:txBody>
      </p:sp>
      <p:sp>
        <p:nvSpPr>
          <p:cNvPr id="15" name="Footer Placeholder 12"/>
          <p:cNvSpPr txBox="1">
            <a:spLocks/>
          </p:cNvSpPr>
          <p:nvPr userDrawn="1"/>
        </p:nvSpPr>
        <p:spPr>
          <a:xfrm>
            <a:off x="6504043" y="6481297"/>
            <a:ext cx="5496537" cy="365125"/>
          </a:xfrm>
          <a:prstGeom prst="rect">
            <a:avLst/>
          </a:prstGeom>
        </p:spPr>
        <p:txBody>
          <a:bodyPr/>
          <a:lstStyle>
            <a:defPPr>
              <a:defRPr lang="en-US"/>
            </a:defPPr>
            <a:lvl1pPr marL="0" algn="l" defTabSz="914400" rtl="0" eaLnBrk="1" latinLnBrk="0" hangingPunct="1">
              <a:defRPr sz="1800" kern="1200">
                <a:solidFill>
                  <a:srgbClr val="002060"/>
                </a:solidFill>
                <a:latin typeface="+mn-lt"/>
                <a:ea typeface="+mn-ea"/>
                <a:cs typeface="Kalimati" panose="00000400000000000000" pitchFamily="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C000"/>
                </a:solidFill>
                <a:latin typeface="+mn-lt"/>
                <a:ea typeface="+mn-ea"/>
                <a:cs typeface="Kalimati" panose="00000400000000000000" pitchFamily="2"/>
              </a:rPr>
              <a:t>Page 1/….</a:t>
            </a:r>
          </a:p>
        </p:txBody>
      </p:sp>
      <p:sp>
        <p:nvSpPr>
          <p:cNvPr id="2" name="Rectangle 1"/>
          <p:cNvSpPr/>
          <p:nvPr userDrawn="1"/>
        </p:nvSpPr>
        <p:spPr>
          <a:xfrm>
            <a:off x="10367158" y="6388925"/>
            <a:ext cx="1824842" cy="45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age result for logo of nepal government">
            <a:extLst>
              <a:ext uri="{FF2B5EF4-FFF2-40B4-BE49-F238E27FC236}">
                <a16:creationId xmlns:a16="http://schemas.microsoft.com/office/drawing/2014/main" id="{4BF3C297-642D-4134-82DF-1D665AA1DDF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18468"/>
            <a:ext cx="692131" cy="5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0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4294967295"/>
          </p:nvPr>
        </p:nvSpPr>
        <p:spPr>
          <a:xfrm>
            <a:off x="-21714" y="3582016"/>
            <a:ext cx="7416427" cy="2889904"/>
          </a:xfrm>
          <a:prstGeom prst="rect">
            <a:avLst/>
          </a:prstGeom>
        </p:spPr>
        <p:txBody>
          <a:bodyPr/>
          <a:lstStyle/>
          <a:p>
            <a:pPr marL="0" indent="0" algn="ctr">
              <a:lnSpc>
                <a:spcPct val="150000"/>
              </a:lnSpc>
              <a:spcBef>
                <a:spcPts val="600"/>
              </a:spcBef>
              <a:spcAft>
                <a:spcPts val="600"/>
              </a:spcAft>
              <a:buNone/>
            </a:pPr>
            <a:r>
              <a:rPr lang="ne-NP" b="1" dirty="0">
                <a:solidFill>
                  <a:srgbClr val="002060"/>
                </a:solidFill>
                <a:latin typeface="Ganesh" pitchFamily="2" charset="0"/>
                <a:ea typeface="Calibri"/>
                <a:cs typeface="Kalimati" panose="00000400000000000000" pitchFamily="2"/>
              </a:rPr>
              <a:t>घर तथा घरपरिवार सूचीकरण फारामः</a:t>
            </a:r>
            <a:r>
              <a:rPr lang="en-US" b="1" dirty="0">
                <a:solidFill>
                  <a:srgbClr val="002060"/>
                </a:solidFill>
                <a:latin typeface="Ganesh" pitchFamily="2" charset="0"/>
                <a:ea typeface="Calibri"/>
                <a:cs typeface="Kalimati" panose="00000400000000000000" pitchFamily="2"/>
              </a:rPr>
              <a:t> </a:t>
            </a:r>
            <a:r>
              <a:rPr lang="ne-NP" b="1" dirty="0">
                <a:solidFill>
                  <a:srgbClr val="002060"/>
                </a:solidFill>
                <a:latin typeface="Ganesh" pitchFamily="2" charset="0"/>
                <a:ea typeface="Calibri"/>
                <a:cs typeface="Kalimati" panose="00000400000000000000" pitchFamily="2"/>
              </a:rPr>
              <a:t>महल</a:t>
            </a:r>
            <a:r>
              <a:rPr lang="en-US" b="1" dirty="0">
                <a:solidFill>
                  <a:srgbClr val="002060"/>
                </a:solidFill>
                <a:latin typeface="Ganesh" pitchFamily="2" charset="0"/>
                <a:ea typeface="Calibri"/>
                <a:cs typeface="Kalimati" panose="00000400000000000000" pitchFamily="2"/>
              </a:rPr>
              <a:t> </a:t>
            </a:r>
            <a:r>
              <a:rPr lang="ne-NP" b="1" dirty="0">
                <a:solidFill>
                  <a:srgbClr val="002060"/>
                </a:solidFill>
                <a:latin typeface="Ganesh" pitchFamily="2" charset="0"/>
                <a:ea typeface="Calibri"/>
                <a:cs typeface="Kalimati" panose="00000400000000000000" pitchFamily="2"/>
              </a:rPr>
              <a:t>(८–२०)</a:t>
            </a:r>
            <a:endParaRPr lang="en-US" b="1" dirty="0">
              <a:solidFill>
                <a:srgbClr val="002060"/>
              </a:solidFill>
              <a:latin typeface="Ganesh" pitchFamily="2" charset="0"/>
              <a:ea typeface="Calibri"/>
              <a:cs typeface="Kalimati" panose="00000400000000000000" pitchFamily="2"/>
            </a:endParaRPr>
          </a:p>
          <a:p>
            <a:pPr marL="0" indent="0" algn="ctr">
              <a:lnSpc>
                <a:spcPct val="150000"/>
              </a:lnSpc>
              <a:spcBef>
                <a:spcPts val="600"/>
              </a:spcBef>
              <a:spcAft>
                <a:spcPts val="600"/>
              </a:spcAft>
              <a:buNone/>
            </a:pPr>
            <a:r>
              <a:rPr lang="ne-NP" b="1" dirty="0">
                <a:solidFill>
                  <a:srgbClr val="002060"/>
                </a:solidFill>
                <a:latin typeface="Ganesh" pitchFamily="2" charset="0"/>
                <a:ea typeface="Calibri"/>
                <a:cs typeface="Kalimati" panose="00000400000000000000" pitchFamily="2"/>
              </a:rPr>
              <a:t>जनगणना घर नम्बर लेख्ने तरिका </a:t>
            </a:r>
            <a:endParaRPr lang="en-US" b="1" dirty="0">
              <a:solidFill>
                <a:srgbClr val="002060"/>
              </a:solidFill>
              <a:latin typeface="Ganesh" pitchFamily="2" charset="0"/>
              <a:ea typeface="Calibri"/>
              <a:cs typeface="Kalimati" panose="00000400000000000000" pitchFamily="2"/>
            </a:endParaRPr>
          </a:p>
          <a:p>
            <a:pPr marL="0" indent="0" algn="ctr">
              <a:lnSpc>
                <a:spcPct val="150000"/>
              </a:lnSpc>
              <a:spcBef>
                <a:spcPts val="600"/>
              </a:spcBef>
              <a:spcAft>
                <a:spcPts val="600"/>
              </a:spcAft>
              <a:buNone/>
            </a:pPr>
            <a:r>
              <a:rPr lang="ne-NP" b="1" dirty="0">
                <a:solidFill>
                  <a:srgbClr val="002060"/>
                </a:solidFill>
                <a:latin typeface="Ganesh" pitchFamily="2" charset="0"/>
                <a:ea typeface="Calibri"/>
                <a:cs typeface="Kalimati" panose="00000400000000000000" pitchFamily="2"/>
              </a:rPr>
              <a:t>उतार फाराम अद्यावधिक गर्ने तरिका</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5235" y="4158486"/>
            <a:ext cx="3187033" cy="2124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Slide Number Placeholder 19"/>
          <p:cNvSpPr txBox="1">
            <a:spLocks/>
          </p:cNvSpPr>
          <p:nvPr/>
        </p:nvSpPr>
        <p:spPr>
          <a:xfrm>
            <a:off x="11826240" y="6471920"/>
            <a:ext cx="340360" cy="3860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1</a:t>
            </a:fld>
            <a:endParaRPr lang="en-US" dirty="0">
              <a:latin typeface="Fontasy Himali" panose="04020500000000000000" pitchFamily="82" charset="0"/>
            </a:endParaRPr>
          </a:p>
        </p:txBody>
      </p:sp>
      <p:sp>
        <p:nvSpPr>
          <p:cNvPr id="11" name="Title 1">
            <a:extLst>
              <a:ext uri="{FF2B5EF4-FFF2-40B4-BE49-F238E27FC236}">
                <a16:creationId xmlns:a16="http://schemas.microsoft.com/office/drawing/2014/main" id="{23A7BA57-E6E8-4A9D-A40A-1DD2BFFFB6A5}"/>
              </a:ext>
            </a:extLst>
          </p:cNvPr>
          <p:cNvSpPr txBox="1">
            <a:spLocks/>
          </p:cNvSpPr>
          <p:nvPr/>
        </p:nvSpPr>
        <p:spPr>
          <a:xfrm>
            <a:off x="0" y="1085891"/>
            <a:ext cx="12192000" cy="19178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राष्ट्रिय जनगणना २०७८ </a:t>
            </a:r>
            <a:endParaRPr lang="en-US" sz="2800"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marR="0" algn="ctr">
              <a:lnSpc>
                <a:spcPct val="150000"/>
              </a:lnSpc>
              <a:spcBef>
                <a:spcPts val="0"/>
              </a:spcBef>
              <a:spcAft>
                <a:spcPts val="0"/>
              </a:spcAft>
            </a:pPr>
            <a:r>
              <a:rPr lang="hi-IN" sz="2800" b="1" dirty="0">
                <a:solidFill>
                  <a:srgbClr val="142DAC"/>
                </a:solidFill>
                <a:latin typeface="Calibri" panose="020F0502020204030204" pitchFamily="34" charset="0"/>
                <a:cs typeface="Kalimati" panose="00000400000000000000" pitchFamily="2"/>
              </a:rPr>
              <a:t>प्रदेश</a:t>
            </a:r>
            <a:r>
              <a:rPr lang="ne-NP" sz="2800" b="1" dirty="0">
                <a:solidFill>
                  <a:srgbClr val="142DAC"/>
                </a:solidFill>
                <a:latin typeface="Calibri" panose="020F0502020204030204" pitchFamily="34" charset="0"/>
                <a:cs typeface="Kalimati" panose="00000400000000000000" pitchFamily="2"/>
              </a:rPr>
              <a:t>स्तरीय मुख्य प्रशिक्षक </a:t>
            </a:r>
            <a:r>
              <a:rPr lang="hi-IN" sz="2800" b="1" dirty="0">
                <a:solidFill>
                  <a:srgbClr val="142DAC"/>
                </a:solidFill>
                <a:latin typeface="Calibri" panose="020F0502020204030204" pitchFamily="34" charset="0"/>
                <a:cs typeface="Kalimati" panose="00000400000000000000" pitchFamily="2"/>
              </a:rPr>
              <a:t>तालिम </a:t>
            </a:r>
            <a:endParaRPr lang="en-US" sz="2800" b="1" dirty="0">
              <a:solidFill>
                <a:srgbClr val="142DAC"/>
              </a:solidFill>
              <a:latin typeface="Calibri" panose="020F0502020204030204" pitchFamily="34" charset="0"/>
              <a:cs typeface="Kalimati" panose="00000400000000000000" pitchFamily="2"/>
            </a:endParaRPr>
          </a:p>
          <a:p>
            <a:pPr marL="0" marR="0" algn="ctr">
              <a:lnSpc>
                <a:spcPct val="150000"/>
              </a:lnSpc>
              <a:spcBef>
                <a:spcPts val="0"/>
              </a:spcBef>
              <a:spcAft>
                <a:spcPts val="0"/>
              </a:spcAft>
            </a:pPr>
            <a:r>
              <a:rPr lang="ne-NP" sz="2400" b="1" dirty="0">
                <a:solidFill>
                  <a:srgbClr val="142DAC"/>
                </a:solidFill>
                <a:latin typeface="Calibri" panose="020F0502020204030204" pitchFamily="34" charset="0"/>
                <a:ea typeface="Calibri" panose="020F0502020204030204" pitchFamily="34" charset="0"/>
                <a:cs typeface="Kalimati" panose="00000400000000000000" pitchFamily="2"/>
              </a:rPr>
              <a:t>मितिः २०७७ चैत १०</a:t>
            </a:r>
            <a:endParaRPr lang="ne-NP" sz="2400" b="1" dirty="0">
              <a:solidFill>
                <a:srgbClr val="002060"/>
              </a:solidFill>
              <a:latin typeface="Calibri" panose="020F0502020204030204" pitchFamily="34" charset="0"/>
              <a:ea typeface="Calibri" panose="020F0502020204030204" pitchFamily="34" charset="0"/>
              <a:cs typeface="Kalimati" panose="00000400000000000000" pitchFamily="2"/>
            </a:endParaRPr>
          </a:p>
          <a:p>
            <a:pPr algn="ctr">
              <a:lnSpc>
                <a:spcPct val="115000"/>
              </a:lnSpc>
              <a:spcBef>
                <a:spcPts val="0"/>
              </a:spcBef>
            </a:pPr>
            <a:endParaRPr lang="en-US" sz="3200" dirty="0">
              <a:solidFill>
                <a:srgbClr val="142DAC"/>
              </a:solidFill>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8717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75618"/>
            <a:ext cx="2743200" cy="365125"/>
          </a:xfrm>
        </p:spPr>
        <p:txBody>
          <a:bodyPr/>
          <a:lstStyle/>
          <a:p>
            <a:pPr algn="r"/>
            <a:fld id="{2840B2E4-A264-431E-ABDE-38E3BCDA5876}" type="slidenum">
              <a:rPr lang="en-US">
                <a:latin typeface="Fontasy Himali" panose="04020500000000000000" pitchFamily="82" charset="0"/>
              </a:rPr>
              <a:pPr algn="r"/>
              <a:t>10</a:t>
            </a:fld>
            <a:endParaRPr lang="en-US" dirty="0">
              <a:latin typeface="Fontasy Himali" panose="04020500000000000000" pitchFamily="82" charset="0"/>
            </a:endParaRPr>
          </a:p>
        </p:txBody>
      </p:sp>
      <p:sp>
        <p:nvSpPr>
          <p:cNvPr id="8" name="Rectangle 7"/>
          <p:cNvSpPr/>
          <p:nvPr/>
        </p:nvSpPr>
        <p:spPr>
          <a:xfrm>
            <a:off x="496954" y="767773"/>
            <a:ext cx="11201400" cy="461665"/>
          </a:xfrm>
          <a:prstGeom prst="rect">
            <a:avLst/>
          </a:prstGeom>
        </p:spPr>
        <p:txBody>
          <a:bodyPr wrap="square">
            <a:spAutoFit/>
          </a:bodyPr>
          <a:lstStyle/>
          <a:p>
            <a:r>
              <a:rPr lang="ne-NP" sz="2400" b="1">
                <a:cs typeface="Kalimati" pitchFamily="2"/>
              </a:rPr>
              <a:t>महल १० को सन्दर्भमा कृषि </a:t>
            </a:r>
            <a:r>
              <a:rPr lang="ne-NP" sz="2400" b="1" dirty="0">
                <a:cs typeface="Kalimati" pitchFamily="2"/>
              </a:rPr>
              <a:t>कार्य भन्नाले निम्न कार्यहरूलाई बुझाउँछ ।</a:t>
            </a:r>
            <a:endParaRPr lang="en-US" sz="2400" b="1" dirty="0">
              <a:cs typeface="Kalimati" pitchFamily="2"/>
            </a:endParaRPr>
          </a:p>
        </p:txBody>
      </p:sp>
      <p:graphicFrame>
        <p:nvGraphicFramePr>
          <p:cNvPr id="9" name="Content Placeholder 4">
            <a:extLst>
              <a:ext uri="{FF2B5EF4-FFF2-40B4-BE49-F238E27FC236}">
                <a16:creationId xmlns:a16="http://schemas.microsoft.com/office/drawing/2014/main" id="{21C6B77B-E8F2-426A-B035-9D924CD94368}"/>
              </a:ext>
            </a:extLst>
          </p:cNvPr>
          <p:cNvGraphicFramePr>
            <a:graphicFrameLocks/>
          </p:cNvGraphicFramePr>
          <p:nvPr>
            <p:extLst>
              <p:ext uri="{D42A27DB-BD31-4B8C-83A1-F6EECF244321}">
                <p14:modId xmlns:p14="http://schemas.microsoft.com/office/powerpoint/2010/main" val="976465991"/>
              </p:ext>
            </p:extLst>
          </p:nvPr>
        </p:nvGraphicFramePr>
        <p:xfrm>
          <a:off x="606686" y="1202142"/>
          <a:ext cx="10614433" cy="5698944"/>
        </p:xfrm>
        <a:graphic>
          <a:graphicData uri="http://schemas.openxmlformats.org/drawingml/2006/table">
            <a:tbl>
              <a:tblPr firstRow="1" firstCol="1" bandRow="1"/>
              <a:tblGrid>
                <a:gridCol w="2575769">
                  <a:extLst>
                    <a:ext uri="{9D8B030D-6E8A-4147-A177-3AD203B41FA5}">
                      <a16:colId xmlns:a16="http://schemas.microsoft.com/office/drawing/2014/main" val="1234298484"/>
                    </a:ext>
                  </a:extLst>
                </a:gridCol>
                <a:gridCol w="8038664">
                  <a:extLst>
                    <a:ext uri="{9D8B030D-6E8A-4147-A177-3AD203B41FA5}">
                      <a16:colId xmlns:a16="http://schemas.microsoft.com/office/drawing/2014/main" val="792551671"/>
                    </a:ext>
                  </a:extLst>
                </a:gridCol>
              </a:tblGrid>
              <a:tr h="2174344">
                <a:tc>
                  <a:txBody>
                    <a:bodyPr/>
                    <a:lstStyle/>
                    <a:p>
                      <a:pPr marL="0" marR="0" algn="just" fontAlgn="t">
                        <a:lnSpc>
                          <a:spcPct val="12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कृषिबाली उत्पादन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algn="just" fontAlgn="t">
                        <a:lnSpc>
                          <a:spcPct val="10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अन्नबाली (धान, गहुँ, मकै आदि), तरकारी (आलु, रायो, मूला, फर्सी, सिमी, बोडी, काउली, गोलभेडा आदि), फलफूल (सुन्तला, निबुवा, आँप, केरा, अम्बा, मेवा, किवी, आदि) कोसे÷दाल बाली (मास, भटमास, मुसुरो, चना, केराउ आदि) तेल बाली (तोरी, तिल, आलस आदि) र अन्य बाली (उखु, सनपाट, सुर्ती, अलैँची आदि) </a:t>
                      </a:r>
                      <a:r>
                        <a:rPr lang="ne-NP" sz="2400" b="0" i="0" u="none" strike="noStrike" kern="1200">
                          <a:solidFill>
                            <a:schemeClr val="tx1"/>
                          </a:solidFill>
                          <a:effectLst/>
                          <a:latin typeface="Arial" panose="020B0604020202020204" pitchFamily="34" charset="0"/>
                          <a:ea typeface="+mn-ea"/>
                          <a:cs typeface="Kalimati" panose="00000400000000000000" pitchFamily="2"/>
                        </a:rPr>
                        <a:t>उत्पादन।</a:t>
                      </a:r>
                      <a:endParaRPr lang="ne-NP" sz="2400" b="0" i="0" u="none" strike="noStrike" kern="1200" dirty="0">
                        <a:solidFill>
                          <a:schemeClr val="tx1"/>
                        </a:solidFill>
                        <a:effectLst/>
                        <a:latin typeface="Arial" panose="020B0604020202020204" pitchFamily="34" charset="0"/>
                        <a:ea typeface="+mn-ea"/>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708429"/>
                  </a:ext>
                </a:extLst>
              </a:tr>
              <a:tr h="956364">
                <a:tc>
                  <a:txBody>
                    <a:bodyPr/>
                    <a:lstStyle/>
                    <a:p>
                      <a:pPr marL="0" marR="0" algn="just" fontAlgn="t">
                        <a:lnSpc>
                          <a:spcPct val="12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पशुपालन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algn="just" fontAlgn="t">
                        <a:lnSpc>
                          <a:spcPct val="12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दूध, ऊन, मासु उत्पादनका लागि पालन गरिएका पशु (गाई, भैँसी, भेडा, बाख्रा, सुँगुर, खरायो आदि)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898099"/>
                  </a:ext>
                </a:extLst>
              </a:tr>
              <a:tr h="975604">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पन्छीपालन</a:t>
                      </a:r>
                    </a:p>
                    <a:p>
                      <a:pPr marL="0" marR="0" algn="just" fontAlgn="t">
                        <a:lnSpc>
                          <a:spcPct val="120000"/>
                        </a:lnSpc>
                        <a:spcBef>
                          <a:spcPts val="400"/>
                        </a:spcBef>
                        <a:spcAft>
                          <a:spcPts val="400"/>
                        </a:spcAft>
                      </a:pPr>
                      <a:endParaRPr lang="ne-NP" sz="2400" b="0" i="0" u="none" strike="noStrike" kern="1200" dirty="0">
                        <a:solidFill>
                          <a:schemeClr val="tx1"/>
                        </a:solidFill>
                        <a:effectLst/>
                        <a:latin typeface="Arial" panose="020B0604020202020204" pitchFamily="34" charset="0"/>
                        <a:ea typeface="+mn-ea"/>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मासु, अण्डा आदि उत्पादनको दृष्टिले पालन गरिएका पन्छी (कुखुरा, हाँस, परेवा आदि)</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529823"/>
                  </a:ext>
                </a:extLst>
              </a:tr>
              <a:tr h="1549546">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अन्य कृषि कार्य</a:t>
                      </a:r>
                    </a:p>
                    <a:p>
                      <a:pPr marL="0" marR="0" algn="just" fontAlgn="t">
                        <a:lnSpc>
                          <a:spcPct val="120000"/>
                        </a:lnSpc>
                        <a:spcBef>
                          <a:spcPts val="400"/>
                        </a:spcBef>
                        <a:spcAft>
                          <a:spcPts val="400"/>
                        </a:spcAft>
                      </a:pPr>
                      <a:endParaRPr lang="ne-NP" sz="2400" b="0" i="0" u="none" strike="noStrike" kern="1200" dirty="0">
                        <a:solidFill>
                          <a:schemeClr val="tx1"/>
                        </a:solidFill>
                        <a:effectLst/>
                        <a:latin typeface="Arial" panose="020B0604020202020204" pitchFamily="34" charset="0"/>
                        <a:ea typeface="+mn-ea"/>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घाँसका रूख र बनबनेलो लगाउने, चरनको, माछापालन, मौरीपालन, रेशमखेती, पुष्पखेती, च्याउखेती, जडिबुटी जस्ता कृषि कार्यहरू</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308556"/>
                  </a:ext>
                </a:extLst>
              </a:tr>
            </a:tbl>
          </a:graphicData>
        </a:graphic>
      </p:graphicFrame>
    </p:spTree>
    <p:extLst>
      <p:ext uri="{BB962C8B-B14F-4D97-AF65-F5344CB8AC3E}">
        <p14:creationId xmlns:p14="http://schemas.microsoft.com/office/powerpoint/2010/main" val="224621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360425" y="6440556"/>
            <a:ext cx="798443" cy="400188"/>
          </a:xfrm>
        </p:spPr>
        <p:txBody>
          <a:bodyPr/>
          <a:lstStyle/>
          <a:p>
            <a:pPr algn="r"/>
            <a:fld id="{2840B2E4-A264-431E-ABDE-38E3BCDA5876}" type="slidenum">
              <a:rPr lang="en-US">
                <a:latin typeface="Fontasy Himali" panose="04020500000000000000" pitchFamily="82" charset="0"/>
              </a:rPr>
              <a:pPr algn="r"/>
              <a:t>11</a:t>
            </a:fld>
            <a:endParaRPr lang="en-US" dirty="0">
              <a:latin typeface="Fontasy Himali" panose="04020500000000000000" pitchFamily="82" charset="0"/>
            </a:endParaRPr>
          </a:p>
        </p:txBody>
      </p:sp>
      <p:sp>
        <p:nvSpPr>
          <p:cNvPr id="2" name="Rectangle 1"/>
          <p:cNvSpPr/>
          <p:nvPr/>
        </p:nvSpPr>
        <p:spPr>
          <a:xfrm>
            <a:off x="0" y="1849428"/>
            <a:ext cx="9382539" cy="5021055"/>
          </a:xfrm>
          <a:prstGeom prst="rect">
            <a:avLst/>
          </a:prstGeom>
        </p:spPr>
        <p:txBody>
          <a:bodyPr wrap="square">
            <a:spAutoFit/>
          </a:bodyPr>
          <a:lstStyle/>
          <a:p>
            <a:pPr marL="287338" indent="-287338" algn="just">
              <a:lnSpc>
                <a:spcPct val="150000"/>
              </a:lnSpc>
              <a:buFont typeface="Arial" panose="020B0604020202020204" pitchFamily="34" charset="0"/>
              <a:buChar char="•"/>
            </a:pPr>
            <a:r>
              <a:rPr lang="ne-NP" sz="2400" dirty="0">
                <a:cs typeface="Kalimati" pitchFamily="2"/>
              </a:rPr>
              <a:t>क्षेत्रफलको नापको एकाइ बिघा भए महल ११ मा विघा, कट्ठा र धुर मा क्षेत्रफल क्रमशः लेख्नुपर्दछ ।</a:t>
            </a:r>
          </a:p>
          <a:p>
            <a:pPr marL="287338" indent="-287338" algn="just">
              <a:lnSpc>
                <a:spcPct val="150000"/>
              </a:lnSpc>
              <a:buFont typeface="Arial" panose="020B0604020202020204" pitchFamily="34" charset="0"/>
              <a:buChar char="•"/>
            </a:pPr>
            <a:r>
              <a:rPr lang="ne-NP" sz="2400" dirty="0">
                <a:cs typeface="Kalimati" pitchFamily="2"/>
              </a:rPr>
              <a:t>क्षेत्रफलको नापको एकाइ रोपनी भए महल ११ मा रोपनी, आना र पैसा मा क्षेत्रफल क्रमशः लेख्नुपर्दछ ।</a:t>
            </a:r>
          </a:p>
          <a:p>
            <a:pPr marL="287338" indent="-287338" algn="just">
              <a:lnSpc>
                <a:spcPct val="150000"/>
              </a:lnSpc>
              <a:buFont typeface="Arial" panose="020B0604020202020204" pitchFamily="34" charset="0"/>
              <a:buChar char="•"/>
            </a:pPr>
            <a:r>
              <a:rPr lang="ne-NP" sz="2400" dirty="0">
                <a:cs typeface="Kalimati" pitchFamily="2"/>
              </a:rPr>
              <a:t>क्षेत्रफलको एकाइ यस फारामको माथिपट्टी दाँयामा लेखिए अनुसार हुनुपर्दछ ।</a:t>
            </a:r>
          </a:p>
          <a:p>
            <a:pPr marL="287338" indent="-287338" algn="just">
              <a:lnSpc>
                <a:spcPct val="150000"/>
              </a:lnSpc>
              <a:buFont typeface="Arial" panose="020B0604020202020204" pitchFamily="34" charset="0"/>
              <a:buChar char="•"/>
            </a:pPr>
            <a:r>
              <a:rPr lang="ne-NP" sz="2400" dirty="0">
                <a:cs typeface="Kalimati" pitchFamily="2"/>
              </a:rPr>
              <a:t>कृषकले आफुले चलन गरेको सबै जग्गाको एकमुष्ट क्षेत्रफल भन्न नसके बेग्लाबेग्लै क्षेत्रफल सोधेर जम्मा क्षेत्रफल निकाल्नु पर्दछ।</a:t>
            </a:r>
            <a:endParaRPr lang="en-US" sz="2400" dirty="0">
              <a:cs typeface="Kalimati" pitchFamily="2"/>
            </a:endParaRPr>
          </a:p>
          <a:p>
            <a:pPr marL="287338" indent="-287338" algn="just">
              <a:lnSpc>
                <a:spcPct val="150000"/>
              </a:lnSpc>
              <a:buFont typeface="Arial" panose="020B0604020202020204" pitchFamily="34" charset="0"/>
              <a:buChar char="•"/>
            </a:pPr>
            <a:r>
              <a:rPr lang="ne-NP" sz="2400" dirty="0">
                <a:cs typeface="Kalimati" pitchFamily="2"/>
              </a:rPr>
              <a:t>कुनै महलमा क्षेत्रफल नभएमा ० लेख्नुपर्दछ ।</a:t>
            </a:r>
            <a:endParaRPr lang="en-US" sz="2400" dirty="0">
              <a:cs typeface="Kalimati" pitchFamily="2"/>
            </a:endParaRPr>
          </a:p>
        </p:txBody>
      </p:sp>
      <p:sp>
        <p:nvSpPr>
          <p:cNvPr id="8" name="Rectangle 7"/>
          <p:cNvSpPr/>
          <p:nvPr/>
        </p:nvSpPr>
        <p:spPr>
          <a:xfrm>
            <a:off x="414233" y="813714"/>
            <a:ext cx="11564158" cy="1015663"/>
          </a:xfrm>
          <a:prstGeom prst="rect">
            <a:avLst/>
          </a:prstGeom>
        </p:spPr>
        <p:txBody>
          <a:bodyPr wrap="square">
            <a:spAutoFit/>
          </a:bodyPr>
          <a:lstStyle/>
          <a:p>
            <a:pPr algn="ctr"/>
            <a:r>
              <a:rPr lang="ne-NP" sz="2800" b="1" dirty="0">
                <a:cs typeface="Kalimati" pitchFamily="2"/>
              </a:rPr>
              <a:t>महल ११</a:t>
            </a:r>
            <a:r>
              <a:rPr lang="en-US" sz="2800" b="1" dirty="0">
                <a:cs typeface="Kalimati" pitchFamily="2"/>
              </a:rPr>
              <a:t>:</a:t>
            </a:r>
            <a:r>
              <a:rPr lang="ne-NP" sz="2800" b="1" dirty="0">
                <a:cs typeface="Kalimati" pitchFamily="2"/>
              </a:rPr>
              <a:t> आफैंले चलन गरेको कृषि प्रयोजनको जम्मा जग्गाको क्षेत्रफल</a:t>
            </a:r>
          </a:p>
          <a:p>
            <a:pPr algn="ctr"/>
            <a:r>
              <a:rPr lang="en-US" sz="3200" b="1" dirty="0">
                <a:cs typeface="Kalimati" pitchFamily="2"/>
              </a:rPr>
              <a:t>             </a:t>
            </a:r>
            <a:r>
              <a:rPr lang="ne-NP" sz="2000" b="1" dirty="0">
                <a:cs typeface="Kalimati" pitchFamily="2"/>
              </a:rPr>
              <a:t>(महल १० को १ मा गोलो घेरा भएकालाई </a:t>
            </a:r>
            <a:r>
              <a:rPr lang="ne-NP" sz="2000" b="1">
                <a:cs typeface="Kalimati" pitchFamily="2"/>
              </a:rPr>
              <a:t>मात्र)</a:t>
            </a:r>
            <a:endParaRPr lang="en-US" sz="2000" b="1" dirty="0">
              <a:cs typeface="Kalimati" pitchFamily="2"/>
            </a:endParaRPr>
          </a:p>
        </p:txBody>
      </p:sp>
      <p:pic>
        <p:nvPicPr>
          <p:cNvPr id="9" name="Picture 8">
            <a:extLst>
              <a:ext uri="{FF2B5EF4-FFF2-40B4-BE49-F238E27FC236}">
                <a16:creationId xmlns:a16="http://schemas.microsoft.com/office/drawing/2014/main" id="{BE9708F5-0D93-4286-B37F-CE41FE15E42F}"/>
              </a:ext>
            </a:extLst>
          </p:cNvPr>
          <p:cNvPicPr/>
          <p:nvPr/>
        </p:nvPicPr>
        <p:blipFill>
          <a:blip r:embed="rId2">
            <a:extLst>
              <a:ext uri="{28A0092B-C50C-407E-A947-70E740481C1C}">
                <a14:useLocalDpi xmlns:a14="http://schemas.microsoft.com/office/drawing/2010/main" val="0"/>
              </a:ext>
            </a:extLst>
          </a:blip>
          <a:stretch>
            <a:fillRect/>
          </a:stretch>
        </p:blipFill>
        <p:spPr>
          <a:xfrm>
            <a:off x="9460259" y="2041601"/>
            <a:ext cx="2691985" cy="4038600"/>
          </a:xfrm>
          <a:prstGeom prst="rect">
            <a:avLst/>
          </a:prstGeom>
        </p:spPr>
      </p:pic>
      <p:sp>
        <p:nvSpPr>
          <p:cNvPr id="10" name="TextBox 9">
            <a:extLst>
              <a:ext uri="{FF2B5EF4-FFF2-40B4-BE49-F238E27FC236}">
                <a16:creationId xmlns:a16="http://schemas.microsoft.com/office/drawing/2014/main" id="{D32478CD-C174-4C37-BC56-9365E029C5BA}"/>
              </a:ext>
            </a:extLst>
          </p:cNvPr>
          <p:cNvSpPr txBox="1"/>
          <p:nvPr/>
        </p:nvSpPr>
        <p:spPr>
          <a:xfrm>
            <a:off x="10774016" y="6433753"/>
            <a:ext cx="924337" cy="369332"/>
          </a:xfrm>
          <a:prstGeom prst="rect">
            <a:avLst/>
          </a:prstGeom>
          <a:noFill/>
        </p:spPr>
        <p:txBody>
          <a:bodyPr wrap="square">
            <a:spAutoFit/>
          </a:bodyPr>
          <a:lstStyle/>
          <a:p>
            <a:pPr algn="r"/>
            <a:r>
              <a:rPr lang="ne-NP" sz="1800" b="1" dirty="0">
                <a:cs typeface="Kalimati" pitchFamily="2"/>
              </a:rPr>
              <a:t>क्रमशः</a:t>
            </a:r>
            <a:endParaRPr lang="en-US" dirty="0"/>
          </a:p>
        </p:txBody>
      </p:sp>
    </p:spTree>
    <p:extLst>
      <p:ext uri="{BB962C8B-B14F-4D97-AF65-F5344CB8AC3E}">
        <p14:creationId xmlns:p14="http://schemas.microsoft.com/office/powerpoint/2010/main" val="9846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85557"/>
            <a:ext cx="2743200" cy="365125"/>
          </a:xfrm>
        </p:spPr>
        <p:txBody>
          <a:bodyPr/>
          <a:lstStyle/>
          <a:p>
            <a:pPr algn="r"/>
            <a:fld id="{2840B2E4-A264-431E-ABDE-38E3BCDA5876}" type="slidenum">
              <a:rPr lang="en-US">
                <a:latin typeface="Fontasy Himali" panose="04020500000000000000" pitchFamily="82" charset="0"/>
              </a:rPr>
              <a:pPr algn="r"/>
              <a:t>12</a:t>
            </a:fld>
            <a:endParaRPr lang="en-US" dirty="0">
              <a:latin typeface="Fontasy Himali" panose="04020500000000000000" pitchFamily="82" charset="0"/>
            </a:endParaRPr>
          </a:p>
        </p:txBody>
      </p:sp>
      <p:sp>
        <p:nvSpPr>
          <p:cNvPr id="3" name="Rectangle 2"/>
          <p:cNvSpPr/>
          <p:nvPr/>
        </p:nvSpPr>
        <p:spPr>
          <a:xfrm>
            <a:off x="259161" y="921601"/>
            <a:ext cx="11628039" cy="5586145"/>
          </a:xfrm>
          <a:prstGeom prst="rect">
            <a:avLst/>
          </a:prstGeom>
        </p:spPr>
        <p:txBody>
          <a:bodyPr wrap="square">
            <a:spAutoFit/>
          </a:bodyPr>
          <a:lstStyle/>
          <a:p>
            <a:pPr algn="just">
              <a:lnSpc>
                <a:spcPct val="150000"/>
              </a:lnSpc>
            </a:pPr>
            <a:r>
              <a:rPr lang="ne-NP" sz="2400" b="1" dirty="0">
                <a:cs typeface="Kalimati" pitchFamily="2"/>
              </a:rPr>
              <a:t>महल ११ मा आफैले चलन गरेको कृषि प्रयोजनका जग्गाको जम्मा क्षेत्रफल निकाल्न निम्न चार कुरामा ध्यान दिनुपर्छ ।</a:t>
            </a:r>
          </a:p>
          <a:p>
            <a:pPr algn="just">
              <a:lnSpc>
                <a:spcPct val="150000"/>
              </a:lnSpc>
            </a:pPr>
            <a:r>
              <a:rPr lang="ne-NP" sz="2400" dirty="0">
                <a:cs typeface="Kalimati" pitchFamily="2"/>
              </a:rPr>
              <a:t> </a:t>
            </a:r>
          </a:p>
          <a:p>
            <a:pPr marL="576263" indent="-347663" algn="just">
              <a:lnSpc>
                <a:spcPct val="150000"/>
              </a:lnSpc>
              <a:buFont typeface="Arial" panose="020B0604020202020204" pitchFamily="34" charset="0"/>
              <a:buChar char="•"/>
            </a:pPr>
            <a:r>
              <a:rPr lang="ne-NP" sz="2400" dirty="0">
                <a:cs typeface="Kalimati" pitchFamily="2"/>
              </a:rPr>
              <a:t>आफ्नो जग्गा आफैंले चलन गरेको भए चलनमा समावेश गर्नुपर्छ ।</a:t>
            </a:r>
          </a:p>
          <a:p>
            <a:pPr marL="576263" indent="-347663" algn="just">
              <a:lnSpc>
                <a:spcPct val="150000"/>
              </a:lnSpc>
              <a:buFont typeface="Arial" panose="020B0604020202020204" pitchFamily="34" charset="0"/>
              <a:buChar char="•"/>
            </a:pPr>
            <a:r>
              <a:rPr lang="ne-NP" sz="2400" dirty="0">
                <a:cs typeface="Kalimati" pitchFamily="2"/>
              </a:rPr>
              <a:t>अरूको जग्गा आफूले जुनसुकै शर्तमा चलन गरेको भए पनि चलनमा समावेश गर्नुपर्छ ।</a:t>
            </a:r>
          </a:p>
          <a:p>
            <a:pPr marL="576263" indent="-347663" algn="just">
              <a:lnSpc>
                <a:spcPct val="150000"/>
              </a:lnSpc>
              <a:buFont typeface="Arial" panose="020B0604020202020204" pitchFamily="34" charset="0"/>
              <a:buChar char="•"/>
            </a:pPr>
            <a:r>
              <a:rPr lang="ne-NP" sz="2400" dirty="0">
                <a:cs typeface="Kalimati" pitchFamily="2"/>
              </a:rPr>
              <a:t>कृषि प्रयोजनका लागि आफैले चलन गरेको आफ्नो वा अरूको जग्गा</a:t>
            </a:r>
            <a:r>
              <a:rPr lang="en-US" sz="2400" dirty="0">
                <a:cs typeface="Kalimati" pitchFamily="2"/>
              </a:rPr>
              <a:t> </a:t>
            </a:r>
            <a:r>
              <a:rPr lang="ne-NP" sz="2400" dirty="0">
                <a:cs typeface="Kalimati" pitchFamily="2"/>
              </a:rPr>
              <a:t>परिवार बसेको गाउँपालिका/नगरपालिकाको एकै वडामा वा छुट्टाछुट्टै</a:t>
            </a:r>
            <a:r>
              <a:rPr lang="en-US" sz="2400" dirty="0">
                <a:cs typeface="Kalimati" pitchFamily="2"/>
              </a:rPr>
              <a:t> </a:t>
            </a:r>
            <a:r>
              <a:rPr lang="ne-NP" sz="2400" dirty="0">
                <a:cs typeface="Kalimati" pitchFamily="2"/>
              </a:rPr>
              <a:t>वडाहरूमा, एकै ठाउँमा वा छुट्टाछुट्टै ठाउँमा छरिएर रहेको  हुनसक्दछ ।</a:t>
            </a:r>
          </a:p>
          <a:p>
            <a:pPr marL="576263" indent="-347663" algn="just">
              <a:lnSpc>
                <a:spcPct val="150000"/>
              </a:lnSpc>
              <a:buFont typeface="Arial" panose="020B0604020202020204" pitchFamily="34" charset="0"/>
              <a:buChar char="•"/>
            </a:pPr>
            <a:r>
              <a:rPr lang="ne-NP" sz="2400" b="1" dirty="0">
                <a:solidFill>
                  <a:srgbClr val="0000FF"/>
                </a:solidFill>
                <a:cs typeface="Kalimati" pitchFamily="2"/>
              </a:rPr>
              <a:t>तर आफ्नो जग्गा अरूलाई जुनसुकै शर्तमा चलन गर्न दिएको भए</a:t>
            </a:r>
            <a:r>
              <a:rPr lang="en-US" sz="2400" b="1" dirty="0">
                <a:solidFill>
                  <a:srgbClr val="0000FF"/>
                </a:solidFill>
                <a:cs typeface="Kalimati" pitchFamily="2"/>
              </a:rPr>
              <a:t> </a:t>
            </a:r>
            <a:r>
              <a:rPr lang="ne-NP" sz="2400" b="1" dirty="0">
                <a:solidFill>
                  <a:srgbClr val="0000FF"/>
                </a:solidFill>
                <a:cs typeface="Kalimati" pitchFamily="2"/>
              </a:rPr>
              <a:t>चलनमा समावेश गर्नुहुँदैन ।</a:t>
            </a:r>
            <a:endParaRPr lang="en-US" sz="2400" b="1" dirty="0">
              <a:solidFill>
                <a:srgbClr val="0000FF"/>
              </a:solidFill>
              <a:cs typeface="Kalimati" pitchFamily="2"/>
            </a:endParaRPr>
          </a:p>
          <a:p>
            <a:pPr marL="576263" indent="-347663" algn="just">
              <a:lnSpc>
                <a:spcPct val="150000"/>
              </a:lnSpc>
              <a:buFont typeface="Arial" panose="020B0604020202020204" pitchFamily="34" charset="0"/>
              <a:buChar char="•"/>
            </a:pPr>
            <a:endParaRPr lang="ne-NP" sz="2400" dirty="0">
              <a:cs typeface="Kalimati" pitchFamily="2"/>
            </a:endParaRPr>
          </a:p>
        </p:txBody>
      </p:sp>
      <p:sp>
        <p:nvSpPr>
          <p:cNvPr id="6" name="TextBox 5">
            <a:extLst>
              <a:ext uri="{FF2B5EF4-FFF2-40B4-BE49-F238E27FC236}">
                <a16:creationId xmlns:a16="http://schemas.microsoft.com/office/drawing/2014/main" id="{CD9B2E09-1B51-44E3-AFBA-8F6C896A57D2}"/>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क्रमसः</a:t>
            </a:r>
            <a:endParaRPr lang="en-US" dirty="0"/>
          </a:p>
        </p:txBody>
      </p:sp>
    </p:spTree>
    <p:extLst>
      <p:ext uri="{BB962C8B-B14F-4D97-AF65-F5344CB8AC3E}">
        <p14:creationId xmlns:p14="http://schemas.microsoft.com/office/powerpoint/2010/main" val="339982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85557"/>
            <a:ext cx="2743200" cy="365125"/>
          </a:xfrm>
        </p:spPr>
        <p:txBody>
          <a:bodyPr/>
          <a:lstStyle/>
          <a:p>
            <a:pPr algn="r"/>
            <a:fld id="{2840B2E4-A264-431E-ABDE-38E3BCDA5876}" type="slidenum">
              <a:rPr lang="en-US">
                <a:latin typeface="Fontasy Himali" panose="04020500000000000000" pitchFamily="82" charset="0"/>
              </a:rPr>
              <a:pPr algn="r"/>
              <a:t>13</a:t>
            </a:fld>
            <a:endParaRPr lang="en-US" dirty="0">
              <a:latin typeface="Fontasy Himali" panose="04020500000000000000" pitchFamily="82" charset="0"/>
            </a:endParaRPr>
          </a:p>
        </p:txBody>
      </p:sp>
      <p:sp>
        <p:nvSpPr>
          <p:cNvPr id="2" name="Rectangle 1"/>
          <p:cNvSpPr/>
          <p:nvPr/>
        </p:nvSpPr>
        <p:spPr>
          <a:xfrm>
            <a:off x="337203" y="2347395"/>
            <a:ext cx="4733755" cy="2816156"/>
          </a:xfrm>
          <a:prstGeom prst="rect">
            <a:avLst/>
          </a:prstGeom>
        </p:spPr>
        <p:txBody>
          <a:bodyPr wrap="square">
            <a:spAutoFit/>
          </a:bodyPr>
          <a:lstStyle/>
          <a:p>
            <a:pPr marL="341313">
              <a:lnSpc>
                <a:spcPct val="150000"/>
              </a:lnSpc>
            </a:pPr>
            <a:r>
              <a:rPr lang="ne-NP" sz="2400" dirty="0">
                <a:cs typeface="Kalimati" panose="00000400000000000000" pitchFamily="2"/>
              </a:rPr>
              <a:t>१ रोपनी = ७४</a:t>
            </a:r>
            <a:r>
              <a:rPr lang="en-US" sz="2400" dirty="0">
                <a:cs typeface="Kalimati" panose="00000400000000000000" pitchFamily="2"/>
              </a:rPr>
              <a:t> x </a:t>
            </a:r>
            <a:r>
              <a:rPr lang="ne-NP" sz="2400" dirty="0">
                <a:cs typeface="Kalimati" panose="00000400000000000000" pitchFamily="2"/>
              </a:rPr>
              <a:t>७४ वर्गफुट </a:t>
            </a:r>
          </a:p>
          <a:p>
            <a:pPr marL="341313">
              <a:lnSpc>
                <a:spcPct val="150000"/>
              </a:lnSpc>
            </a:pPr>
            <a:r>
              <a:rPr lang="ne-NP" sz="2400" dirty="0">
                <a:cs typeface="Kalimati" panose="00000400000000000000" pitchFamily="2"/>
              </a:rPr>
              <a:t>१ रोपनी = ४ माटोमुरी </a:t>
            </a:r>
          </a:p>
          <a:p>
            <a:pPr marL="341313">
              <a:lnSpc>
                <a:spcPct val="150000"/>
              </a:lnSpc>
            </a:pPr>
            <a:r>
              <a:rPr lang="ne-NP" sz="2400" dirty="0">
                <a:cs typeface="Kalimati" panose="00000400000000000000" pitchFamily="2"/>
              </a:rPr>
              <a:t>१ रोपनी = १६ आना </a:t>
            </a:r>
          </a:p>
          <a:p>
            <a:pPr marL="341313">
              <a:lnSpc>
                <a:spcPct val="150000"/>
              </a:lnSpc>
            </a:pPr>
            <a:r>
              <a:rPr lang="ne-NP" sz="2400" dirty="0">
                <a:cs typeface="Kalimati" panose="00000400000000000000" pitchFamily="2"/>
              </a:rPr>
              <a:t>१ आना = ४ पैसा</a:t>
            </a:r>
          </a:p>
          <a:p>
            <a:pPr marL="341313">
              <a:lnSpc>
                <a:spcPct val="150000"/>
              </a:lnSpc>
            </a:pPr>
            <a:endParaRPr lang="ne-NP" sz="2400" dirty="0">
              <a:solidFill>
                <a:srgbClr val="002060"/>
              </a:solidFill>
              <a:cs typeface="Kalimati" pitchFamily="2"/>
            </a:endParaRPr>
          </a:p>
        </p:txBody>
      </p:sp>
      <p:sp>
        <p:nvSpPr>
          <p:cNvPr id="8" name="TextBox 7">
            <a:extLst>
              <a:ext uri="{FF2B5EF4-FFF2-40B4-BE49-F238E27FC236}">
                <a16:creationId xmlns:a16="http://schemas.microsoft.com/office/drawing/2014/main" id="{FC399F25-7956-4AB1-911D-EDD4E76E33D4}"/>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क्रमशः</a:t>
            </a:r>
            <a:endParaRPr lang="en-US" dirty="0"/>
          </a:p>
        </p:txBody>
      </p:sp>
      <p:sp>
        <p:nvSpPr>
          <p:cNvPr id="9" name="TextBox 8">
            <a:extLst>
              <a:ext uri="{FF2B5EF4-FFF2-40B4-BE49-F238E27FC236}">
                <a16:creationId xmlns:a16="http://schemas.microsoft.com/office/drawing/2014/main" id="{B3B8C27A-67EC-4C43-94F9-E9F2C1412AE2}"/>
              </a:ext>
            </a:extLst>
          </p:cNvPr>
          <p:cNvSpPr txBox="1"/>
          <p:nvPr/>
        </p:nvSpPr>
        <p:spPr>
          <a:xfrm>
            <a:off x="2704081" y="910630"/>
            <a:ext cx="6151418" cy="830997"/>
          </a:xfrm>
          <a:prstGeom prst="rect">
            <a:avLst/>
          </a:prstGeom>
          <a:noFill/>
        </p:spPr>
        <p:txBody>
          <a:bodyPr wrap="square">
            <a:spAutoFit/>
          </a:bodyPr>
          <a:lstStyle/>
          <a:p>
            <a:pPr algn="ctr"/>
            <a:r>
              <a:rPr lang="ne-NP" sz="2400" b="1">
                <a:solidFill>
                  <a:srgbClr val="002060"/>
                </a:solidFill>
                <a:cs typeface="Kalimati" pitchFamily="2"/>
              </a:rPr>
              <a:t>महल ११ का लागि क्षेत्रफलको एकाइ रूपान्तरण गर्ने तरिकाः</a:t>
            </a:r>
            <a:r>
              <a:rPr lang="en-US" sz="2400" b="1">
                <a:solidFill>
                  <a:srgbClr val="002060"/>
                </a:solidFill>
                <a:cs typeface="Kalimati" pitchFamily="2"/>
              </a:rPr>
              <a:t> </a:t>
            </a:r>
            <a:endParaRPr lang="ne-NP" sz="2400" b="1" dirty="0">
              <a:solidFill>
                <a:srgbClr val="002060"/>
              </a:solidFill>
              <a:cs typeface="Kalimati" pitchFamily="2"/>
            </a:endParaRPr>
          </a:p>
        </p:txBody>
      </p:sp>
      <p:sp>
        <p:nvSpPr>
          <p:cNvPr id="10" name="Rectangle 9">
            <a:extLst>
              <a:ext uri="{FF2B5EF4-FFF2-40B4-BE49-F238E27FC236}">
                <a16:creationId xmlns:a16="http://schemas.microsoft.com/office/drawing/2014/main" id="{3962A74F-269D-4AC4-86E0-D5E7F6DE59A0}"/>
              </a:ext>
            </a:extLst>
          </p:cNvPr>
          <p:cNvSpPr/>
          <p:nvPr/>
        </p:nvSpPr>
        <p:spPr>
          <a:xfrm>
            <a:off x="6345648" y="2300761"/>
            <a:ext cx="4843121" cy="2262158"/>
          </a:xfrm>
          <a:prstGeom prst="rect">
            <a:avLst/>
          </a:prstGeom>
        </p:spPr>
        <p:txBody>
          <a:bodyPr wrap="square">
            <a:spAutoFit/>
          </a:bodyPr>
          <a:lstStyle/>
          <a:p>
            <a:pPr marL="341313">
              <a:lnSpc>
                <a:spcPct val="150000"/>
              </a:lnSpc>
            </a:pPr>
            <a:r>
              <a:rPr lang="ne-NP" sz="2400" dirty="0">
                <a:cs typeface="Kalimati" panose="00000400000000000000" pitchFamily="2"/>
              </a:rPr>
              <a:t>१ विघा = २७०</a:t>
            </a:r>
            <a:r>
              <a:rPr lang="en-US" sz="2400" dirty="0">
                <a:cs typeface="Kalimati" panose="00000400000000000000" pitchFamily="2"/>
              </a:rPr>
              <a:t> x </a:t>
            </a:r>
            <a:r>
              <a:rPr lang="ne-NP" sz="2400" dirty="0">
                <a:cs typeface="Kalimati" panose="00000400000000000000" pitchFamily="2"/>
              </a:rPr>
              <a:t>२७० वर्गफुट</a:t>
            </a:r>
          </a:p>
          <a:p>
            <a:pPr marL="341313">
              <a:lnSpc>
                <a:spcPct val="150000"/>
              </a:lnSpc>
            </a:pPr>
            <a:r>
              <a:rPr lang="ne-NP" sz="2400" dirty="0">
                <a:cs typeface="Kalimati" panose="00000400000000000000" pitchFamily="2"/>
              </a:rPr>
              <a:t>१ विघा = २० कट्ठा </a:t>
            </a:r>
          </a:p>
          <a:p>
            <a:pPr marL="341313">
              <a:lnSpc>
                <a:spcPct val="150000"/>
              </a:lnSpc>
            </a:pPr>
            <a:r>
              <a:rPr lang="ne-NP" sz="2400" dirty="0">
                <a:cs typeface="Kalimati" panose="00000400000000000000" pitchFamily="2"/>
              </a:rPr>
              <a:t>१ विघा = ४०० धुर </a:t>
            </a:r>
          </a:p>
          <a:p>
            <a:pPr marL="341313">
              <a:lnSpc>
                <a:spcPct val="150000"/>
              </a:lnSpc>
            </a:pPr>
            <a:r>
              <a:rPr lang="ne-NP" sz="2400" dirty="0">
                <a:cs typeface="Kalimati" panose="00000400000000000000" pitchFamily="2"/>
              </a:rPr>
              <a:t>१ कट्ठा =</a:t>
            </a:r>
            <a:r>
              <a:rPr lang="en-US" sz="2400" dirty="0">
                <a:cs typeface="Kalimati" panose="00000400000000000000" pitchFamily="2"/>
              </a:rPr>
              <a:t> </a:t>
            </a:r>
            <a:r>
              <a:rPr lang="ne-NP" sz="2400" dirty="0">
                <a:cs typeface="Kalimati" panose="00000400000000000000" pitchFamily="2"/>
              </a:rPr>
              <a:t>२० धुर</a:t>
            </a:r>
            <a:endParaRPr lang="ne-NP" sz="2400" dirty="0">
              <a:solidFill>
                <a:srgbClr val="002060"/>
              </a:solidFill>
              <a:cs typeface="Kalimati" pitchFamily="2"/>
            </a:endParaRPr>
          </a:p>
        </p:txBody>
      </p:sp>
      <p:sp>
        <p:nvSpPr>
          <p:cNvPr id="11" name="TextBox 10">
            <a:extLst>
              <a:ext uri="{FF2B5EF4-FFF2-40B4-BE49-F238E27FC236}">
                <a16:creationId xmlns:a16="http://schemas.microsoft.com/office/drawing/2014/main" id="{EF499638-DA82-4F44-9BBC-43B56827A025}"/>
              </a:ext>
            </a:extLst>
          </p:cNvPr>
          <p:cNvSpPr txBox="1"/>
          <p:nvPr/>
        </p:nvSpPr>
        <p:spPr>
          <a:xfrm>
            <a:off x="3535354" y="5271097"/>
            <a:ext cx="6122078" cy="684803"/>
          </a:xfrm>
          <a:prstGeom prst="rect">
            <a:avLst/>
          </a:prstGeom>
          <a:noFill/>
        </p:spPr>
        <p:txBody>
          <a:bodyPr wrap="square">
            <a:spAutoFit/>
          </a:bodyPr>
          <a:lstStyle/>
          <a:p>
            <a:pPr marL="341313">
              <a:lnSpc>
                <a:spcPct val="150000"/>
              </a:lnSpc>
            </a:pPr>
            <a:r>
              <a:rPr lang="ne-NP" sz="2800" b="1">
                <a:solidFill>
                  <a:srgbClr val="0000FF"/>
                </a:solidFill>
                <a:cs typeface="Kalimati" panose="00000400000000000000" pitchFamily="2"/>
              </a:rPr>
              <a:t>१ विघा = १३.३१२६४ रोपनी</a:t>
            </a:r>
            <a:endParaRPr lang="en-US" sz="2800" b="1">
              <a:solidFill>
                <a:srgbClr val="0000FF"/>
              </a:solidFill>
              <a:cs typeface="Kalimati" panose="00000400000000000000" pitchFamily="2"/>
            </a:endParaRPr>
          </a:p>
        </p:txBody>
      </p:sp>
      <p:sp>
        <p:nvSpPr>
          <p:cNvPr id="12" name="TextBox 11">
            <a:extLst>
              <a:ext uri="{FF2B5EF4-FFF2-40B4-BE49-F238E27FC236}">
                <a16:creationId xmlns:a16="http://schemas.microsoft.com/office/drawing/2014/main" id="{D9E82627-8B28-4244-9694-0B0F1BE47559}"/>
              </a:ext>
            </a:extLst>
          </p:cNvPr>
          <p:cNvSpPr txBox="1"/>
          <p:nvPr/>
        </p:nvSpPr>
        <p:spPr>
          <a:xfrm>
            <a:off x="1740783" y="1766907"/>
            <a:ext cx="1398493" cy="461665"/>
          </a:xfrm>
          <a:prstGeom prst="rect">
            <a:avLst/>
          </a:prstGeom>
          <a:noFill/>
        </p:spPr>
        <p:txBody>
          <a:bodyPr wrap="square">
            <a:spAutoFit/>
          </a:bodyPr>
          <a:lstStyle/>
          <a:p>
            <a:r>
              <a:rPr lang="ne-NP" sz="2400" b="1">
                <a:solidFill>
                  <a:srgbClr val="0000FF"/>
                </a:solidFill>
                <a:cs typeface="Kalimati" panose="00000400000000000000" pitchFamily="2"/>
              </a:rPr>
              <a:t>रोपनी</a:t>
            </a:r>
            <a:endParaRPr lang="en-US" sz="2400" b="1">
              <a:solidFill>
                <a:srgbClr val="0000FF"/>
              </a:solidFill>
            </a:endParaRPr>
          </a:p>
        </p:txBody>
      </p:sp>
      <p:sp>
        <p:nvSpPr>
          <p:cNvPr id="14" name="TextBox 13">
            <a:extLst>
              <a:ext uri="{FF2B5EF4-FFF2-40B4-BE49-F238E27FC236}">
                <a16:creationId xmlns:a16="http://schemas.microsoft.com/office/drawing/2014/main" id="{3E885F18-84D3-4C66-B91E-7E4123416370}"/>
              </a:ext>
            </a:extLst>
          </p:cNvPr>
          <p:cNvSpPr txBox="1"/>
          <p:nvPr/>
        </p:nvSpPr>
        <p:spPr>
          <a:xfrm>
            <a:off x="7950880" y="1668969"/>
            <a:ext cx="904619" cy="461665"/>
          </a:xfrm>
          <a:prstGeom prst="rect">
            <a:avLst/>
          </a:prstGeom>
          <a:noFill/>
        </p:spPr>
        <p:txBody>
          <a:bodyPr wrap="square">
            <a:spAutoFit/>
          </a:bodyPr>
          <a:lstStyle/>
          <a:p>
            <a:r>
              <a:rPr lang="ne-NP" sz="2400" b="1">
                <a:solidFill>
                  <a:srgbClr val="0000FF"/>
                </a:solidFill>
                <a:cs typeface="Kalimati" panose="00000400000000000000" pitchFamily="2"/>
              </a:rPr>
              <a:t>विघा</a:t>
            </a:r>
            <a:endParaRPr lang="en-US" sz="2400" b="1">
              <a:solidFill>
                <a:srgbClr val="0000FF"/>
              </a:solidFill>
            </a:endParaRPr>
          </a:p>
        </p:txBody>
      </p:sp>
    </p:spTree>
    <p:extLst>
      <p:ext uri="{BB962C8B-B14F-4D97-AF65-F5344CB8AC3E}">
        <p14:creationId xmlns:p14="http://schemas.microsoft.com/office/powerpoint/2010/main" val="3070571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85557"/>
            <a:ext cx="2743200" cy="365125"/>
          </a:xfrm>
        </p:spPr>
        <p:txBody>
          <a:bodyPr/>
          <a:lstStyle/>
          <a:p>
            <a:pPr algn="r"/>
            <a:fld id="{2840B2E4-A264-431E-ABDE-38E3BCDA5876}" type="slidenum">
              <a:rPr lang="en-US">
                <a:latin typeface="Fontasy Himali" panose="04020500000000000000" pitchFamily="82" charset="0"/>
              </a:rPr>
              <a:pPr algn="r"/>
              <a:t>14</a:t>
            </a:fld>
            <a:endParaRPr lang="en-US" dirty="0">
              <a:latin typeface="Fontasy Himali" panose="04020500000000000000" pitchFamily="82" charset="0"/>
            </a:endParaRPr>
          </a:p>
        </p:txBody>
      </p:sp>
      <p:sp>
        <p:nvSpPr>
          <p:cNvPr id="2" name="Rectangle 1"/>
          <p:cNvSpPr/>
          <p:nvPr/>
        </p:nvSpPr>
        <p:spPr>
          <a:xfrm>
            <a:off x="168965" y="846214"/>
            <a:ext cx="12023035" cy="4662815"/>
          </a:xfrm>
          <a:prstGeom prst="rect">
            <a:avLst/>
          </a:prstGeom>
        </p:spPr>
        <p:txBody>
          <a:bodyPr wrap="square">
            <a:spAutoFit/>
          </a:bodyPr>
          <a:lstStyle/>
          <a:p>
            <a:pPr algn="ctr"/>
            <a:r>
              <a:rPr lang="ne-NP" sz="2400" b="1" dirty="0">
                <a:solidFill>
                  <a:srgbClr val="002060"/>
                </a:solidFill>
                <a:cs typeface="Kalimati" pitchFamily="2"/>
              </a:rPr>
              <a:t>महल ११ का लागि क्षेत्रफलको एकाइ रूपान्तरण गर्ने तरिका</a:t>
            </a:r>
          </a:p>
          <a:p>
            <a:pPr algn="ctr"/>
            <a:endParaRPr lang="ne-NP" sz="2400" b="1" dirty="0">
              <a:solidFill>
                <a:srgbClr val="002060"/>
              </a:solidFill>
              <a:cs typeface="Kalimati" pitchFamily="2"/>
            </a:endParaRPr>
          </a:p>
          <a:p>
            <a:pPr marL="342900" indent="-342900">
              <a:lnSpc>
                <a:spcPct val="150000"/>
              </a:lnSpc>
              <a:buFont typeface="Arial" panose="020B0604020202020204" pitchFamily="34" charset="0"/>
              <a:buChar char="•"/>
            </a:pPr>
            <a:r>
              <a:rPr lang="ne-NP" sz="2400" dirty="0">
                <a:solidFill>
                  <a:srgbClr val="002060"/>
                </a:solidFill>
                <a:cs typeface="Kalimati" pitchFamily="2"/>
              </a:rPr>
              <a:t>रोपनी र बिघा जग्गाको क्षेत्रफलका प्रमुख एकाइ हुन् ।</a:t>
            </a:r>
          </a:p>
          <a:p>
            <a:pPr marL="342900" indent="-342900">
              <a:lnSpc>
                <a:spcPct val="150000"/>
              </a:lnSpc>
              <a:buFont typeface="Arial" panose="020B0604020202020204" pitchFamily="34" charset="0"/>
              <a:buChar char="•"/>
            </a:pPr>
            <a:r>
              <a:rPr lang="ne-NP" sz="2400" dirty="0">
                <a:solidFill>
                  <a:srgbClr val="002060"/>
                </a:solidFill>
                <a:cs typeface="Kalimati" pitchFamily="2"/>
              </a:rPr>
              <a:t>तर ठाउँअनुसार विभिन्न स्थानीय एकाइ जस्तैः बिजनको माना र पाथी वा गोरूको हल, पाटो आदि एकाइको चलन पनि रहेको पाइन्छ ।</a:t>
            </a:r>
          </a:p>
          <a:p>
            <a:pPr marL="342900" indent="-342900">
              <a:lnSpc>
                <a:spcPct val="150000"/>
              </a:lnSpc>
              <a:buFont typeface="Arial" panose="020B0604020202020204" pitchFamily="34" charset="0"/>
              <a:buChar char="•"/>
            </a:pPr>
            <a:r>
              <a:rPr lang="ne-NP" sz="2400" dirty="0">
                <a:solidFill>
                  <a:srgbClr val="002060"/>
                </a:solidFill>
                <a:cs typeface="Kalimati" pitchFamily="2"/>
              </a:rPr>
              <a:t>उत्तरदाताले जग्गाको नाप जुनसुकै स्थानीय एकाइमा बताए पनि विघा वा रोपनी मध्ये कुनै एकमा रूपान्तरण गरी लेख्नुपर्दछ ।</a:t>
            </a:r>
          </a:p>
          <a:p>
            <a:pPr marL="342900" indent="-342900">
              <a:lnSpc>
                <a:spcPct val="150000"/>
              </a:lnSpc>
              <a:buFont typeface="Arial" panose="020B0604020202020204" pitchFamily="34" charset="0"/>
              <a:buChar char="•"/>
            </a:pPr>
            <a:r>
              <a:rPr lang="ne-NP" sz="2400" dirty="0">
                <a:solidFill>
                  <a:srgbClr val="002060"/>
                </a:solidFill>
                <a:cs typeface="Kalimati" pitchFamily="2"/>
              </a:rPr>
              <a:t>कतिपय स्थानमा कच्ची विघामा क्षेत्रफल भनेमा सोको पक्की विघा हिसाब गरी लेख्नुपर्दछ । उदाहरणको लागि ६ कच्ची बिघा बराबर १ बिघा मान्ने । </a:t>
            </a:r>
          </a:p>
        </p:txBody>
      </p:sp>
      <p:sp>
        <p:nvSpPr>
          <p:cNvPr id="8" name="TextBox 7">
            <a:extLst>
              <a:ext uri="{FF2B5EF4-FFF2-40B4-BE49-F238E27FC236}">
                <a16:creationId xmlns:a16="http://schemas.microsoft.com/office/drawing/2014/main" id="{FC399F25-7956-4AB1-911D-EDD4E76E33D4}"/>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क्रमशः</a:t>
            </a:r>
            <a:endParaRPr lang="en-US" dirty="0"/>
          </a:p>
        </p:txBody>
      </p:sp>
    </p:spTree>
    <p:extLst>
      <p:ext uri="{BB962C8B-B14F-4D97-AF65-F5344CB8AC3E}">
        <p14:creationId xmlns:p14="http://schemas.microsoft.com/office/powerpoint/2010/main" val="257810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A01-8E82-4023-AED8-69E279C8FBF7}"/>
              </a:ext>
            </a:extLst>
          </p:cNvPr>
          <p:cNvSpPr>
            <a:spLocks noGrp="1"/>
          </p:cNvSpPr>
          <p:nvPr>
            <p:ph type="title"/>
          </p:nvPr>
        </p:nvSpPr>
        <p:spPr>
          <a:xfrm>
            <a:off x="0" y="825332"/>
            <a:ext cx="12192000" cy="541676"/>
          </a:xfrm>
        </p:spPr>
        <p:txBody>
          <a:bodyPr/>
          <a:lstStyle/>
          <a:p>
            <a:pPr algn="ctr"/>
            <a:r>
              <a:rPr lang="ne-NP" sz="2800" b="1">
                <a:cs typeface="Kalimati" pitchFamily="2"/>
              </a:rPr>
              <a:t>आफैंले </a:t>
            </a:r>
            <a:r>
              <a:rPr lang="ne-NP" sz="2800" b="1" dirty="0">
                <a:cs typeface="Kalimati" pitchFamily="2"/>
              </a:rPr>
              <a:t>चलन गरेको कृषि प्रयोजनको जम्मा </a:t>
            </a:r>
            <a:r>
              <a:rPr lang="ne-NP" sz="2800" b="1">
                <a:cs typeface="Kalimati" pitchFamily="2"/>
              </a:rPr>
              <a:t>जग्गाको क्षेत्रफल निकाल्ने उदाहरण</a:t>
            </a:r>
            <a:br>
              <a:rPr lang="en-US" sz="2800" b="1" dirty="0">
                <a:cs typeface="Kalimati" pitchFamily="2"/>
              </a:rPr>
            </a:br>
            <a:endParaRPr lang="en-US" sz="2800" dirty="0"/>
          </a:p>
        </p:txBody>
      </p:sp>
      <p:sp>
        <p:nvSpPr>
          <p:cNvPr id="3" name="Content Placeholder 2">
            <a:extLst>
              <a:ext uri="{FF2B5EF4-FFF2-40B4-BE49-F238E27FC236}">
                <a16:creationId xmlns:a16="http://schemas.microsoft.com/office/drawing/2014/main" id="{FA5B2637-B449-41B6-B4CE-D000DE5DFB63}"/>
              </a:ext>
            </a:extLst>
          </p:cNvPr>
          <p:cNvSpPr>
            <a:spLocks noGrp="1"/>
          </p:cNvSpPr>
          <p:nvPr>
            <p:ph idx="1"/>
          </p:nvPr>
        </p:nvSpPr>
        <p:spPr>
          <a:xfrm>
            <a:off x="1" y="1949838"/>
            <a:ext cx="12141968" cy="465371"/>
          </a:xfrm>
        </p:spPr>
        <p:txBody>
          <a:bodyPr/>
          <a:lstStyle/>
          <a:p>
            <a:pPr marL="0" indent="0">
              <a:buNone/>
            </a:pPr>
            <a:r>
              <a:rPr lang="ne-NP" sz="2400" b="1" dirty="0">
                <a:solidFill>
                  <a:srgbClr val="002060"/>
                </a:solidFill>
                <a:cs typeface="Kalimati" pitchFamily="2"/>
              </a:rPr>
              <a:t>  </a:t>
            </a:r>
            <a:r>
              <a:rPr lang="ne-NP" sz="2400" b="1">
                <a:solidFill>
                  <a:srgbClr val="002060"/>
                </a:solidFill>
                <a:cs typeface="Kalimati" pitchFamily="2"/>
              </a:rPr>
              <a:t>उदाहरण १: महल ११ प्रयोजनको लागि </a:t>
            </a:r>
            <a:endParaRPr lang="en-US" sz="2400" b="1" dirty="0">
              <a:solidFill>
                <a:srgbClr val="002060"/>
              </a:solidFill>
              <a:cs typeface="Kalimati" pitchFamily="2"/>
            </a:endParaRPr>
          </a:p>
          <a:p>
            <a:pPr marL="457200" lvl="1" indent="-457200">
              <a:lnSpc>
                <a:spcPct val="150000"/>
              </a:lnSpc>
              <a:buNone/>
            </a:pPr>
            <a:endParaRPr lang="ne-NP" sz="2400" dirty="0">
              <a:cs typeface="Kalimati" panose="00000400000000000000" pitchFamily="2"/>
            </a:endParaRPr>
          </a:p>
        </p:txBody>
      </p:sp>
      <p:sp>
        <p:nvSpPr>
          <p:cNvPr id="4" name="Slide Number Placeholder 3">
            <a:extLst>
              <a:ext uri="{FF2B5EF4-FFF2-40B4-BE49-F238E27FC236}">
                <a16:creationId xmlns:a16="http://schemas.microsoft.com/office/drawing/2014/main" id="{0C83DF04-4EB6-4D39-B693-229DEF5BE6CC}"/>
              </a:ext>
            </a:extLst>
          </p:cNvPr>
          <p:cNvSpPr>
            <a:spLocks noGrp="1"/>
          </p:cNvSpPr>
          <p:nvPr>
            <p:ph type="sldNum" sz="quarter" idx="12"/>
          </p:nvPr>
        </p:nvSpPr>
        <p:spPr>
          <a:xfrm>
            <a:off x="11579088" y="6480313"/>
            <a:ext cx="562880" cy="336699"/>
          </a:xfrm>
        </p:spPr>
        <p:txBody>
          <a:bodyPr/>
          <a:lstStyle/>
          <a:p>
            <a:pPr algn="r"/>
            <a:fld id="{26402401-4522-4C0F-A737-197EB07E49FF}" type="slidenum">
              <a:rPr lang="en-US" sz="1800">
                <a:latin typeface="Fontasy Himali" panose="04020500000000000000" pitchFamily="82" charset="0"/>
                <a:cs typeface="+mn-cs"/>
              </a:rPr>
              <a:pPr algn="r"/>
              <a:t>15</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07F2C6DE-3462-457F-BD5A-FD4C277D4D05}"/>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1EE7-0610-4035-92FC-6F1D5F692080}"/>
              </a:ext>
            </a:extLst>
          </p:cNvPr>
          <p:cNvSpPr/>
          <p:nvPr/>
        </p:nvSpPr>
        <p:spPr>
          <a:xfrm>
            <a:off x="158965" y="2476873"/>
            <a:ext cx="11969748" cy="2813784"/>
          </a:xfrm>
          <a:prstGeom prst="rect">
            <a:avLst/>
          </a:prstGeom>
        </p:spPr>
        <p:txBody>
          <a:bodyPr wrap="square">
            <a:spAutoFit/>
          </a:bodyPr>
          <a:lstStyle/>
          <a:p>
            <a:pPr algn="just">
              <a:lnSpc>
                <a:spcPct val="150000"/>
              </a:lnSpc>
            </a:pPr>
            <a:r>
              <a:rPr lang="ne-NP" sz="2400" dirty="0">
                <a:cs typeface="Kalimati" pitchFamily="2"/>
              </a:rPr>
              <a:t>एउटा परिवारको (कृषिको लागि चलन गरेको, गणनाको दिन कायम रहेको) जग्गा निम्नानुसार जम्मा ५ टुक्रा</a:t>
            </a:r>
            <a:r>
              <a:rPr lang="en-US" sz="2400" dirty="0">
                <a:cs typeface="Kalimati" pitchFamily="2"/>
              </a:rPr>
              <a:t> </a:t>
            </a:r>
            <a:r>
              <a:rPr lang="ne-NP" sz="2400" dirty="0">
                <a:cs typeface="Kalimati" pitchFamily="2"/>
              </a:rPr>
              <a:t>(कित्ता वा चक्ला) मा बाँडिएको छ । तीन कित्ता एउटा वडामा र दुई कित्ता अर्कै वडामा पर्दछन् । यी ५ कित्तामध्ये एक कित्ता जग्गा अरूलाई कमाउन दिएको रहेछ तर दुई कित्ता अरूको जग्गा यो परिवारले कमाएको रहेछ । त्यस ठाउँको क्षेत्रफल नाप्ने एकाइ रोपनी रहेछ भने परिवारले चलन गरेको जम्मा जग्गाको क्षेत्रफल तल दिइएअनुसार कायम हुन आउँछ ।</a:t>
            </a:r>
          </a:p>
        </p:txBody>
      </p:sp>
      <p:sp>
        <p:nvSpPr>
          <p:cNvPr id="9" name="TextBox 8">
            <a:extLst>
              <a:ext uri="{FF2B5EF4-FFF2-40B4-BE49-F238E27FC236}">
                <a16:creationId xmlns:a16="http://schemas.microsoft.com/office/drawing/2014/main" id="{14408AAE-1D67-49CC-AE00-4F276E2072F2}"/>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क्रमशः</a:t>
            </a:r>
            <a:endParaRPr lang="en-US" dirty="0"/>
          </a:p>
        </p:txBody>
      </p:sp>
    </p:spTree>
    <p:extLst>
      <p:ext uri="{BB962C8B-B14F-4D97-AF65-F5344CB8AC3E}">
        <p14:creationId xmlns:p14="http://schemas.microsoft.com/office/powerpoint/2010/main" val="5396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35548" y="6485557"/>
            <a:ext cx="2743200" cy="365125"/>
          </a:xfrm>
        </p:spPr>
        <p:txBody>
          <a:bodyPr/>
          <a:lstStyle/>
          <a:p>
            <a:pPr algn="r"/>
            <a:fld id="{2840B2E4-A264-431E-ABDE-38E3BCDA5876}" type="slidenum">
              <a:rPr lang="en-US">
                <a:latin typeface="Fontasy Himali" panose="04020500000000000000" pitchFamily="82" charset="0"/>
              </a:rPr>
              <a:pPr algn="r"/>
              <a:t>16</a:t>
            </a:fld>
            <a:endParaRPr lang="en-US" dirty="0">
              <a:latin typeface="Fontasy Himali" panose="04020500000000000000" pitchFamily="82" charset="0"/>
            </a:endParaRPr>
          </a:p>
        </p:txBody>
      </p:sp>
      <p:sp>
        <p:nvSpPr>
          <p:cNvPr id="2" name="Rectangle 1"/>
          <p:cNvSpPr/>
          <p:nvPr/>
        </p:nvSpPr>
        <p:spPr>
          <a:xfrm>
            <a:off x="394741" y="1671965"/>
            <a:ext cx="11583650" cy="369332"/>
          </a:xfrm>
          <a:prstGeom prst="rect">
            <a:avLst/>
          </a:prstGeom>
        </p:spPr>
        <p:txBody>
          <a:bodyPr wrap="square">
            <a:spAutoFit/>
          </a:bodyPr>
          <a:lstStyle/>
          <a:p>
            <a:endParaRPr lang="ne-NP" dirty="0">
              <a:cs typeface="Kalimati" pitchFamily="2"/>
            </a:endParaRPr>
          </a:p>
        </p:txBody>
      </p:sp>
      <p:graphicFrame>
        <p:nvGraphicFramePr>
          <p:cNvPr id="9" name="Table 8">
            <a:extLst>
              <a:ext uri="{FF2B5EF4-FFF2-40B4-BE49-F238E27FC236}">
                <a16:creationId xmlns:a16="http://schemas.microsoft.com/office/drawing/2014/main" id="{01F09265-6B45-4799-B1F8-839A8B5646BC}"/>
              </a:ext>
            </a:extLst>
          </p:cNvPr>
          <p:cNvGraphicFramePr/>
          <p:nvPr>
            <p:extLst>
              <p:ext uri="{D42A27DB-BD31-4B8C-83A1-F6EECF244321}">
                <p14:modId xmlns:p14="http://schemas.microsoft.com/office/powerpoint/2010/main" val="383604454"/>
              </p:ext>
            </p:extLst>
          </p:nvPr>
        </p:nvGraphicFramePr>
        <p:xfrm>
          <a:off x="394741" y="1609539"/>
          <a:ext cx="11483337" cy="4857180"/>
        </p:xfrm>
        <a:graphic>
          <a:graphicData uri="http://schemas.openxmlformats.org/drawingml/2006/table">
            <a:tbl>
              <a:tblPr/>
              <a:tblGrid>
                <a:gridCol w="1713730">
                  <a:extLst>
                    <a:ext uri="{9D8B030D-6E8A-4147-A177-3AD203B41FA5}">
                      <a16:colId xmlns:a16="http://schemas.microsoft.com/office/drawing/2014/main" val="2296515281"/>
                    </a:ext>
                  </a:extLst>
                </a:gridCol>
                <a:gridCol w="1295417">
                  <a:extLst>
                    <a:ext uri="{9D8B030D-6E8A-4147-A177-3AD203B41FA5}">
                      <a16:colId xmlns:a16="http://schemas.microsoft.com/office/drawing/2014/main" val="151726066"/>
                    </a:ext>
                  </a:extLst>
                </a:gridCol>
                <a:gridCol w="1113249">
                  <a:extLst>
                    <a:ext uri="{9D8B030D-6E8A-4147-A177-3AD203B41FA5}">
                      <a16:colId xmlns:a16="http://schemas.microsoft.com/office/drawing/2014/main" val="1946476118"/>
                    </a:ext>
                  </a:extLst>
                </a:gridCol>
                <a:gridCol w="1113249">
                  <a:extLst>
                    <a:ext uri="{9D8B030D-6E8A-4147-A177-3AD203B41FA5}">
                      <a16:colId xmlns:a16="http://schemas.microsoft.com/office/drawing/2014/main" val="2662027554"/>
                    </a:ext>
                  </a:extLst>
                </a:gridCol>
                <a:gridCol w="6247692">
                  <a:extLst>
                    <a:ext uri="{9D8B030D-6E8A-4147-A177-3AD203B41FA5}">
                      <a16:colId xmlns:a16="http://schemas.microsoft.com/office/drawing/2014/main" val="2135248802"/>
                    </a:ext>
                  </a:extLst>
                </a:gridCol>
              </a:tblGrid>
              <a:tr h="389217">
                <a:tc rowSpan="2">
                  <a:txBody>
                    <a:bodyPr/>
                    <a:lstStyle/>
                    <a:p>
                      <a:pPr marL="91440" marR="0" indent="-274320" algn="just" fontAlgn="t">
                        <a:lnSpc>
                          <a:spcPct val="100000"/>
                        </a:lnSpc>
                        <a:spcBef>
                          <a:spcPts val="100"/>
                        </a:spcBef>
                        <a:spcAft>
                          <a:spcPts val="100"/>
                        </a:spcAft>
                        <a:tabLst>
                          <a:tab pos="540385" algn="l"/>
                          <a:tab pos="810260" algn="l"/>
                          <a:tab pos="1080135" algn="l"/>
                        </a:tabLst>
                      </a:pPr>
                      <a:r>
                        <a:rPr lang="en-US" sz="2400" b="0" i="0" u="none" strike="noStrike" dirty="0">
                          <a:solidFill>
                            <a:schemeClr val="tx1"/>
                          </a:solidFill>
                          <a:effectLst/>
                          <a:latin typeface="Preeti" pitchFamily="2" charset="0"/>
                          <a:ea typeface="SimSun" panose="02010600030101010101" pitchFamily="2" charset="-122"/>
                          <a:cs typeface="Kalimati" panose="00000400000000000000" pitchFamily="2"/>
                        </a:rPr>
                        <a:t> </a:t>
                      </a:r>
                      <a:endParaRPr lang="en-US" sz="2400" b="0" i="0" u="none" strike="noStrike" dirty="0">
                        <a:solidFill>
                          <a:schemeClr val="tx1"/>
                        </a:solidFill>
                        <a:effectLst/>
                        <a:latin typeface="Preeti" pitchFamily="2" charset="0"/>
                        <a:cs typeface="Kalimati" panose="00000400000000000000" pitchFamily="2"/>
                      </a:endParaRPr>
                    </a:p>
                    <a:p>
                      <a:pPr marL="91440" marR="0" indent="-274320" algn="ctr" fontAlgn="t">
                        <a:lnSpc>
                          <a:spcPct val="100000"/>
                        </a:lnSpc>
                        <a:spcBef>
                          <a:spcPts val="100"/>
                        </a:spcBef>
                        <a:spcAft>
                          <a:spcPts val="100"/>
                        </a:spcAft>
                        <a:tabLst>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कित्ता नं.</a:t>
                      </a:r>
                    </a:p>
                  </a:txBody>
                  <a:tcPr marL="100584" marR="100584" marT="952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gridSpan="3">
                  <a:txBody>
                    <a:bodyPr/>
                    <a:lstStyle/>
                    <a:p>
                      <a:pPr marL="274320" marR="0" indent="-274320" algn="just" fontAlgn="t">
                        <a:lnSpc>
                          <a:spcPct val="150000"/>
                        </a:lnSpc>
                        <a:spcBef>
                          <a:spcPts val="100"/>
                        </a:spcBef>
                        <a:spcAft>
                          <a:spcPts val="100"/>
                        </a:spcAft>
                        <a:tabLst>
                          <a:tab pos="180340" algn="l"/>
                          <a:tab pos="540385" algn="l"/>
                          <a:tab pos="810260" algn="l"/>
                          <a:tab pos="1080135" algn="l"/>
                        </a:tabLst>
                      </a:pPr>
                      <a:r>
                        <a:rPr lang="ne-NP" sz="2400" b="0" i="0" u="none" strike="noStrike" dirty="0">
                          <a:solidFill>
                            <a:srgbClr val="002060"/>
                          </a:solidFill>
                          <a:effectLst/>
                          <a:latin typeface="Preeti" pitchFamily="2" charset="0"/>
                          <a:ea typeface="SimSun" panose="02010600030101010101" pitchFamily="2" charset="-122"/>
                          <a:cs typeface="Kalimati" panose="00000400000000000000" pitchFamily="2"/>
                        </a:rPr>
                        <a:t>जग्गाको</a:t>
                      </a:r>
                      <a:r>
                        <a:rPr lang="ne-NP" sz="2400" b="0" i="0" u="none" strike="noStrike" baseline="0" dirty="0">
                          <a:solidFill>
                            <a:srgbClr val="002060"/>
                          </a:solidFill>
                          <a:effectLst/>
                          <a:latin typeface="Preeti" pitchFamily="2" charset="0"/>
                          <a:ea typeface="SimSun" panose="02010600030101010101" pitchFamily="2" charset="-122"/>
                          <a:cs typeface="Kalimati" panose="00000400000000000000" pitchFamily="2"/>
                        </a:rPr>
                        <a:t> क्षेत्रफल</a:t>
                      </a:r>
                      <a:endParaRPr lang="en-US" sz="2400" b="0" i="0" u="none" strike="noStrike" dirty="0">
                        <a:solidFill>
                          <a:srgbClr val="002060"/>
                        </a:solidFill>
                        <a:effectLst/>
                        <a:latin typeface="Preeti" pitchFamily="2" charset="0"/>
                        <a:cs typeface="Kalimati" panose="00000400000000000000" pitchFamily="2"/>
                      </a:endParaRPr>
                    </a:p>
                  </a:txBody>
                  <a:tcPr marL="100584" marR="10058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hMerge="1">
                  <a:txBody>
                    <a:bodyPr/>
                    <a:lstStyle/>
                    <a:p>
                      <a:endParaRPr lang="en-US"/>
                    </a:p>
                  </a:txBody>
                  <a:tcPr/>
                </a:tc>
                <a:tc hMerge="1">
                  <a:txBody>
                    <a:bodyPr/>
                    <a:lstStyle/>
                    <a:p>
                      <a:endParaRPr lang="en-US"/>
                    </a:p>
                  </a:txBody>
                  <a:tcPr/>
                </a:tc>
                <a:tc rowSpan="2">
                  <a:txBody>
                    <a:bodyPr/>
                    <a:lstStyle/>
                    <a:p>
                      <a:pPr marL="0" marR="0" algn="just" fontAlgn="t">
                        <a:lnSpc>
                          <a:spcPct val="120000"/>
                        </a:lnSpc>
                        <a:spcBef>
                          <a:spcPts val="100"/>
                        </a:spcBef>
                        <a:spcAft>
                          <a:spcPts val="100"/>
                        </a:spcAft>
                      </a:pPr>
                      <a:r>
                        <a:rPr lang="en-US" sz="2400" b="0" i="0" u="none" strike="noStrike" dirty="0">
                          <a:solidFill>
                            <a:schemeClr val="tx1"/>
                          </a:solidFill>
                          <a:effectLst/>
                          <a:latin typeface="Himalayabold"/>
                          <a:ea typeface="SimSun" panose="02010600030101010101" pitchFamily="2" charset="-122"/>
                          <a:cs typeface="Kalimati" panose="00000400000000000000" pitchFamily="2"/>
                        </a:rPr>
                        <a:t> </a:t>
                      </a: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कैफियत</a:t>
                      </a:r>
                      <a:endParaRPr lang="en-US" sz="2400" b="0" i="0" u="none" strike="noStrike" dirty="0">
                        <a:solidFill>
                          <a:schemeClr val="tx1"/>
                        </a:solidFill>
                        <a:effectLst/>
                        <a:latin typeface="Preeti" pitchFamily="2" charset="0"/>
                        <a:cs typeface="Kalimati" panose="00000400000000000000" pitchFamily="2"/>
                      </a:endParaRPr>
                    </a:p>
                  </a:txBody>
                  <a:tcPr marL="100584" marR="100584"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extLst>
                  <a:ext uri="{0D108BD9-81ED-4DB2-BD59-A6C34878D82A}">
                    <a16:rowId xmlns:a16="http://schemas.microsoft.com/office/drawing/2014/main" val="3787912997"/>
                  </a:ext>
                </a:extLst>
              </a:tr>
              <a:tr h="491441">
                <a:tc vMerge="1">
                  <a:txBody>
                    <a:bodyPr/>
                    <a:lstStyle/>
                    <a:p>
                      <a:endParaRPr lang="en-US"/>
                    </a:p>
                  </a:txBody>
                  <a:tcPr/>
                </a:tc>
                <a:tc>
                  <a:txBody>
                    <a:bodyPr/>
                    <a:lstStyle/>
                    <a:p>
                      <a:pPr marL="9144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रोपनी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9144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आना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9144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cs typeface="Kalimati" panose="00000400000000000000" pitchFamily="2"/>
                        </a:rPr>
                        <a:t>पैसा</a:t>
                      </a:r>
                      <a:endParaRPr lang="en-US" sz="2400" b="0" i="0" u="none" strike="noStrike" dirty="0">
                        <a:solidFill>
                          <a:schemeClr val="tx1"/>
                        </a:solidFill>
                        <a:effectLst/>
                        <a:latin typeface="Preeti" pitchFamily="2" charset="0"/>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vMerge="1">
                  <a:txBody>
                    <a:bodyPr/>
                    <a:lstStyle/>
                    <a:p>
                      <a:endParaRPr lang="en-US"/>
                    </a:p>
                  </a:txBody>
                  <a:tcPr/>
                </a:tc>
                <a:extLst>
                  <a:ext uri="{0D108BD9-81ED-4DB2-BD59-A6C34878D82A}">
                    <a16:rowId xmlns:a16="http://schemas.microsoft.com/office/drawing/2014/main" val="2852001981"/>
                  </a:ext>
                </a:extLst>
              </a:tr>
              <a:tr h="432671">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६</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आफ्नो जग्गा आफैले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753791"/>
                  </a:ext>
                </a:extLst>
              </a:tr>
              <a:tr h="891348">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९</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३</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आफ्नो जग्गा अरूलाई कमाउन दिएको (समावेश नगर्ने)</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3766610"/>
                  </a:ext>
                </a:extLst>
              </a:tr>
              <a:tr h="443636">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Arial" panose="020B0604020202020204" pitchFamily="34" charset="0"/>
                          <a:cs typeface="Kalimati" panose="00000400000000000000" pitchFamily="2"/>
                        </a:rPr>
                        <a:t>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७</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आफ्नो जग्गा आफैले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754199"/>
                  </a:ext>
                </a:extLst>
              </a:tr>
              <a:tr h="432671">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४</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९</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अरूको जग्गा कूत तिर्ने गरी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655920"/>
                  </a:ext>
                </a:extLst>
              </a:tr>
              <a:tr h="432671">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५</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४</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अरूको जग्गा कूत तिर्ने गरी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372032"/>
                  </a:ext>
                </a:extLst>
              </a:tr>
              <a:tr h="1174577">
                <a:tc>
                  <a:txBody>
                    <a:bodyPr/>
                    <a:lstStyle/>
                    <a:p>
                      <a:pPr marL="0" marR="0" algn="ctr" fontAlgn="t">
                        <a:lnSpc>
                          <a:spcPct val="100000"/>
                        </a:lnSpc>
                        <a:spcBef>
                          <a:spcPts val="100"/>
                        </a:spcBef>
                        <a:spcAft>
                          <a:spcPts val="100"/>
                        </a:spcAft>
                        <a:tabLst>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परिवारले</a:t>
                      </a:r>
                      <a:r>
                        <a:rPr lang="ne-NP" sz="2400" b="0" i="0" u="none" strike="noStrike" baseline="0" dirty="0">
                          <a:solidFill>
                            <a:schemeClr val="tx1"/>
                          </a:solidFill>
                          <a:effectLst/>
                          <a:latin typeface="Preeti" pitchFamily="2" charset="0"/>
                          <a:ea typeface="SimSun" panose="02010600030101010101" pitchFamily="2" charset="-122"/>
                          <a:cs typeface="Kalimati" panose="00000400000000000000" pitchFamily="2"/>
                        </a:rPr>
                        <a:t> चलन गरेको</a:t>
                      </a:r>
                      <a:endParaRPr lang="nl-BE"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Arial" panose="020B0604020202020204" pitchFamily="34" charset="0"/>
                          <a:cs typeface="Kalimati" panose="00000400000000000000" pitchFamily="2"/>
                        </a:rPr>
                        <a:t>परिवारले चलन गरेको जग्गाको जम्मा क्षेत्रफल (कित्ता नं. २ बाहेक)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50288359"/>
                  </a:ext>
                </a:extLst>
              </a:tr>
            </a:tbl>
          </a:graphicData>
        </a:graphic>
      </p:graphicFrame>
      <p:sp>
        <p:nvSpPr>
          <p:cNvPr id="11" name="Rectangle 10"/>
          <p:cNvSpPr/>
          <p:nvPr/>
        </p:nvSpPr>
        <p:spPr>
          <a:xfrm>
            <a:off x="313921" y="902524"/>
            <a:ext cx="11564158" cy="523220"/>
          </a:xfrm>
          <a:prstGeom prst="rect">
            <a:avLst/>
          </a:prstGeom>
        </p:spPr>
        <p:txBody>
          <a:bodyPr wrap="square">
            <a:spAutoFit/>
          </a:bodyPr>
          <a:lstStyle/>
          <a:p>
            <a:pPr algn="ctr"/>
            <a:r>
              <a:rPr lang="ne-NP" sz="2800" b="1">
                <a:cs typeface="Kalimati" pitchFamily="2"/>
              </a:rPr>
              <a:t>आफैंले </a:t>
            </a:r>
            <a:r>
              <a:rPr lang="ne-NP" sz="2800" b="1" dirty="0">
                <a:cs typeface="Kalimati" pitchFamily="2"/>
              </a:rPr>
              <a:t>चलन गरेको कृषि प्रयोजनको जम्मा जग्गाको क्षेत्रफल</a:t>
            </a:r>
            <a:endParaRPr lang="en-US" sz="2800" b="1" dirty="0">
              <a:cs typeface="Kalimati" pitchFamily="2"/>
            </a:endParaRPr>
          </a:p>
        </p:txBody>
      </p:sp>
    </p:spTree>
    <p:extLst>
      <p:ext uri="{BB962C8B-B14F-4D97-AF65-F5344CB8AC3E}">
        <p14:creationId xmlns:p14="http://schemas.microsoft.com/office/powerpoint/2010/main" val="277988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5" y="6485557"/>
            <a:ext cx="2743200" cy="365125"/>
          </a:xfrm>
        </p:spPr>
        <p:txBody>
          <a:bodyPr/>
          <a:lstStyle/>
          <a:p>
            <a:pPr algn="r"/>
            <a:fld id="{2840B2E4-A264-431E-ABDE-38E3BCDA5876}" type="slidenum">
              <a:rPr lang="en-US">
                <a:latin typeface="Fontasy Himali" panose="04020500000000000000" pitchFamily="82" charset="0"/>
              </a:rPr>
              <a:pPr algn="r"/>
              <a:t>17</a:t>
            </a:fld>
            <a:endParaRPr lang="en-US" dirty="0">
              <a:latin typeface="Fontasy Himali" panose="04020500000000000000" pitchFamily="82" charset="0"/>
            </a:endParaRPr>
          </a:p>
        </p:txBody>
      </p:sp>
      <p:sp>
        <p:nvSpPr>
          <p:cNvPr id="2" name="Rectangle 1"/>
          <p:cNvSpPr/>
          <p:nvPr/>
        </p:nvSpPr>
        <p:spPr>
          <a:xfrm>
            <a:off x="383909" y="2902387"/>
            <a:ext cx="9011551" cy="3300904"/>
          </a:xfrm>
          <a:prstGeom prst="rect">
            <a:avLst/>
          </a:prstGeom>
        </p:spPr>
        <p:txBody>
          <a:bodyPr wrap="square">
            <a:spAutoFit/>
          </a:bodyPr>
          <a:lstStyle/>
          <a:p>
            <a:pPr>
              <a:lnSpc>
                <a:spcPct val="150000"/>
              </a:lnSpc>
            </a:pPr>
            <a:r>
              <a:rPr lang="ne-NP" sz="1900" dirty="0">
                <a:cs typeface="Kalimati" pitchFamily="2"/>
              </a:rPr>
              <a:t>१. छ			    २. छैन  </a:t>
            </a:r>
            <a:r>
              <a:rPr lang="en-US" sz="1900" dirty="0">
                <a:cs typeface="Kalimati" pitchFamily="2"/>
              </a:rPr>
              <a:t>      </a:t>
            </a:r>
            <a:r>
              <a:rPr lang="ne-NP" sz="1900" dirty="0">
                <a:cs typeface="Kalimati" pitchFamily="2"/>
              </a:rPr>
              <a:t>महल १४</a:t>
            </a:r>
          </a:p>
          <a:p>
            <a:pPr>
              <a:lnSpc>
                <a:spcPct val="150000"/>
              </a:lnSpc>
            </a:pPr>
            <a:r>
              <a:rPr lang="ne-NP" sz="2400" dirty="0">
                <a:cs typeface="Kalimati" pitchFamily="2"/>
              </a:rPr>
              <a:t>यस परिवारले यस गाउँपालिका/नगरपालिका </a:t>
            </a:r>
            <a:r>
              <a:rPr lang="ne-NP" sz="2400">
                <a:cs typeface="Kalimati" pitchFamily="2"/>
              </a:rPr>
              <a:t>बाहेक अर्को </a:t>
            </a:r>
            <a:r>
              <a:rPr lang="ne-NP" sz="2400" dirty="0">
                <a:cs typeface="Kalimati" pitchFamily="2"/>
              </a:rPr>
              <a:t>गाउँपालिका वा नगरपालिकामा आफैले </a:t>
            </a:r>
            <a:r>
              <a:rPr lang="ne-NP" sz="2400">
                <a:cs typeface="Kalimati" pitchFamily="2"/>
              </a:rPr>
              <a:t>कृषि प्रयोजनका </a:t>
            </a:r>
            <a:r>
              <a:rPr lang="ne-NP" sz="2400" dirty="0">
                <a:cs typeface="Kalimati" pitchFamily="2"/>
              </a:rPr>
              <a:t>लागि चलन गरेको </a:t>
            </a:r>
            <a:r>
              <a:rPr lang="ne-NP" sz="2400">
                <a:cs typeface="Kalimati" pitchFamily="2"/>
              </a:rPr>
              <a:t>जग्गा (</a:t>
            </a:r>
            <a:r>
              <a:rPr lang="ne-NP" sz="2400" dirty="0">
                <a:cs typeface="Kalimati" pitchFamily="2"/>
              </a:rPr>
              <a:t>आफ्नो र अरूको कमाएको समेत) छ छैन </a:t>
            </a:r>
            <a:r>
              <a:rPr lang="ne-NP" sz="2400">
                <a:cs typeface="Kalimati" pitchFamily="2"/>
              </a:rPr>
              <a:t>यकिन गरी </a:t>
            </a:r>
            <a:r>
              <a:rPr lang="ne-NP" sz="2400" dirty="0">
                <a:cs typeface="Kalimati" pitchFamily="2"/>
              </a:rPr>
              <a:t>छ भने १ मा गोलो घेरा लगाई महल १३ भर्नु </a:t>
            </a:r>
            <a:r>
              <a:rPr lang="ne-NP" sz="2400">
                <a:cs typeface="Kalimati" pitchFamily="2"/>
              </a:rPr>
              <a:t>पर्दछ र </a:t>
            </a:r>
            <a:r>
              <a:rPr lang="ne-NP" sz="2400" dirty="0">
                <a:cs typeface="Kalimati" pitchFamily="2"/>
              </a:rPr>
              <a:t>छैन भने २ मा गोलो घेरा लगाई </a:t>
            </a:r>
            <a:r>
              <a:rPr lang="ne-NP" sz="2400">
                <a:cs typeface="Kalimati" pitchFamily="2"/>
              </a:rPr>
              <a:t>महल १४ देखि भर्नु </a:t>
            </a:r>
            <a:r>
              <a:rPr lang="ne-NP" sz="2400" dirty="0">
                <a:cs typeface="Kalimati" pitchFamily="2"/>
              </a:rPr>
              <a:t>पर्दछ</a:t>
            </a:r>
            <a:r>
              <a:rPr lang="ne-NP" sz="2400">
                <a:cs typeface="Kalimati" pitchFamily="2"/>
              </a:rPr>
              <a:t> ।  </a:t>
            </a:r>
            <a:endParaRPr lang="ne-NP" sz="1900" dirty="0">
              <a:cs typeface="Kalimati" pitchFamily="2"/>
            </a:endParaRPr>
          </a:p>
        </p:txBody>
      </p:sp>
      <p:sp>
        <p:nvSpPr>
          <p:cNvPr id="8" name="Rectangle 7"/>
          <p:cNvSpPr/>
          <p:nvPr/>
        </p:nvSpPr>
        <p:spPr>
          <a:xfrm>
            <a:off x="514351" y="852855"/>
            <a:ext cx="11357318" cy="1754326"/>
          </a:xfrm>
          <a:prstGeom prst="rect">
            <a:avLst/>
          </a:prstGeom>
        </p:spPr>
        <p:txBody>
          <a:bodyPr wrap="square">
            <a:spAutoFit/>
          </a:bodyPr>
          <a:lstStyle/>
          <a:p>
            <a:pPr algn="ctr"/>
            <a:r>
              <a:rPr lang="ne-NP" sz="2800" b="1" dirty="0">
                <a:cs typeface="Kalimati" pitchFamily="2"/>
              </a:rPr>
              <a:t>महल १२</a:t>
            </a:r>
            <a:r>
              <a:rPr lang="en-US" sz="2800" b="1" dirty="0">
                <a:cs typeface="Kalimati" pitchFamily="2"/>
              </a:rPr>
              <a:t>:</a:t>
            </a:r>
            <a:r>
              <a:rPr lang="ne-NP" sz="2800" b="1" dirty="0">
                <a:cs typeface="Kalimati" pitchFamily="2"/>
              </a:rPr>
              <a:t> यस परिवारको यो गा.पा./न.पा. बाहिर आफैंले चलन गरेको </a:t>
            </a:r>
            <a:r>
              <a:rPr lang="ne-NP" sz="2800" b="1">
                <a:cs typeface="Kalimati" pitchFamily="2"/>
              </a:rPr>
              <a:t>कृषि प्रयोजनको </a:t>
            </a:r>
            <a:r>
              <a:rPr lang="ne-NP" sz="2800" b="1" dirty="0">
                <a:cs typeface="Kalimati" pitchFamily="2"/>
              </a:rPr>
              <a:t>जग्गा छ ? </a:t>
            </a:r>
          </a:p>
          <a:p>
            <a:pPr algn="ctr"/>
            <a:endParaRPr lang="en-US" sz="2800" b="1">
              <a:cs typeface="Kalimati" pitchFamily="2"/>
            </a:endParaRPr>
          </a:p>
          <a:p>
            <a:pPr algn="ctr"/>
            <a:r>
              <a:rPr lang="ne-NP" sz="2400" b="1">
                <a:cs typeface="Kalimati" pitchFamily="2"/>
              </a:rPr>
              <a:t>(</a:t>
            </a:r>
            <a:r>
              <a:rPr lang="ne-NP" sz="2400" b="1" dirty="0">
                <a:cs typeface="Kalimati" pitchFamily="2"/>
              </a:rPr>
              <a:t>आफ्नो जग्गा आफैंले कमाएको र अरूको जग्गा कमाएको समेत)</a:t>
            </a:r>
            <a:endParaRPr lang="en-US" sz="2400" b="1" dirty="0">
              <a:cs typeface="Kalimati" pitchFamily="2"/>
            </a:endParaRPr>
          </a:p>
        </p:txBody>
      </p:sp>
      <p:pic>
        <p:nvPicPr>
          <p:cNvPr id="9" name="Picture 8">
            <a:extLst>
              <a:ext uri="{FF2B5EF4-FFF2-40B4-BE49-F238E27FC236}">
                <a16:creationId xmlns:a16="http://schemas.microsoft.com/office/drawing/2014/main" id="{42F90C4A-C241-4CFD-8516-5CCC55BBB60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79341" y="2240280"/>
            <a:ext cx="1958340" cy="4116070"/>
          </a:xfrm>
          <a:prstGeom prst="rect">
            <a:avLst/>
          </a:prstGeom>
        </p:spPr>
      </p:pic>
      <p:cxnSp>
        <p:nvCxnSpPr>
          <p:cNvPr id="10" name="Straight Arrow Connector 9"/>
          <p:cNvCxnSpPr/>
          <p:nvPr/>
        </p:nvCxnSpPr>
        <p:spPr>
          <a:xfrm>
            <a:off x="4572000" y="3188040"/>
            <a:ext cx="3143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811495" y="5540992"/>
            <a:ext cx="464024" cy="31389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49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6" y="6485557"/>
            <a:ext cx="2743200" cy="365125"/>
          </a:xfrm>
        </p:spPr>
        <p:txBody>
          <a:bodyPr/>
          <a:lstStyle/>
          <a:p>
            <a:pPr algn="r"/>
            <a:fld id="{2840B2E4-A264-431E-ABDE-38E3BCDA5876}" type="slidenum">
              <a:rPr lang="en-US">
                <a:latin typeface="Fontasy Himali" panose="04020500000000000000" pitchFamily="82" charset="0"/>
              </a:rPr>
              <a:pPr algn="r"/>
              <a:t>18</a:t>
            </a:fld>
            <a:endParaRPr lang="en-US" dirty="0">
              <a:latin typeface="Fontasy Himali" panose="04020500000000000000" pitchFamily="82" charset="0"/>
            </a:endParaRPr>
          </a:p>
        </p:txBody>
      </p:sp>
      <p:sp>
        <p:nvSpPr>
          <p:cNvPr id="2" name="Rectangle 1"/>
          <p:cNvSpPr/>
          <p:nvPr/>
        </p:nvSpPr>
        <p:spPr>
          <a:xfrm>
            <a:off x="139148" y="2203771"/>
            <a:ext cx="9551503" cy="397031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800" dirty="0">
                <a:cs typeface="Kalimati" pitchFamily="2"/>
              </a:rPr>
              <a:t>परिवारले यस गाउँपालिका वा नगरपालिका बाहेक अर्को गाउँपालिका वा नगरपालिका वा अर्को जिल्लामा आफैले कृषि प्रयोगका लागि चलन गरेको जग्गा (आफ्नो र अरूको कमाएको समेत</a:t>
            </a:r>
            <a:r>
              <a:rPr lang="ne-NP" sz="2800">
                <a:cs typeface="Kalimati" pitchFamily="2"/>
              </a:rPr>
              <a:t>) जम्मा </a:t>
            </a:r>
            <a:r>
              <a:rPr lang="ne-NP" sz="2800" dirty="0">
                <a:cs typeface="Kalimati" pitchFamily="2"/>
              </a:rPr>
              <a:t>क्षेत्रफल यस महलमा उल्लेख गर्नुपर्दछ । </a:t>
            </a:r>
          </a:p>
          <a:p>
            <a:pPr marL="457200" indent="-457200" algn="just">
              <a:lnSpc>
                <a:spcPct val="150000"/>
              </a:lnSpc>
              <a:buFont typeface="Arial" panose="020B0604020202020204" pitchFamily="34" charset="0"/>
              <a:buChar char="•"/>
            </a:pPr>
            <a:r>
              <a:rPr lang="ne-NP" sz="2800" dirty="0">
                <a:cs typeface="Kalimati" pitchFamily="2"/>
              </a:rPr>
              <a:t>क्षेत्रफलको नापको एकाइ फरक आएमा महल ११ मा </a:t>
            </a:r>
            <a:r>
              <a:rPr lang="ne-NP" sz="2800">
                <a:cs typeface="Kalimati" pitchFamily="2"/>
              </a:rPr>
              <a:t>रहेको एकाइमा </a:t>
            </a:r>
            <a:r>
              <a:rPr lang="ne-NP" sz="2800" dirty="0">
                <a:cs typeface="Kalimati" pitchFamily="2"/>
              </a:rPr>
              <a:t>परिवर्तन गरी लेख्नुपर्दछ । </a:t>
            </a:r>
          </a:p>
        </p:txBody>
      </p:sp>
      <p:sp>
        <p:nvSpPr>
          <p:cNvPr id="8" name="Rectangle 7"/>
          <p:cNvSpPr/>
          <p:nvPr/>
        </p:nvSpPr>
        <p:spPr>
          <a:xfrm>
            <a:off x="283780" y="873537"/>
            <a:ext cx="11908220" cy="892552"/>
          </a:xfrm>
          <a:prstGeom prst="rect">
            <a:avLst/>
          </a:prstGeom>
        </p:spPr>
        <p:txBody>
          <a:bodyPr wrap="square">
            <a:spAutoFit/>
          </a:bodyPr>
          <a:lstStyle/>
          <a:p>
            <a:pPr algn="ctr"/>
            <a:r>
              <a:rPr lang="ne-NP" sz="2800" b="1" dirty="0">
                <a:cs typeface="Kalimati" pitchFamily="2"/>
              </a:rPr>
              <a:t>महल १३</a:t>
            </a:r>
            <a:r>
              <a:rPr lang="en-US" sz="2800" b="1" dirty="0">
                <a:cs typeface="Kalimati" pitchFamily="2"/>
              </a:rPr>
              <a:t>:</a:t>
            </a:r>
            <a:r>
              <a:rPr lang="ne-NP" sz="2800" b="1" dirty="0">
                <a:cs typeface="Kalimati" pitchFamily="2"/>
              </a:rPr>
              <a:t> आफैले चलन गरेको कृषि प्रयोगको जम्मा क्षेत्रफल </a:t>
            </a:r>
            <a:endParaRPr lang="en-US" sz="2800" b="1" dirty="0">
              <a:cs typeface="Kalimati" pitchFamily="2"/>
            </a:endParaRPr>
          </a:p>
          <a:p>
            <a:pPr algn="ctr"/>
            <a:r>
              <a:rPr lang="ne-NP" sz="2400" b="1" dirty="0">
                <a:cs typeface="Kalimati" pitchFamily="2"/>
              </a:rPr>
              <a:t>(महल १२ को १ मा गोलो घेरा भएकालाई मात्र )</a:t>
            </a:r>
            <a:endParaRPr lang="en-US" sz="2400" b="1" dirty="0">
              <a:cs typeface="Kalimati" pitchFamily="2"/>
            </a:endParaRPr>
          </a:p>
        </p:txBody>
      </p:sp>
      <p:pic>
        <p:nvPicPr>
          <p:cNvPr id="9" name="Picture 8">
            <a:extLst>
              <a:ext uri="{FF2B5EF4-FFF2-40B4-BE49-F238E27FC236}">
                <a16:creationId xmlns:a16="http://schemas.microsoft.com/office/drawing/2014/main" id="{4EA14558-A815-4DCD-82D1-D7C843F5AEA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03496" y="2435734"/>
            <a:ext cx="1794192" cy="3866832"/>
          </a:xfrm>
          <a:prstGeom prst="rect">
            <a:avLst/>
          </a:prstGeom>
        </p:spPr>
      </p:pic>
    </p:spTree>
    <p:extLst>
      <p:ext uri="{BB962C8B-B14F-4D97-AF65-F5344CB8AC3E}">
        <p14:creationId xmlns:p14="http://schemas.microsoft.com/office/powerpoint/2010/main" val="282862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95496"/>
            <a:ext cx="2743200" cy="365125"/>
          </a:xfrm>
        </p:spPr>
        <p:txBody>
          <a:bodyPr/>
          <a:lstStyle/>
          <a:p>
            <a:pPr algn="r"/>
            <a:fld id="{2840B2E4-A264-431E-ABDE-38E3BCDA5876}" type="slidenum">
              <a:rPr lang="en-US">
                <a:latin typeface="Fontasy Himali" panose="04020500000000000000" pitchFamily="82" charset="0"/>
              </a:rPr>
              <a:pPr algn="r"/>
              <a:t>19</a:t>
            </a:fld>
            <a:endParaRPr lang="en-US" dirty="0">
              <a:latin typeface="Fontasy Himali" panose="04020500000000000000" pitchFamily="82" charset="0"/>
            </a:endParaRPr>
          </a:p>
        </p:txBody>
      </p:sp>
      <p:sp>
        <p:nvSpPr>
          <p:cNvPr id="2" name="Rectangle 1"/>
          <p:cNvSpPr/>
          <p:nvPr/>
        </p:nvSpPr>
        <p:spPr>
          <a:xfrm>
            <a:off x="484281" y="1302158"/>
            <a:ext cx="11603292" cy="5940088"/>
          </a:xfrm>
          <a:prstGeom prst="rect">
            <a:avLst/>
          </a:prstGeom>
        </p:spPr>
        <p:txBody>
          <a:bodyPr wrap="square">
            <a:spAutoFit/>
          </a:bodyPr>
          <a:lstStyle/>
          <a:p>
            <a:pPr algn="just"/>
            <a:r>
              <a:rPr lang="ne-NP" sz="2400" dirty="0">
                <a:cs typeface="Kalimati" pitchFamily="2"/>
              </a:rPr>
              <a:t>		</a:t>
            </a:r>
            <a:r>
              <a:rPr lang="ne-NP" sz="2000" dirty="0">
                <a:cs typeface="Kalimati" pitchFamily="2"/>
              </a:rPr>
              <a:t>१. </a:t>
            </a:r>
            <a:r>
              <a:rPr lang="ne-NP" sz="2000">
                <a:cs typeface="Kalimati" pitchFamily="2"/>
              </a:rPr>
              <a:t>छन्  </a:t>
            </a:r>
          </a:p>
          <a:p>
            <a:pPr algn="just">
              <a:tabLst>
                <a:tab pos="1882775" algn="l"/>
              </a:tabLst>
            </a:pPr>
            <a:r>
              <a:rPr lang="ne-NP" sz="2000">
                <a:cs typeface="Kalimati" pitchFamily="2"/>
              </a:rPr>
              <a:t>	२</a:t>
            </a:r>
            <a:r>
              <a:rPr lang="ne-NP" sz="2000" dirty="0">
                <a:cs typeface="Kalimati" pitchFamily="2"/>
              </a:rPr>
              <a:t>. </a:t>
            </a:r>
            <a:r>
              <a:rPr lang="ne-NP" sz="2000">
                <a:cs typeface="Kalimati" pitchFamily="2"/>
              </a:rPr>
              <a:t>छैनन्  </a:t>
            </a:r>
            <a:r>
              <a:rPr lang="en-US" sz="2000">
                <a:cs typeface="Kalimati" pitchFamily="2"/>
              </a:rPr>
              <a:t>         </a:t>
            </a:r>
            <a:r>
              <a:rPr lang="ne-NP" sz="2000">
                <a:cs typeface="Kalimati" pitchFamily="2"/>
              </a:rPr>
              <a:t>महल </a:t>
            </a:r>
            <a:r>
              <a:rPr lang="ne-NP" sz="2000" dirty="0">
                <a:cs typeface="Kalimati" pitchFamily="2"/>
              </a:rPr>
              <a:t>१७</a:t>
            </a:r>
            <a:endParaRPr lang="en-US" sz="2000" dirty="0">
              <a:cs typeface="Kalimati" pitchFamily="2"/>
            </a:endParaRPr>
          </a:p>
          <a:p>
            <a:pPr marL="342900" indent="-342900" algn="just">
              <a:buFont typeface="Arial" panose="020B0604020202020204" pitchFamily="34" charset="0"/>
              <a:buChar char="•"/>
            </a:pPr>
            <a:endParaRPr lang="ne-NP" sz="2400">
              <a:solidFill>
                <a:srgbClr val="002060"/>
              </a:solidFill>
              <a:cs typeface="Kalimati" pitchFamily="2"/>
            </a:endParaRPr>
          </a:p>
          <a:p>
            <a:pPr marL="342900" indent="-342900" algn="just">
              <a:buFont typeface="Arial" panose="020B0604020202020204" pitchFamily="34" charset="0"/>
              <a:buChar char="•"/>
            </a:pPr>
            <a:r>
              <a:rPr lang="ne-NP" sz="2400">
                <a:solidFill>
                  <a:srgbClr val="002060"/>
                </a:solidFill>
                <a:cs typeface="Kalimati" pitchFamily="2"/>
              </a:rPr>
              <a:t>कृषि प्रयोजनका लागि पालेका पशुपन्छी भन्नाले कृषि कार्यको लागि र कृषि व्यवसायका लागि परिवारले पालेका चौपाया वा पन्छी वा दुवैलाई बुझाउँछ ।जस्तैः पशुहरूमा गाई, गोरू, याक, चौँरी, राँगो, भैसी, बाख्रा, च्याङ्ग्रा, भेडा, भेडी, सुँगुर, बङ्गुर, खरायो आदि पर्दछन् । पन्छीहरूमा कुखुरा, हाँस, परेवा, तित्रा, च्याखुरा आदि पर्दछन् ।</a:t>
            </a:r>
          </a:p>
          <a:p>
            <a:pPr marL="457200" indent="-457200" algn="just">
              <a:lnSpc>
                <a:spcPct val="150000"/>
              </a:lnSpc>
              <a:buFont typeface="Arial" panose="020B0604020202020204" pitchFamily="34" charset="0"/>
              <a:buChar char="•"/>
            </a:pPr>
            <a:r>
              <a:rPr lang="ne-NP" sz="2400">
                <a:cs typeface="Kalimati" pitchFamily="2"/>
              </a:rPr>
              <a:t>कृषि </a:t>
            </a:r>
            <a:r>
              <a:rPr lang="ne-NP" sz="2400" dirty="0">
                <a:cs typeface="Kalimati" pitchFamily="2"/>
              </a:rPr>
              <a:t>प्रयोजनका लागि पालेका पशुपन्छी</a:t>
            </a:r>
            <a:r>
              <a:rPr lang="en-US" sz="2400" dirty="0">
                <a:cs typeface="Kalimati" pitchFamily="2"/>
              </a:rPr>
              <a:t> </a:t>
            </a:r>
            <a:r>
              <a:rPr lang="ne-NP" sz="2400" dirty="0">
                <a:cs typeface="Kalimati" pitchFamily="2"/>
              </a:rPr>
              <a:t>आफ्नो स्वामित्व र आफैले पालेको अरुको स्वामित्वको समेत </a:t>
            </a:r>
            <a:r>
              <a:rPr lang="ne-NP" sz="2400">
                <a:cs typeface="Kalimati" pitchFamily="2"/>
              </a:rPr>
              <a:t>पर्दछ ।</a:t>
            </a:r>
          </a:p>
          <a:p>
            <a:pPr marL="457200" indent="-457200" algn="just">
              <a:lnSpc>
                <a:spcPct val="150000"/>
              </a:lnSpc>
              <a:buFont typeface="Arial" panose="020B0604020202020204" pitchFamily="34" charset="0"/>
              <a:buChar char="•"/>
            </a:pPr>
            <a:r>
              <a:rPr lang="ne-NP" sz="2400">
                <a:solidFill>
                  <a:srgbClr val="002060"/>
                </a:solidFill>
                <a:cs typeface="Kalimati" pitchFamily="2"/>
              </a:rPr>
              <a:t>परिवारले कृषि प्रयोजन अन्तर्गत घरायसी वा व्यवसायिक रुपमा जतिसुकै संख्यामा पालेका पशुपन्छी भएपनि गणना गर्नुपर्दछ ।</a:t>
            </a:r>
          </a:p>
          <a:p>
            <a:pPr marL="457200" indent="-457200" algn="just">
              <a:lnSpc>
                <a:spcPct val="150000"/>
              </a:lnSpc>
              <a:buFont typeface="Arial" panose="020B0604020202020204" pitchFamily="34" charset="0"/>
              <a:buChar char="•"/>
            </a:pPr>
            <a:r>
              <a:rPr lang="ne-NP" sz="2400">
                <a:cs typeface="Kalimati" pitchFamily="2"/>
              </a:rPr>
              <a:t>घरको शोभाको लागि पालिएका कुकुर, बिरालो, खरायो आदि यसमा समावेश गर्नुपर्दैन ।</a:t>
            </a:r>
          </a:p>
          <a:p>
            <a:pPr marL="457200" indent="-457200" algn="just">
              <a:lnSpc>
                <a:spcPct val="150000"/>
              </a:lnSpc>
              <a:buFont typeface="Arial" panose="020B0604020202020204" pitchFamily="34" charset="0"/>
              <a:buChar char="•"/>
            </a:pPr>
            <a:endParaRPr lang="ne-NP" sz="2400" dirty="0">
              <a:solidFill>
                <a:srgbClr val="002060"/>
              </a:solidFill>
              <a:cs typeface="Kalimati" pitchFamily="2"/>
            </a:endParaRPr>
          </a:p>
        </p:txBody>
      </p:sp>
      <p:sp>
        <p:nvSpPr>
          <p:cNvPr id="8" name="Rectangle 7"/>
          <p:cNvSpPr/>
          <p:nvPr/>
        </p:nvSpPr>
        <p:spPr>
          <a:xfrm>
            <a:off x="375099" y="703989"/>
            <a:ext cx="11603291" cy="523220"/>
          </a:xfrm>
          <a:prstGeom prst="rect">
            <a:avLst/>
          </a:prstGeom>
        </p:spPr>
        <p:txBody>
          <a:bodyPr wrap="square">
            <a:spAutoFit/>
          </a:bodyPr>
          <a:lstStyle/>
          <a:p>
            <a:pPr algn="ctr"/>
            <a:r>
              <a:rPr lang="ne-NP" sz="2800" b="1" dirty="0">
                <a:cs typeface="Kalimati" pitchFamily="2"/>
              </a:rPr>
              <a:t>महल १४</a:t>
            </a:r>
            <a:r>
              <a:rPr lang="en-US" sz="2800" b="1" dirty="0">
                <a:cs typeface="Kalimati" pitchFamily="2"/>
              </a:rPr>
              <a:t>:</a:t>
            </a:r>
            <a:r>
              <a:rPr lang="ne-NP" sz="2800" b="1" dirty="0">
                <a:cs typeface="Kalimati" pitchFamily="2"/>
              </a:rPr>
              <a:t> यस परिवारमा कृषि प्रयोजनका लागि पालेका पशुपन्छी छन् ? </a:t>
            </a:r>
            <a:endParaRPr lang="en-US" sz="2800" b="1" dirty="0">
              <a:cs typeface="Kalimati" pitchFamily="2"/>
            </a:endParaRPr>
          </a:p>
        </p:txBody>
      </p:sp>
      <p:cxnSp>
        <p:nvCxnSpPr>
          <p:cNvPr id="9" name="Straight Arrow Connector 8"/>
          <p:cNvCxnSpPr/>
          <p:nvPr/>
        </p:nvCxnSpPr>
        <p:spPr>
          <a:xfrm flipV="1">
            <a:off x="3542334" y="1874850"/>
            <a:ext cx="401869" cy="14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814220-D1E9-49ED-940B-5A37576DA0BE}"/>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8639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1" y="3083375"/>
            <a:ext cx="2798990" cy="20992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421" y="780026"/>
            <a:ext cx="9351489" cy="5645872"/>
          </a:xfrm>
          <a:prstGeom prst="rect">
            <a:avLst/>
          </a:prstGeom>
          <a:effectLst/>
          <a:scene3d>
            <a:camera prst="orthographicFront"/>
            <a:lightRig rig="threePt" dir="t"/>
          </a:scene3d>
          <a:sp3d>
            <a:bevelT w="165100" prst="coolSlant"/>
          </a:sp3d>
        </p:spPr>
      </p:pic>
      <p:sp>
        <p:nvSpPr>
          <p:cNvPr id="6" name="Text Placeholder 1"/>
          <p:cNvSpPr>
            <a:spLocks noGrp="1"/>
          </p:cNvSpPr>
          <p:nvPr>
            <p:ph type="body" sz="quarter" idx="4294967295"/>
          </p:nvPr>
        </p:nvSpPr>
        <p:spPr>
          <a:xfrm>
            <a:off x="-10633" y="1748836"/>
            <a:ext cx="2798990" cy="1908757"/>
          </a:xfrm>
          <a:prstGeom prst="rect">
            <a:avLst/>
          </a:prstGeom>
        </p:spPr>
        <p:txBody>
          <a:bodyPr/>
          <a:lstStyle/>
          <a:p>
            <a:pPr marL="0" indent="0" algn="ctr">
              <a:lnSpc>
                <a:spcPct val="150000"/>
              </a:lnSpc>
              <a:buNone/>
            </a:pPr>
            <a:r>
              <a:rPr lang="ne-NP" sz="4400" b="1" dirty="0">
                <a:solidFill>
                  <a:srgbClr val="002060"/>
                </a:solidFill>
                <a:latin typeface="Ganesh" pitchFamily="2" charset="0"/>
                <a:cs typeface="Kalimati" panose="00000400000000000000" pitchFamily="2"/>
              </a:rPr>
              <a:t>प्रस्तुतिका विषय</a:t>
            </a:r>
          </a:p>
        </p:txBody>
      </p:sp>
      <p:sp>
        <p:nvSpPr>
          <p:cNvPr id="7" name="TextBox 6"/>
          <p:cNvSpPr txBox="1"/>
          <p:nvPr/>
        </p:nvSpPr>
        <p:spPr>
          <a:xfrm>
            <a:off x="3056808" y="2237461"/>
            <a:ext cx="8156713" cy="2015936"/>
          </a:xfrm>
          <a:prstGeom prst="rect">
            <a:avLst/>
          </a:prstGeom>
          <a:noFill/>
        </p:spPr>
        <p:txBody>
          <a:bodyPr wrap="square" rtlCol="0">
            <a:spAutoFit/>
          </a:bodyPr>
          <a:lstStyle/>
          <a:p>
            <a:pPr marL="342900" indent="-342900">
              <a:lnSpc>
                <a:spcPct val="150000"/>
              </a:lnSpc>
              <a:spcBef>
                <a:spcPts val="600"/>
              </a:spcBef>
              <a:spcAft>
                <a:spcPts val="600"/>
              </a:spcAft>
              <a:buFont typeface="Arial" panose="020B0604020202020204" pitchFamily="34" charset="0"/>
              <a:buChar char="•"/>
            </a:pPr>
            <a:r>
              <a:rPr lang="ne-NP" sz="2400" b="1" dirty="0">
                <a:solidFill>
                  <a:srgbClr val="002060"/>
                </a:solidFill>
                <a:latin typeface="Ganesh" pitchFamily="2" charset="0"/>
                <a:cs typeface="Kalimati" panose="00000400000000000000" pitchFamily="2"/>
              </a:rPr>
              <a:t>घर तथा घरपरिवार सूचीकरण फारामः महल</a:t>
            </a:r>
            <a:r>
              <a:rPr lang="en-US" sz="2400" b="1" dirty="0">
                <a:solidFill>
                  <a:srgbClr val="002060"/>
                </a:solidFill>
                <a:latin typeface="Ganesh" pitchFamily="2" charset="0"/>
                <a:cs typeface="Kalimati" panose="00000400000000000000" pitchFamily="2"/>
              </a:rPr>
              <a:t> </a:t>
            </a:r>
            <a:r>
              <a:rPr lang="ne-NP" sz="2400" b="1" dirty="0">
                <a:solidFill>
                  <a:srgbClr val="002060"/>
                </a:solidFill>
                <a:latin typeface="Ganesh" pitchFamily="2" charset="0"/>
                <a:cs typeface="Kalimati" panose="00000400000000000000" pitchFamily="2"/>
              </a:rPr>
              <a:t>(८–२०)</a:t>
            </a:r>
          </a:p>
          <a:p>
            <a:pPr marL="342900" indent="-342900">
              <a:lnSpc>
                <a:spcPct val="150000"/>
              </a:lnSpc>
              <a:spcBef>
                <a:spcPts val="600"/>
              </a:spcBef>
              <a:spcAft>
                <a:spcPts val="600"/>
              </a:spcAft>
              <a:buFont typeface="Arial" panose="020B0604020202020204" pitchFamily="34" charset="0"/>
              <a:buChar char="•"/>
            </a:pPr>
            <a:r>
              <a:rPr lang="ne-NP" sz="2400" b="1" dirty="0">
                <a:solidFill>
                  <a:srgbClr val="002060"/>
                </a:solidFill>
                <a:latin typeface="Ganesh" pitchFamily="2" charset="0"/>
                <a:cs typeface="Kalimati" panose="00000400000000000000" pitchFamily="2"/>
              </a:rPr>
              <a:t>जनगणना घर नम्बर लेख्ने तरिका </a:t>
            </a:r>
          </a:p>
          <a:p>
            <a:pPr marL="342900" indent="-342900">
              <a:lnSpc>
                <a:spcPct val="150000"/>
              </a:lnSpc>
              <a:spcBef>
                <a:spcPts val="600"/>
              </a:spcBef>
              <a:spcAft>
                <a:spcPts val="600"/>
              </a:spcAft>
              <a:buFont typeface="Arial" panose="020B0604020202020204" pitchFamily="34" charset="0"/>
              <a:buChar char="•"/>
            </a:pPr>
            <a:r>
              <a:rPr lang="ne-NP" sz="2400" b="1" dirty="0">
                <a:solidFill>
                  <a:srgbClr val="002060"/>
                </a:solidFill>
                <a:latin typeface="Ganesh" pitchFamily="2" charset="0"/>
                <a:cs typeface="Kalimati" panose="00000400000000000000" pitchFamily="2"/>
              </a:rPr>
              <a:t>उतार फाराम अद्यावधिक गर्ने तरिका</a:t>
            </a:r>
          </a:p>
        </p:txBody>
      </p:sp>
      <p:cxnSp>
        <p:nvCxnSpPr>
          <p:cNvPr id="9" name="Straight Connector 8"/>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19"/>
          <p:cNvSpPr txBox="1">
            <a:spLocks/>
          </p:cNvSpPr>
          <p:nvPr/>
        </p:nvSpPr>
        <p:spPr>
          <a:xfrm>
            <a:off x="11602720" y="642589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2</a:t>
            </a:fld>
            <a:endParaRPr lang="en-US" dirty="0">
              <a:latin typeface="Fontasy Himali" panose="04020500000000000000" pitchFamily="82" charset="0"/>
            </a:endParaRPr>
          </a:p>
        </p:txBody>
      </p:sp>
    </p:spTree>
    <p:extLst>
      <p:ext uri="{BB962C8B-B14F-4D97-AF65-F5344CB8AC3E}">
        <p14:creationId xmlns:p14="http://schemas.microsoft.com/office/powerpoint/2010/main" val="123763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65679"/>
            <a:ext cx="2743200" cy="365125"/>
          </a:xfrm>
        </p:spPr>
        <p:txBody>
          <a:bodyPr/>
          <a:lstStyle/>
          <a:p>
            <a:pPr algn="r"/>
            <a:fld id="{2840B2E4-A264-431E-ABDE-38E3BCDA5876}" type="slidenum">
              <a:rPr lang="en-US">
                <a:latin typeface="Fontasy Himali" panose="04020500000000000000" pitchFamily="82" charset="0"/>
              </a:rPr>
              <a:pPr algn="r"/>
              <a:t>20</a:t>
            </a:fld>
            <a:endParaRPr lang="en-US" dirty="0">
              <a:latin typeface="Fontasy Himali" panose="04020500000000000000" pitchFamily="82" charset="0"/>
            </a:endParaRPr>
          </a:p>
        </p:txBody>
      </p:sp>
      <p:sp>
        <p:nvSpPr>
          <p:cNvPr id="2" name="Rectangle 1"/>
          <p:cNvSpPr/>
          <p:nvPr/>
        </p:nvSpPr>
        <p:spPr>
          <a:xfrm>
            <a:off x="-420816" y="6139875"/>
            <a:ext cx="11455500" cy="461665"/>
          </a:xfrm>
          <a:prstGeom prst="rect">
            <a:avLst/>
          </a:prstGeom>
        </p:spPr>
        <p:txBody>
          <a:bodyPr wrap="square">
            <a:spAutoFit/>
          </a:bodyPr>
          <a:lstStyle/>
          <a:p>
            <a:pPr algn="ctr"/>
            <a:r>
              <a:rPr lang="ne-NP" sz="2400">
                <a:cs typeface="Kalimati" pitchFamily="2"/>
              </a:rPr>
              <a:t>नोटः कुनै पशुपन्छी नभएमा ड्यास तान्नुपर्दछ ।</a:t>
            </a:r>
            <a:endParaRPr lang="ne-NP" dirty="0">
              <a:cs typeface="Kalimati" pitchFamily="2"/>
            </a:endParaRPr>
          </a:p>
        </p:txBody>
      </p:sp>
      <p:sp>
        <p:nvSpPr>
          <p:cNvPr id="8" name="Rectangle 7"/>
          <p:cNvSpPr/>
          <p:nvPr/>
        </p:nvSpPr>
        <p:spPr>
          <a:xfrm>
            <a:off x="384403" y="813906"/>
            <a:ext cx="11455499" cy="523220"/>
          </a:xfrm>
          <a:prstGeom prst="rect">
            <a:avLst/>
          </a:prstGeom>
        </p:spPr>
        <p:txBody>
          <a:bodyPr wrap="square">
            <a:spAutoFit/>
          </a:bodyPr>
          <a:lstStyle/>
          <a:p>
            <a:pPr algn="ctr"/>
            <a:r>
              <a:rPr lang="ne-NP" sz="2800" b="1" dirty="0">
                <a:cs typeface="Kalimati" pitchFamily="2"/>
              </a:rPr>
              <a:t>महल १५–१६</a:t>
            </a:r>
            <a:r>
              <a:rPr lang="en-US" sz="2800" b="1" dirty="0">
                <a:cs typeface="Kalimati" pitchFamily="2"/>
              </a:rPr>
              <a:t>:</a:t>
            </a:r>
            <a:r>
              <a:rPr lang="ne-NP" sz="2800" b="1" dirty="0">
                <a:cs typeface="Kalimati" pitchFamily="2"/>
              </a:rPr>
              <a:t> कृषि प्रयोजनका लागि पालेका पशु र</a:t>
            </a:r>
            <a:r>
              <a:rPr lang="en-US" sz="2800" b="1" dirty="0">
                <a:cs typeface="Kalimati" pitchFamily="2"/>
              </a:rPr>
              <a:t> </a:t>
            </a:r>
            <a:r>
              <a:rPr lang="ne-NP" sz="2800" b="1" dirty="0">
                <a:cs typeface="Kalimati" pitchFamily="2"/>
              </a:rPr>
              <a:t>पन्छीको संख्या दिनुहोस् ।</a:t>
            </a:r>
            <a:endParaRPr lang="en-US" sz="2800" b="1" dirty="0">
              <a:cs typeface="Kalimati" pitchFamily="2"/>
            </a:endParaRPr>
          </a:p>
        </p:txBody>
      </p:sp>
      <p:pic>
        <p:nvPicPr>
          <p:cNvPr id="9" name="Picture 8">
            <a:extLst>
              <a:ext uri="{FF2B5EF4-FFF2-40B4-BE49-F238E27FC236}">
                <a16:creationId xmlns:a16="http://schemas.microsoft.com/office/drawing/2014/main" id="{AF71319D-8801-4F2E-BF04-EBF67004F395}"/>
              </a:ext>
            </a:extLst>
          </p:cNvPr>
          <p:cNvPicPr/>
          <p:nvPr/>
        </p:nvPicPr>
        <p:blipFill>
          <a:blip r:embed="rId2">
            <a:extLst>
              <a:ext uri="{28A0092B-C50C-407E-A947-70E740481C1C}">
                <a14:useLocalDpi xmlns:a14="http://schemas.microsoft.com/office/drawing/2010/main" val="0"/>
              </a:ext>
            </a:extLst>
          </a:blip>
          <a:stretch>
            <a:fillRect/>
          </a:stretch>
        </p:blipFill>
        <p:spPr>
          <a:xfrm>
            <a:off x="702165" y="1918563"/>
            <a:ext cx="10819973" cy="3987086"/>
          </a:xfrm>
          <a:prstGeom prst="rect">
            <a:avLst/>
          </a:prstGeom>
        </p:spPr>
      </p:pic>
      <p:sp>
        <p:nvSpPr>
          <p:cNvPr id="10" name="TextBox 9">
            <a:extLst>
              <a:ext uri="{FF2B5EF4-FFF2-40B4-BE49-F238E27FC236}">
                <a16:creationId xmlns:a16="http://schemas.microsoft.com/office/drawing/2014/main" id="{5FB5EFCF-D619-49DB-B8CA-242BC905E4C7}"/>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
        <p:nvSpPr>
          <p:cNvPr id="11" name="Rectangle 10"/>
          <p:cNvSpPr/>
          <p:nvPr/>
        </p:nvSpPr>
        <p:spPr>
          <a:xfrm>
            <a:off x="66638" y="1347081"/>
            <a:ext cx="11455500" cy="461665"/>
          </a:xfrm>
          <a:prstGeom prst="rect">
            <a:avLst/>
          </a:prstGeom>
        </p:spPr>
        <p:txBody>
          <a:bodyPr wrap="square">
            <a:spAutoFit/>
          </a:bodyPr>
          <a:lstStyle/>
          <a:p>
            <a:pPr algn="ctr"/>
            <a:r>
              <a:rPr lang="ne-NP" sz="2400" dirty="0">
                <a:cs typeface="Kalimati" pitchFamily="2"/>
              </a:rPr>
              <a:t>(महल १४ को १ मा गोलो घेरा भएकालाई मात्र)</a:t>
            </a:r>
            <a:endParaRPr lang="ne-NP" dirty="0">
              <a:cs typeface="Kalimati" pitchFamily="2"/>
            </a:endParaRPr>
          </a:p>
        </p:txBody>
      </p:sp>
    </p:spTree>
    <p:extLst>
      <p:ext uri="{BB962C8B-B14F-4D97-AF65-F5344CB8AC3E}">
        <p14:creationId xmlns:p14="http://schemas.microsoft.com/office/powerpoint/2010/main" val="400673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35548" y="6465679"/>
            <a:ext cx="2743200" cy="365125"/>
          </a:xfrm>
        </p:spPr>
        <p:txBody>
          <a:bodyPr/>
          <a:lstStyle/>
          <a:p>
            <a:pPr algn="r"/>
            <a:fld id="{2840B2E4-A264-431E-ABDE-38E3BCDA5876}" type="slidenum">
              <a:rPr lang="en-US">
                <a:latin typeface="Fontasy Himali" panose="04020500000000000000" pitchFamily="82" charset="0"/>
              </a:rPr>
              <a:pPr algn="r"/>
              <a:t>21</a:t>
            </a:fld>
            <a:endParaRPr lang="en-US" dirty="0">
              <a:latin typeface="Fontasy Himali" panose="04020500000000000000" pitchFamily="82" charset="0"/>
            </a:endParaRPr>
          </a:p>
        </p:txBody>
      </p:sp>
      <p:sp>
        <p:nvSpPr>
          <p:cNvPr id="2" name="Rectangle 1"/>
          <p:cNvSpPr/>
          <p:nvPr/>
        </p:nvSpPr>
        <p:spPr>
          <a:xfrm>
            <a:off x="139149" y="1700760"/>
            <a:ext cx="11810814" cy="447814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परिवारमा कृषि प्रयोजनका लागि पालेका पशुपन्छी भएमा महल १५ मा कुन कुन पशु </a:t>
            </a:r>
            <a:r>
              <a:rPr lang="ne-NP" sz="2400">
                <a:cs typeface="Kalimati" pitchFamily="2"/>
              </a:rPr>
              <a:t>छन् सो को </a:t>
            </a:r>
            <a:r>
              <a:rPr lang="ne-NP" sz="2400" dirty="0">
                <a:cs typeface="Kalimati" pitchFamily="2"/>
              </a:rPr>
              <a:t>संख्या लेख्नुपर्दछ र महल १६ मा कुन कुन पन्छी छन् सो को संख्या लेख्नुपर्दछ ।</a:t>
            </a:r>
          </a:p>
          <a:p>
            <a:pPr marL="342900" indent="-342900" algn="just">
              <a:lnSpc>
                <a:spcPct val="150000"/>
              </a:lnSpc>
              <a:buFont typeface="Arial" panose="020B0604020202020204" pitchFamily="34" charset="0"/>
              <a:buChar char="•"/>
            </a:pPr>
            <a:r>
              <a:rPr lang="ne-NP" sz="2400" dirty="0">
                <a:cs typeface="Kalimati" pitchFamily="2"/>
              </a:rPr>
              <a:t>पशुपन्छी संख्या अन्तर्गत जोसुकैको स्वामित्वमा रहे तापनि गणना भएको दिन परिवारले पालेका सबै घरपालुवा पशुपन्छीको सङ्ख्यालाई जनाउँछ ।</a:t>
            </a:r>
          </a:p>
          <a:p>
            <a:pPr marL="342900" indent="-342900" algn="just">
              <a:lnSpc>
                <a:spcPct val="150000"/>
              </a:lnSpc>
              <a:buFont typeface="Arial" panose="020B0604020202020204" pitchFamily="34" charset="0"/>
              <a:buChar char="•"/>
            </a:pPr>
            <a:r>
              <a:rPr lang="ne-NP" sz="2400" dirty="0">
                <a:cs typeface="Kalimati" pitchFamily="2"/>
              </a:rPr>
              <a:t>गणनाको दिन अस्थायी रूपले घर बाहिर रहेका वा किनेर ल्याउदै गरेका पशुपन्छी सबैलाई यहाँ समावेश गर्नुपर्दछ ।</a:t>
            </a:r>
          </a:p>
          <a:p>
            <a:pPr marL="342900" indent="-342900" algn="just">
              <a:lnSpc>
                <a:spcPct val="150000"/>
              </a:lnSpc>
              <a:buFont typeface="Arial" panose="020B0604020202020204" pitchFamily="34" charset="0"/>
              <a:buChar char="•"/>
            </a:pPr>
            <a:r>
              <a:rPr lang="ne-NP" sz="2400" dirty="0">
                <a:cs typeface="Kalimati" pitchFamily="2"/>
              </a:rPr>
              <a:t>यदि कुनै परिवारले आफू रहेको गा.पा./न.पा. भन्दा बाहिर गोठ, टहरा वा खोर बनार्इ पशुपन्छी पालन गरेको भए उक्त पशुपन्छीको गणना सोही (यहि) परिवारबाट गर्नुपर्दछ ।</a:t>
            </a:r>
            <a:endParaRPr lang="en-US" sz="3600" dirty="0"/>
          </a:p>
        </p:txBody>
      </p:sp>
      <p:sp>
        <p:nvSpPr>
          <p:cNvPr id="10" name="Rectangle 9"/>
          <p:cNvSpPr/>
          <p:nvPr/>
        </p:nvSpPr>
        <p:spPr>
          <a:xfrm>
            <a:off x="384403" y="962990"/>
            <a:ext cx="11455499" cy="523220"/>
          </a:xfrm>
          <a:prstGeom prst="rect">
            <a:avLst/>
          </a:prstGeom>
        </p:spPr>
        <p:txBody>
          <a:bodyPr wrap="square">
            <a:spAutoFit/>
          </a:bodyPr>
          <a:lstStyle/>
          <a:p>
            <a:pPr algn="ctr"/>
            <a:r>
              <a:rPr lang="ne-NP" sz="2800" b="1" dirty="0">
                <a:cs typeface="Kalimati" pitchFamily="2"/>
              </a:rPr>
              <a:t>महल १५–१६</a:t>
            </a:r>
            <a:r>
              <a:rPr lang="en-US" sz="2800" b="1" dirty="0">
                <a:cs typeface="Kalimati" pitchFamily="2"/>
              </a:rPr>
              <a:t>:</a:t>
            </a:r>
            <a:r>
              <a:rPr lang="ne-NP" sz="2800" b="1" dirty="0">
                <a:cs typeface="Kalimati" pitchFamily="2"/>
              </a:rPr>
              <a:t> कृषि प्रयोजनका लागि पालेका पशु र</a:t>
            </a:r>
            <a:r>
              <a:rPr lang="en-US" sz="2800" b="1" dirty="0">
                <a:cs typeface="Kalimati" pitchFamily="2"/>
              </a:rPr>
              <a:t> </a:t>
            </a:r>
            <a:r>
              <a:rPr lang="ne-NP" sz="2800" b="1" dirty="0">
                <a:cs typeface="Kalimati" pitchFamily="2"/>
              </a:rPr>
              <a:t>पन्छीको संख्या दिनुहोस् ।</a:t>
            </a:r>
            <a:endParaRPr lang="en-US" sz="2800" b="1" dirty="0">
              <a:cs typeface="Kalimati" pitchFamily="2"/>
            </a:endParaRPr>
          </a:p>
        </p:txBody>
      </p:sp>
      <p:sp>
        <p:nvSpPr>
          <p:cNvPr id="11" name="Rectangle 10"/>
          <p:cNvSpPr/>
          <p:nvPr/>
        </p:nvSpPr>
        <p:spPr>
          <a:xfrm>
            <a:off x="460784" y="3258040"/>
            <a:ext cx="5873668" cy="932948"/>
          </a:xfrm>
          <a:prstGeom prst="rect">
            <a:avLst/>
          </a:prstGeom>
        </p:spPr>
        <p:txBody>
          <a:bodyPr wrap="square">
            <a:spAutoFit/>
          </a:bodyPr>
          <a:lstStyle/>
          <a:p>
            <a:pPr>
              <a:lnSpc>
                <a:spcPct val="150000"/>
              </a:lnSpc>
            </a:pPr>
            <a:endParaRPr lang="ne-NP" sz="1900" dirty="0">
              <a:cs typeface="Kalimati" pitchFamily="2"/>
            </a:endParaRPr>
          </a:p>
          <a:p>
            <a:pPr>
              <a:lnSpc>
                <a:spcPct val="150000"/>
              </a:lnSpc>
            </a:pPr>
            <a:endParaRPr lang="ne-NP" sz="1900" dirty="0">
              <a:cs typeface="Kalimati" pitchFamily="2"/>
            </a:endParaRPr>
          </a:p>
        </p:txBody>
      </p:sp>
    </p:spTree>
    <p:extLst>
      <p:ext uri="{BB962C8B-B14F-4D97-AF65-F5344CB8AC3E}">
        <p14:creationId xmlns:p14="http://schemas.microsoft.com/office/powerpoint/2010/main" val="211183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22</a:t>
            </a:fld>
            <a:endParaRPr lang="en-US" dirty="0">
              <a:latin typeface="Fontasy Himali" panose="04020500000000000000" pitchFamily="82" charset="0"/>
            </a:endParaRPr>
          </a:p>
        </p:txBody>
      </p:sp>
      <p:sp>
        <p:nvSpPr>
          <p:cNvPr id="2" name="Rectangle 1"/>
          <p:cNvSpPr/>
          <p:nvPr/>
        </p:nvSpPr>
        <p:spPr>
          <a:xfrm>
            <a:off x="357144" y="2077920"/>
            <a:ext cx="8992263" cy="4478149"/>
          </a:xfrm>
          <a:prstGeom prst="rect">
            <a:avLst/>
          </a:prstGeom>
        </p:spPr>
        <p:txBody>
          <a:bodyPr wrap="square">
            <a:spAutoFit/>
          </a:bodyPr>
          <a:lstStyle/>
          <a:p>
            <a:pPr marL="457200" indent="-457200">
              <a:lnSpc>
                <a:spcPct val="150000"/>
              </a:lnSpc>
              <a:buFont typeface="Arial" panose="020B0604020202020204" pitchFamily="34" charset="0"/>
              <a:buChar char="•"/>
            </a:pPr>
            <a:r>
              <a:rPr lang="ne-NP" sz="2400" dirty="0">
                <a:cs typeface="Kalimati" pitchFamily="2"/>
              </a:rPr>
              <a:t>यस परिवारले सरकारले प्रदान गरेको अनुदानमा घर निर्माण गरेको छ छैन सोध्नुपर्दछ । </a:t>
            </a:r>
          </a:p>
          <a:p>
            <a:pPr marL="457200" indent="-457200">
              <a:lnSpc>
                <a:spcPct val="150000"/>
              </a:lnSpc>
              <a:buFont typeface="Arial" panose="020B0604020202020204" pitchFamily="34" charset="0"/>
              <a:buChar char="•"/>
            </a:pPr>
            <a:r>
              <a:rPr lang="ne-NP" sz="2400" dirty="0">
                <a:cs typeface="Kalimati" pitchFamily="2"/>
              </a:rPr>
              <a:t>सरकारी अनुदान अन्तर्गत भूकम्प पुननिर्माण कार्यक्रमबाट अनुदान लिएको, जनता आवास कार्यक्रम अन्तर्गत सरकारले घर निर्माण गरी प्रदान गरेको वा सरकारबाट कुनै किसिमको पूर्ण वा आंशिक सहयोग प्राप्त गरी आवासीय घर निर्माण गरेको पर्दछन् । </a:t>
            </a:r>
          </a:p>
          <a:p>
            <a:pPr marL="457200" indent="-457200">
              <a:lnSpc>
                <a:spcPct val="150000"/>
              </a:lnSpc>
              <a:buFont typeface="Arial" panose="020B0604020202020204" pitchFamily="34" charset="0"/>
              <a:buChar char="•"/>
            </a:pPr>
            <a:r>
              <a:rPr lang="ne-NP" sz="2400" dirty="0">
                <a:cs typeface="Kalimati" pitchFamily="2"/>
              </a:rPr>
              <a:t>परिवारले सरकारले प्रदान गरेको अनुदानमा घर निर्माण गरेको छ छैन सोधी छ भने १, छैन भने २ र लागु नहुने भएमा ३ लेख्नुपर्दछ ।</a:t>
            </a:r>
          </a:p>
        </p:txBody>
      </p:sp>
      <p:sp>
        <p:nvSpPr>
          <p:cNvPr id="3" name="Rectangle 2"/>
          <p:cNvSpPr/>
          <p:nvPr/>
        </p:nvSpPr>
        <p:spPr>
          <a:xfrm>
            <a:off x="471488" y="743768"/>
            <a:ext cx="11506903" cy="954107"/>
          </a:xfrm>
          <a:prstGeom prst="rect">
            <a:avLst/>
          </a:prstGeom>
        </p:spPr>
        <p:txBody>
          <a:bodyPr wrap="square">
            <a:spAutoFit/>
          </a:bodyPr>
          <a:lstStyle/>
          <a:p>
            <a:pPr algn="ctr"/>
            <a:r>
              <a:rPr lang="ne-NP" sz="2800" b="1" dirty="0">
                <a:cs typeface="Kalimati" pitchFamily="2"/>
              </a:rPr>
              <a:t>महल १७</a:t>
            </a:r>
            <a:r>
              <a:rPr lang="en-US" sz="2800" b="1" dirty="0">
                <a:cs typeface="Kalimati" pitchFamily="2"/>
              </a:rPr>
              <a:t>: </a:t>
            </a:r>
            <a:r>
              <a:rPr lang="ne-NP" sz="2800" b="1" dirty="0">
                <a:cs typeface="Kalimati" pitchFamily="2"/>
              </a:rPr>
              <a:t>तपाईंको परिवारले सरकारी अनुदान अन्तर्गत </a:t>
            </a:r>
          </a:p>
          <a:p>
            <a:pPr algn="ctr"/>
            <a:r>
              <a:rPr lang="ne-NP" sz="2800" b="1" dirty="0">
                <a:cs typeface="Kalimati" pitchFamily="2"/>
              </a:rPr>
              <a:t>आवासीय घर निर्माण गरेको छ ? </a:t>
            </a:r>
            <a:endParaRPr lang="en-US" sz="2800" dirty="0">
              <a:cs typeface="Kalimati" pitchFamily="2"/>
            </a:endParaRPr>
          </a:p>
        </p:txBody>
      </p:sp>
      <p:pic>
        <p:nvPicPr>
          <p:cNvPr id="9" name="Picture 8">
            <a:extLst>
              <a:ext uri="{FF2B5EF4-FFF2-40B4-BE49-F238E27FC236}">
                <a16:creationId xmlns:a16="http://schemas.microsoft.com/office/drawing/2014/main" id="{F66042FF-3A08-4B32-9925-6EAD1D7827B0}"/>
              </a:ext>
            </a:extLst>
          </p:cNvPr>
          <p:cNvPicPr/>
          <p:nvPr/>
        </p:nvPicPr>
        <p:blipFill>
          <a:blip r:embed="rId2">
            <a:extLst>
              <a:ext uri="{28A0092B-C50C-407E-A947-70E740481C1C}">
                <a14:useLocalDpi xmlns:a14="http://schemas.microsoft.com/office/drawing/2010/main" val="0"/>
              </a:ext>
            </a:extLst>
          </a:blip>
          <a:stretch>
            <a:fillRect/>
          </a:stretch>
        </p:blipFill>
        <p:spPr>
          <a:xfrm>
            <a:off x="9809922" y="1578754"/>
            <a:ext cx="2310847" cy="4773446"/>
          </a:xfrm>
          <a:prstGeom prst="rect">
            <a:avLst/>
          </a:prstGeom>
        </p:spPr>
      </p:pic>
      <p:sp>
        <p:nvSpPr>
          <p:cNvPr id="8" name="TextBox 7">
            <a:extLst>
              <a:ext uri="{FF2B5EF4-FFF2-40B4-BE49-F238E27FC236}">
                <a16:creationId xmlns:a16="http://schemas.microsoft.com/office/drawing/2014/main" id="{0BB38F07-3D8E-4470-BAD8-67519DF9ED30}"/>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81602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EAF-5065-41F3-A63A-BF5085F32C49}"/>
              </a:ext>
            </a:extLst>
          </p:cNvPr>
          <p:cNvSpPr>
            <a:spLocks noGrp="1"/>
          </p:cNvSpPr>
          <p:nvPr>
            <p:ph type="title"/>
          </p:nvPr>
        </p:nvSpPr>
        <p:spPr>
          <a:xfrm>
            <a:off x="0" y="755757"/>
            <a:ext cx="12192000" cy="1088004"/>
          </a:xfrm>
        </p:spPr>
        <p:txBody>
          <a:bodyPr/>
          <a:lstStyle/>
          <a:p>
            <a:pPr algn="ctr"/>
            <a:r>
              <a:rPr lang="ne-NP" sz="2800" b="1" dirty="0">
                <a:cs typeface="Kalimati" pitchFamily="2"/>
              </a:rPr>
              <a:t>महल १७</a:t>
            </a:r>
            <a:r>
              <a:rPr lang="en-US" sz="2800" b="1" dirty="0">
                <a:cs typeface="Kalimati" pitchFamily="2"/>
              </a:rPr>
              <a:t>: </a:t>
            </a:r>
            <a:r>
              <a:rPr lang="ne-NP" sz="2800" b="1" dirty="0">
                <a:cs typeface="Kalimati" pitchFamily="2"/>
              </a:rPr>
              <a:t>तपाईंको परिवारले सरकारी अनुदान अन्तर्गत </a:t>
            </a:r>
            <a:br>
              <a:rPr lang="ne-NP" sz="2800" b="1" dirty="0">
                <a:cs typeface="Kalimati" pitchFamily="2"/>
              </a:rPr>
            </a:br>
            <a:r>
              <a:rPr lang="ne-NP" sz="2800" b="1" dirty="0">
                <a:cs typeface="Kalimati" pitchFamily="2"/>
              </a:rPr>
              <a:t>आवासीय घर निर्माण गरेको छ ?</a:t>
            </a:r>
            <a:r>
              <a:rPr lang="ne-NP" b="1" dirty="0">
                <a:cs typeface="Kalimati" pitchFamily="2"/>
              </a:rPr>
              <a:t> </a:t>
            </a:r>
            <a:br>
              <a:rPr lang="en-US" dirty="0">
                <a:cs typeface="Kalimati" pitchFamily="2"/>
              </a:rPr>
            </a:br>
            <a:endParaRPr lang="en-US" dirty="0"/>
          </a:p>
        </p:txBody>
      </p:sp>
      <p:sp>
        <p:nvSpPr>
          <p:cNvPr id="3" name="Content Placeholder 2">
            <a:extLst>
              <a:ext uri="{FF2B5EF4-FFF2-40B4-BE49-F238E27FC236}">
                <a16:creationId xmlns:a16="http://schemas.microsoft.com/office/drawing/2014/main" id="{B19F8061-F0B9-4D51-94E9-A4B061972364}"/>
              </a:ext>
            </a:extLst>
          </p:cNvPr>
          <p:cNvSpPr>
            <a:spLocks noGrp="1"/>
          </p:cNvSpPr>
          <p:nvPr>
            <p:ph idx="1"/>
          </p:nvPr>
        </p:nvSpPr>
        <p:spPr>
          <a:xfrm>
            <a:off x="0" y="1946639"/>
            <a:ext cx="12191999" cy="4344832"/>
          </a:xfrm>
        </p:spPr>
        <p:txBody>
          <a:bodyPr/>
          <a:lstStyle/>
          <a:p>
            <a:pPr marL="457200" indent="-457200">
              <a:lnSpc>
                <a:spcPct val="150000"/>
              </a:lnSpc>
            </a:pPr>
            <a:r>
              <a:rPr lang="ne-NP" sz="2400" dirty="0">
                <a:cs typeface="Kalimati" pitchFamily="2"/>
              </a:rPr>
              <a:t>सरकारी अनुदान भन्नाले संघीय, प्रदेश र स्थानीय सरकार र मातहतका कार्यालयहरुले पूर्ण वा आंशिकरुपमा प्रदान गरेको अनुदान सबै बुझ्नुपर्दछ । </a:t>
            </a:r>
          </a:p>
          <a:p>
            <a:pPr marL="457200" indent="-457200">
              <a:lnSpc>
                <a:spcPct val="150000"/>
              </a:lnSpc>
            </a:pPr>
            <a:r>
              <a:rPr lang="ne-NP" sz="2400" dirty="0">
                <a:cs typeface="Kalimati" pitchFamily="2"/>
              </a:rPr>
              <a:t>अन्य व्यक्ति वा संघ संस्थाले दिएको अनुदानबाट निर्माण गरेका घर यस अन्तर्गत पर्दैनन् । </a:t>
            </a:r>
          </a:p>
          <a:p>
            <a:pPr marL="457200" indent="-457200">
              <a:lnSpc>
                <a:spcPct val="150000"/>
              </a:lnSpc>
            </a:pPr>
            <a:r>
              <a:rPr lang="ne-NP" sz="2400" dirty="0">
                <a:cs typeface="Kalimati" pitchFamily="2"/>
              </a:rPr>
              <a:t>विदेशी परिवार, संस्थागत परिवार (जस्तैः बृद्धाश्रम, होस्टेल, ब्यारेक आदि) र शरणार्थी  शिविर भन्दा बाहिर बसेका शरणार्थी परिवारलाई लागु नहुने अन्तर्गत कोड ३ मा गोलो लगाउनुपर्दछ ।</a:t>
            </a:r>
          </a:p>
          <a:p>
            <a:pPr marL="457200" indent="-457200">
              <a:lnSpc>
                <a:spcPct val="150000"/>
              </a:lnSpc>
            </a:pPr>
            <a:r>
              <a:rPr lang="ne-NP" sz="2400" dirty="0">
                <a:cs typeface="Kalimati" pitchFamily="2"/>
              </a:rPr>
              <a:t>नोटः नागरिक आवास अन्तर्गत फुस (खर) को छानालाई जस्तापाताको छाना बनाउने र सामुहिक बसोबासको लागि बनाइएको आवास जस्तैः ज्येष्ठ नागरिक आवास तथा विपद् आवास यस अन्तर्गत पर्दैनन् ।</a:t>
            </a:r>
          </a:p>
        </p:txBody>
      </p:sp>
      <p:sp>
        <p:nvSpPr>
          <p:cNvPr id="4" name="Slide Number Placeholder 3">
            <a:extLst>
              <a:ext uri="{FF2B5EF4-FFF2-40B4-BE49-F238E27FC236}">
                <a16:creationId xmlns:a16="http://schemas.microsoft.com/office/drawing/2014/main" id="{F0640DEC-8522-49DD-8DCD-EB602CBD9B58}"/>
              </a:ext>
            </a:extLst>
          </p:cNvPr>
          <p:cNvSpPr>
            <a:spLocks noGrp="1"/>
          </p:cNvSpPr>
          <p:nvPr>
            <p:ph type="sldNum" sz="quarter" idx="12"/>
          </p:nvPr>
        </p:nvSpPr>
        <p:spPr>
          <a:xfrm>
            <a:off x="11479696" y="6464609"/>
            <a:ext cx="662271" cy="352403"/>
          </a:xfrm>
        </p:spPr>
        <p:txBody>
          <a:bodyPr/>
          <a:lstStyle/>
          <a:p>
            <a:pPr algn="r"/>
            <a:fld id="{26402401-4522-4C0F-A737-197EB07E49FF}" type="slidenum">
              <a:rPr lang="en-US" sz="1800">
                <a:latin typeface="Fontasy Himali" panose="04020500000000000000" pitchFamily="82" charset="0"/>
                <a:cs typeface="+mn-cs"/>
              </a:rPr>
              <a:pPr algn="r"/>
              <a:t>23</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28D4922F-BF86-4FE1-8138-768623A919C8}"/>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37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566377" y="6516574"/>
            <a:ext cx="675806" cy="341426"/>
          </a:xfrm>
        </p:spPr>
        <p:txBody>
          <a:bodyPr/>
          <a:lstStyle/>
          <a:p>
            <a:pPr algn="r"/>
            <a:fld id="{2840B2E4-A264-431E-ABDE-38E3BCDA5876}" type="slidenum">
              <a:rPr lang="en-US">
                <a:latin typeface="Fontasy Himali" panose="04020500000000000000" pitchFamily="82" charset="0"/>
              </a:rPr>
              <a:pPr algn="r"/>
              <a:t>24</a:t>
            </a:fld>
            <a:endParaRPr lang="en-US" dirty="0">
              <a:latin typeface="Fontasy Himali" panose="04020500000000000000" pitchFamily="82" charset="0"/>
            </a:endParaRPr>
          </a:p>
        </p:txBody>
      </p:sp>
      <p:sp>
        <p:nvSpPr>
          <p:cNvPr id="9" name="Rectangle 8"/>
          <p:cNvSpPr/>
          <p:nvPr/>
        </p:nvSpPr>
        <p:spPr>
          <a:xfrm>
            <a:off x="471488" y="982309"/>
            <a:ext cx="11506903" cy="954107"/>
          </a:xfrm>
          <a:prstGeom prst="rect">
            <a:avLst/>
          </a:prstGeom>
        </p:spPr>
        <p:txBody>
          <a:bodyPr wrap="square">
            <a:spAutoFit/>
          </a:bodyPr>
          <a:lstStyle/>
          <a:p>
            <a:pPr algn="ctr"/>
            <a:r>
              <a:rPr lang="ne-NP" sz="2800" b="1" dirty="0">
                <a:cs typeface="Kalimati" pitchFamily="2"/>
              </a:rPr>
              <a:t>महल १८</a:t>
            </a:r>
            <a:r>
              <a:rPr lang="en-US" sz="2800" b="1" dirty="0">
                <a:cs typeface="Kalimati" pitchFamily="2"/>
              </a:rPr>
              <a:t>: </a:t>
            </a:r>
            <a:r>
              <a:rPr lang="ne-NP" sz="2800" b="1" dirty="0">
                <a:cs typeface="Kalimati" pitchFamily="2"/>
              </a:rPr>
              <a:t>तपाईको परिवारमा कति जना व्यक्तिको नाममा बैंक वा वित्तीय संस्थामा खाता छ ? </a:t>
            </a:r>
            <a:endParaRPr lang="en-US" sz="2000" dirty="0">
              <a:cs typeface="Kalimati" pitchFamily="2"/>
            </a:endParaRPr>
          </a:p>
        </p:txBody>
      </p:sp>
      <p:sp>
        <p:nvSpPr>
          <p:cNvPr id="12" name="Rectangle 11"/>
          <p:cNvSpPr/>
          <p:nvPr/>
        </p:nvSpPr>
        <p:spPr>
          <a:xfrm>
            <a:off x="0" y="2125148"/>
            <a:ext cx="10127974" cy="4524315"/>
          </a:xfrm>
          <a:prstGeom prst="rect">
            <a:avLst/>
          </a:prstGeom>
        </p:spPr>
        <p:txBody>
          <a:bodyPr wrap="square">
            <a:spAutoFit/>
          </a:bodyPr>
          <a:lstStyle/>
          <a:p>
            <a:pPr marL="285750" indent="-285750" algn="just">
              <a:lnSpc>
                <a:spcPct val="150000"/>
              </a:lnSpc>
              <a:buFont typeface="Arial" pitchFamily="34" charset="0"/>
              <a:buChar char="•"/>
            </a:pPr>
            <a:r>
              <a:rPr lang="ne-NP" sz="2400" dirty="0">
                <a:cs typeface="Kalimati" pitchFamily="2"/>
              </a:rPr>
              <a:t>परिवारमा जम्मा कति जना व्यक्तिहरुको नाममा बैंक तथा वित्तीय संस्थामा खाता छ सोधी महिला तथा पुरुषको संख्या अलग अलग खुलाउनुपर्दछ । </a:t>
            </a:r>
          </a:p>
          <a:p>
            <a:pPr marL="285750" indent="-285750" algn="just">
              <a:lnSpc>
                <a:spcPct val="150000"/>
              </a:lnSpc>
              <a:buFont typeface="Arial" pitchFamily="34" charset="0"/>
              <a:buChar char="•"/>
            </a:pPr>
            <a:r>
              <a:rPr lang="ne-NP" sz="2400" dirty="0">
                <a:cs typeface="Kalimati" pitchFamily="2"/>
              </a:rPr>
              <a:t>बैंक तथा वित्तीय संस्था </a:t>
            </a:r>
            <a:r>
              <a:rPr lang="ne-NP" sz="2400">
                <a:cs typeface="Kalimati" pitchFamily="2"/>
              </a:rPr>
              <a:t>अन्तर्गत बाणिज्य </a:t>
            </a:r>
            <a:r>
              <a:rPr lang="ne-NP" sz="2400" dirty="0">
                <a:cs typeface="Kalimati" pitchFamily="2"/>
              </a:rPr>
              <a:t>बैंक, विकास बैंक, फाईनान्स कम्पनी र लघुवित्त कम्पनीहरु पर्दछन् ।</a:t>
            </a:r>
          </a:p>
          <a:p>
            <a:pPr marL="342900" indent="-342900">
              <a:lnSpc>
                <a:spcPct val="150000"/>
              </a:lnSpc>
              <a:buFont typeface="Arial" panose="020B0604020202020204" pitchFamily="34" charset="0"/>
              <a:buChar char="•"/>
            </a:pPr>
            <a:r>
              <a:rPr lang="ne-NP" sz="2400" dirty="0">
                <a:cs typeface="Kalimati" pitchFamily="2"/>
              </a:rPr>
              <a:t>बचत तथा ऋण सहकारी संस्थामा भएका खातालाई यसमा </a:t>
            </a:r>
            <a:r>
              <a:rPr lang="ne-NP" sz="2400">
                <a:cs typeface="Kalimati" pitchFamily="2"/>
              </a:rPr>
              <a:t>समावेश गर्नुहुदैन </a:t>
            </a:r>
            <a:r>
              <a:rPr lang="ne-NP" sz="2400" dirty="0">
                <a:cs typeface="Kalimati" pitchFamily="2"/>
              </a:rPr>
              <a:t>। </a:t>
            </a:r>
          </a:p>
          <a:p>
            <a:pPr marL="342900" indent="-342900">
              <a:lnSpc>
                <a:spcPct val="150000"/>
              </a:lnSpc>
              <a:buFont typeface="Arial" panose="020B0604020202020204" pitchFamily="34" charset="0"/>
              <a:buChar char="•"/>
            </a:pPr>
            <a:r>
              <a:rPr lang="ne-NP" sz="2400" dirty="0">
                <a:cs typeface="Kalimati" pitchFamily="2"/>
              </a:rPr>
              <a:t>संस्थागत परिवारको लागि समेत सो संस्थामा अक्सर बसोबास गर्ने सबै सदस्यहरुको आफ्नै नाममा बैंक खाता छ छैन सोधी महिला पुरुष अनुसार खाता हुनेको संख्या लेख्नुपर्दछ । </a:t>
            </a:r>
            <a:endParaRPr lang="ne-NP" dirty="0">
              <a:cs typeface="Kalimati" pitchFamily="2"/>
            </a:endParaRPr>
          </a:p>
        </p:txBody>
      </p:sp>
      <p:pic>
        <p:nvPicPr>
          <p:cNvPr id="13" name="Picture 12">
            <a:extLst>
              <a:ext uri="{FF2B5EF4-FFF2-40B4-BE49-F238E27FC236}">
                <a16:creationId xmlns:a16="http://schemas.microsoft.com/office/drawing/2014/main" id="{1A9C2DB3-DDF1-4C27-BED3-0CC5172679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96330" y="1747718"/>
            <a:ext cx="1770902" cy="4684498"/>
          </a:xfrm>
          <a:prstGeom prst="rect">
            <a:avLst/>
          </a:prstGeom>
        </p:spPr>
      </p:pic>
    </p:spTree>
    <p:extLst>
      <p:ext uri="{BB962C8B-B14F-4D97-AF65-F5344CB8AC3E}">
        <p14:creationId xmlns:p14="http://schemas.microsoft.com/office/powerpoint/2010/main" val="161438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EF46-42A5-49E9-8EC0-F589FA284FE1}"/>
              </a:ext>
            </a:extLst>
          </p:cNvPr>
          <p:cNvSpPr>
            <a:spLocks noGrp="1"/>
          </p:cNvSpPr>
          <p:nvPr>
            <p:ph type="title"/>
          </p:nvPr>
        </p:nvSpPr>
        <p:spPr>
          <a:xfrm>
            <a:off x="0" y="667240"/>
            <a:ext cx="12192000" cy="541676"/>
          </a:xfrm>
        </p:spPr>
        <p:txBody>
          <a:bodyPr/>
          <a:lstStyle/>
          <a:p>
            <a:pPr algn="ctr">
              <a:lnSpc>
                <a:spcPct val="150000"/>
              </a:lnSpc>
            </a:pPr>
            <a:r>
              <a:rPr lang="ne-NP" sz="2800" b="1">
                <a:cs typeface="Kalimati" pitchFamily="2"/>
              </a:rPr>
              <a:t>महल १९</a:t>
            </a:r>
            <a:r>
              <a:rPr lang="en-US" sz="2800" b="1">
                <a:cs typeface="Kalimati" pitchFamily="2"/>
              </a:rPr>
              <a:t>: </a:t>
            </a:r>
            <a:r>
              <a:rPr lang="ne-NP" sz="2800" b="1">
                <a:cs typeface="Kalimati" pitchFamily="2"/>
              </a:rPr>
              <a:t>तपाईंको परिवारमा प्राविधिक तथा व्यावसायिक शिक्षा वा तालिम लिएका व्यक्ति कति जना छन् ? </a:t>
            </a:r>
            <a:endParaRPr lang="en-US" sz="2800" dirty="0"/>
          </a:p>
        </p:txBody>
      </p:sp>
      <p:sp>
        <p:nvSpPr>
          <p:cNvPr id="3" name="Content Placeholder 2">
            <a:extLst>
              <a:ext uri="{FF2B5EF4-FFF2-40B4-BE49-F238E27FC236}">
                <a16:creationId xmlns:a16="http://schemas.microsoft.com/office/drawing/2014/main" id="{3E316F8F-6D7E-4DE4-8946-461010E81AFA}"/>
              </a:ext>
            </a:extLst>
          </p:cNvPr>
          <p:cNvSpPr>
            <a:spLocks noGrp="1"/>
          </p:cNvSpPr>
          <p:nvPr>
            <p:ph idx="1"/>
          </p:nvPr>
        </p:nvSpPr>
        <p:spPr>
          <a:xfrm>
            <a:off x="247439" y="1905000"/>
            <a:ext cx="9544088" cy="4114800"/>
          </a:xfrm>
        </p:spPr>
        <p:txBody>
          <a:bodyPr/>
          <a:lstStyle/>
          <a:p>
            <a:pPr>
              <a:lnSpc>
                <a:spcPts val="3600"/>
              </a:lnSpc>
            </a:pPr>
            <a:r>
              <a:rPr lang="ne-NP" sz="2400" dirty="0">
                <a:cs typeface="Kalimati" panose="00000400000000000000" pitchFamily="2"/>
              </a:rPr>
              <a:t>प्राविधिक शिक्षा र व्यावसायिक तालिम कार्यक्रमहरु छोटो तथा लामो अवधि गरी दुई प्रकारका हुन्छन् ।</a:t>
            </a:r>
            <a:endParaRPr lang="en-US" sz="2400" dirty="0">
              <a:cs typeface="Kalimati" pitchFamily="2"/>
            </a:endParaRPr>
          </a:p>
          <a:p>
            <a:pPr>
              <a:lnSpc>
                <a:spcPts val="3600"/>
              </a:lnSpc>
            </a:pPr>
            <a:r>
              <a:rPr lang="ne-NP" sz="2400" dirty="0">
                <a:cs typeface="Kalimati" pitchFamily="2"/>
              </a:rPr>
              <a:t>४० घण्टा देखि १६९६ घण्टा (एक वर्ष अवधि) सम्मका तालिमहरुलाई छोटो अवधिका तालिम र एसईई पश्चात १८ महिने प्रि डिप्लोमा र ३ वर्षे डिप्लोमा तथा प्रमाणपत्र तहका कार्यक्रमहरुलाई प्राविधिक तथा व्यावसायिक शिक्षा कार्यक्रम भनिन्छ । </a:t>
            </a:r>
          </a:p>
          <a:p>
            <a:pPr>
              <a:lnSpc>
                <a:spcPts val="3600"/>
              </a:lnSpc>
            </a:pPr>
            <a:r>
              <a:rPr lang="ne-NP" sz="2400" dirty="0">
                <a:cs typeface="Kalimati" pitchFamily="2"/>
              </a:rPr>
              <a:t>यी सबै व्यक्तिहरु यस अन्तर्गत पर्दछन् </a:t>
            </a:r>
            <a:r>
              <a:rPr lang="ne-NP" sz="2400">
                <a:cs typeface="Kalimati" pitchFamily="2"/>
              </a:rPr>
              <a:t>। </a:t>
            </a:r>
          </a:p>
          <a:p>
            <a:pPr>
              <a:lnSpc>
                <a:spcPts val="3600"/>
              </a:lnSpc>
            </a:pPr>
            <a:r>
              <a:rPr lang="ne-NP" sz="2400">
                <a:cs typeface="Kalimati" pitchFamily="2"/>
              </a:rPr>
              <a:t>कुनै एक व्यक्तिले एक भन्दा बढी क्षेत्रको प्राविधिक तथा व्यावसायिक तालिम लिएको भएपनि त्यस्तो व्यक्तिको तालिमको गणना गर्दा संख्या एक नै गणना हुन्छ ।</a:t>
            </a:r>
          </a:p>
          <a:p>
            <a:pPr>
              <a:lnSpc>
                <a:spcPct val="150000"/>
              </a:lnSpc>
            </a:pPr>
            <a:endParaRPr lang="en-US" dirty="0"/>
          </a:p>
        </p:txBody>
      </p:sp>
      <p:sp>
        <p:nvSpPr>
          <p:cNvPr id="4" name="Slide Number Placeholder 3">
            <a:extLst>
              <a:ext uri="{FF2B5EF4-FFF2-40B4-BE49-F238E27FC236}">
                <a16:creationId xmlns:a16="http://schemas.microsoft.com/office/drawing/2014/main" id="{289CA726-0B22-4309-959A-696FFC345C50}"/>
              </a:ext>
            </a:extLst>
          </p:cNvPr>
          <p:cNvSpPr>
            <a:spLocks noGrp="1"/>
          </p:cNvSpPr>
          <p:nvPr>
            <p:ph type="sldNum" sz="quarter" idx="12"/>
          </p:nvPr>
        </p:nvSpPr>
        <p:spPr/>
        <p:txBody>
          <a:bodyPr/>
          <a:lstStyle/>
          <a:p>
            <a:pPr algn="r"/>
            <a:fld id="{26402401-4522-4C0F-A737-197EB07E49FF}" type="slidenum">
              <a:rPr lang="en-US" sz="1800">
                <a:latin typeface="Fontasy Himali" panose="04020500000000000000" pitchFamily="82" charset="0"/>
                <a:cs typeface="+mn-cs"/>
              </a:rPr>
              <a:pPr algn="r"/>
              <a:t>25</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99FCFFF9-5D26-4D8C-8738-8132DB2DA967}"/>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D01B0B-1CA5-4D81-89F1-456869552680}"/>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pic>
        <p:nvPicPr>
          <p:cNvPr id="7" name="Picture 6">
            <a:extLst>
              <a:ext uri="{FF2B5EF4-FFF2-40B4-BE49-F238E27FC236}">
                <a16:creationId xmlns:a16="http://schemas.microsoft.com/office/drawing/2014/main" id="{1BAC1BC0-39D8-457E-8C62-6A0D173993B0}"/>
              </a:ext>
            </a:extLst>
          </p:cNvPr>
          <p:cNvPicPr/>
          <p:nvPr/>
        </p:nvPicPr>
        <p:blipFill>
          <a:blip r:embed="rId2">
            <a:extLst>
              <a:ext uri="{28A0092B-C50C-407E-A947-70E740481C1C}">
                <a14:useLocalDpi xmlns:a14="http://schemas.microsoft.com/office/drawing/2010/main" val="0"/>
              </a:ext>
            </a:extLst>
          </a:blip>
          <a:stretch>
            <a:fillRect/>
          </a:stretch>
        </p:blipFill>
        <p:spPr>
          <a:xfrm>
            <a:off x="9968948" y="1905000"/>
            <a:ext cx="2057400" cy="4114800"/>
          </a:xfrm>
          <a:prstGeom prst="rect">
            <a:avLst/>
          </a:prstGeom>
        </p:spPr>
      </p:pic>
    </p:spTree>
    <p:extLst>
      <p:ext uri="{BB962C8B-B14F-4D97-AF65-F5344CB8AC3E}">
        <p14:creationId xmlns:p14="http://schemas.microsoft.com/office/powerpoint/2010/main" val="201884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3969-76AC-4377-B6B3-29559675EFAF}"/>
              </a:ext>
            </a:extLst>
          </p:cNvPr>
          <p:cNvSpPr>
            <a:spLocks noGrp="1"/>
          </p:cNvSpPr>
          <p:nvPr>
            <p:ph type="title"/>
          </p:nvPr>
        </p:nvSpPr>
        <p:spPr>
          <a:xfrm>
            <a:off x="0" y="825332"/>
            <a:ext cx="12192000" cy="541676"/>
          </a:xfrm>
        </p:spPr>
        <p:txBody>
          <a:bodyPr/>
          <a:lstStyle/>
          <a:p>
            <a:pPr algn="ctr"/>
            <a:r>
              <a:rPr lang="ne-NP" sz="2800" b="1" dirty="0">
                <a:cs typeface="Kalimati" pitchFamily="2"/>
              </a:rPr>
              <a:t>महल १९</a:t>
            </a:r>
            <a:r>
              <a:rPr lang="en-US" sz="2800" b="1" dirty="0">
                <a:cs typeface="Kalimati" pitchFamily="2"/>
              </a:rPr>
              <a:t>: </a:t>
            </a:r>
            <a:r>
              <a:rPr lang="ne-NP" sz="2800" b="1" dirty="0">
                <a:cs typeface="Kalimati" pitchFamily="2"/>
              </a:rPr>
              <a:t>तपाईंको परिवारमा प्राविधिक तथा व्यावसायिक शिक्षा वा तालिम लिएका व्यक्ति कति जना छन् ? </a:t>
            </a:r>
            <a:endParaRPr lang="en-US" sz="2000" dirty="0"/>
          </a:p>
        </p:txBody>
      </p:sp>
      <p:sp>
        <p:nvSpPr>
          <p:cNvPr id="3" name="Content Placeholder 2">
            <a:extLst>
              <a:ext uri="{FF2B5EF4-FFF2-40B4-BE49-F238E27FC236}">
                <a16:creationId xmlns:a16="http://schemas.microsoft.com/office/drawing/2014/main" id="{FBBC9D04-4EE6-4E6A-B2CA-D06A6F7A79F2}"/>
              </a:ext>
            </a:extLst>
          </p:cNvPr>
          <p:cNvSpPr>
            <a:spLocks noGrp="1"/>
          </p:cNvSpPr>
          <p:nvPr>
            <p:ph idx="1"/>
          </p:nvPr>
        </p:nvSpPr>
        <p:spPr>
          <a:xfrm>
            <a:off x="178905" y="1800930"/>
            <a:ext cx="11963062" cy="4043279"/>
          </a:xfrm>
        </p:spPr>
        <p:txBody>
          <a:bodyPr/>
          <a:lstStyle/>
          <a:p>
            <a:pPr algn="just">
              <a:lnSpc>
                <a:spcPct val="150000"/>
              </a:lnSpc>
            </a:pPr>
            <a:r>
              <a:rPr lang="ne-NP" sz="2400" dirty="0">
                <a:cs typeface="Kalimati" panose="00000400000000000000" pitchFamily="2"/>
              </a:rPr>
              <a:t>नेपालमा प्राविधिक शिक्षा तथा व्यावसायिक तालिमको सञ्चालन मुख्यतः प्राविधिक शिक्षा तथा व्यावसायिक तालिम परिषद् </a:t>
            </a:r>
            <a:r>
              <a:rPr lang="en-US" sz="2000" dirty="0">
                <a:latin typeface="Times New Roman" panose="02020603050405020304" pitchFamily="18" charset="0"/>
                <a:cs typeface="Times New Roman" panose="02020603050405020304" pitchFamily="18" charset="0"/>
              </a:rPr>
              <a:t>(CTEVT)</a:t>
            </a:r>
            <a:r>
              <a:rPr lang="ne-NP" sz="2400" dirty="0">
                <a:cs typeface="Kalimati" panose="00000400000000000000" pitchFamily="2"/>
              </a:rPr>
              <a:t> अन्तर्गतका शिक्षालय, तालिम केन्द्र र परिषद्बाट स्वीकृति लिई सञ्चालन भएका संस्थाहरुबाट हुने गर्दछ ।</a:t>
            </a:r>
          </a:p>
          <a:p>
            <a:pPr algn="just">
              <a:lnSpc>
                <a:spcPct val="150000"/>
              </a:lnSpc>
            </a:pPr>
            <a:r>
              <a:rPr lang="ne-NP" sz="2400" dirty="0">
                <a:cs typeface="Kalimati" panose="00000400000000000000" pitchFamily="2"/>
              </a:rPr>
              <a:t>यसका साथै शिक्षा, विज्ञान तथा प्रविधि मन्त्रालय, संस्कृति, पर्यटन तथा नागरिक उड्डयन मन्त्रालय, श्रम, रोजगार तथा सामाजिक सुरक्षा मन्त्रालय अन्तर्गतका व्यावसायिक तथा सीप विकास तालिम प्रतिष्ठान र घरेलु तथा साना उद्योग विकास समिति र कार्यालय मार्फत छोटा अवधिका सीपमूलक तालिमहरु सञ्चालन गरिदै आएको छ ।</a:t>
            </a:r>
            <a:endParaRPr lang="en-US" sz="2400" dirty="0">
              <a:cs typeface="Kalimati" panose="00000400000000000000" pitchFamily="2"/>
            </a:endParaRPr>
          </a:p>
        </p:txBody>
      </p:sp>
      <p:sp>
        <p:nvSpPr>
          <p:cNvPr id="4" name="Slide Number Placeholder 3">
            <a:extLst>
              <a:ext uri="{FF2B5EF4-FFF2-40B4-BE49-F238E27FC236}">
                <a16:creationId xmlns:a16="http://schemas.microsoft.com/office/drawing/2014/main" id="{202E204F-B3B8-4BB1-B055-A65C7D4FD24C}"/>
              </a:ext>
            </a:extLst>
          </p:cNvPr>
          <p:cNvSpPr>
            <a:spLocks noGrp="1"/>
          </p:cNvSpPr>
          <p:nvPr>
            <p:ph type="sldNum" sz="quarter" idx="12"/>
          </p:nvPr>
        </p:nvSpPr>
        <p:spPr/>
        <p:txBody>
          <a:bodyPr/>
          <a:lstStyle/>
          <a:p>
            <a:pPr algn="r"/>
            <a:fld id="{26402401-4522-4C0F-A737-197EB07E49FF}" type="slidenum">
              <a:rPr lang="en-US" sz="1800">
                <a:latin typeface="Fontasy Himali" panose="04020500000000000000" pitchFamily="82" charset="0"/>
                <a:cs typeface="+mn-cs"/>
              </a:rPr>
              <a:pPr algn="r"/>
              <a:t>26</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A42D5A24-CD89-4C08-8E27-B6BAD0FFE5A2}"/>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C834BD3-8493-4CFD-AFE8-F566EC5B16F3}"/>
              </a:ext>
            </a:extLst>
          </p:cNvPr>
          <p:cNvSpPr txBox="1"/>
          <p:nvPr/>
        </p:nvSpPr>
        <p:spPr>
          <a:xfrm>
            <a:off x="5573628" y="6468816"/>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2568597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35548" y="6485557"/>
            <a:ext cx="2743200" cy="365125"/>
          </a:xfrm>
        </p:spPr>
        <p:txBody>
          <a:bodyPr/>
          <a:lstStyle/>
          <a:p>
            <a:pPr algn="r"/>
            <a:fld id="{2840B2E4-A264-431E-ABDE-38E3BCDA5876}" type="slidenum">
              <a:rPr lang="en-US">
                <a:latin typeface="Fontasy Himali" panose="04020500000000000000" pitchFamily="82" charset="0"/>
              </a:rPr>
              <a:pPr algn="r"/>
              <a:t>27</a:t>
            </a:fld>
            <a:endParaRPr lang="en-US" dirty="0">
              <a:latin typeface="Fontasy Himali" panose="04020500000000000000" pitchFamily="82" charset="0"/>
            </a:endParaRPr>
          </a:p>
        </p:txBody>
      </p:sp>
      <p:sp>
        <p:nvSpPr>
          <p:cNvPr id="2" name="Rectangle 1"/>
          <p:cNvSpPr/>
          <p:nvPr/>
        </p:nvSpPr>
        <p:spPr>
          <a:xfrm>
            <a:off x="181306" y="2143804"/>
            <a:ext cx="8165194"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राष्ट्रिय तथा अन्तराष्ट्रिय विकास साझेदारी </a:t>
            </a:r>
            <a:r>
              <a:rPr lang="ne-NP" sz="2400" dirty="0">
                <a:latin typeface="Times New Roman" panose="02020603050405020304" pitchFamily="18" charset="0"/>
                <a:cs typeface="Kalimati" panose="00000400000000000000" pitchFamily="2"/>
              </a:rPr>
              <a:t>संस्थाहरु</a:t>
            </a:r>
            <a:r>
              <a:rPr lang="en-US" sz="2400" dirty="0">
                <a:latin typeface="Times New Roman" panose="02020603050405020304" pitchFamily="18" charset="0"/>
                <a:cs typeface="Kalimati" panose="00000400000000000000" pitchFamily="2"/>
              </a:rPr>
              <a:t> (NGO/INGO) </a:t>
            </a:r>
            <a:r>
              <a:rPr lang="ne-NP" sz="2400" dirty="0">
                <a:latin typeface="Times New Roman" panose="02020603050405020304" pitchFamily="18" charset="0"/>
                <a:cs typeface="Kalimati" panose="00000400000000000000" pitchFamily="2"/>
              </a:rPr>
              <a:t>बाट</a:t>
            </a:r>
            <a:r>
              <a:rPr lang="ne-NP" sz="2400" dirty="0">
                <a:cs typeface="Kalimati" panose="00000400000000000000" pitchFamily="2"/>
              </a:rPr>
              <a:t> समेत छोटा अवधिका सीपमूलक तालिम सञ्चालन भएका हुन्छन्</a:t>
            </a:r>
            <a:r>
              <a:rPr lang="en-US" sz="2400" dirty="0">
                <a:cs typeface="Kalimati" panose="00000400000000000000" pitchFamily="2"/>
              </a:rPr>
              <a:t> </a:t>
            </a:r>
            <a:r>
              <a:rPr lang="ne-NP" sz="2400" dirty="0">
                <a:cs typeface="Kalimati" panose="00000400000000000000" pitchFamily="2"/>
              </a:rPr>
              <a:t>।</a:t>
            </a:r>
          </a:p>
          <a:p>
            <a:pPr marL="342900" indent="-342900" algn="just">
              <a:lnSpc>
                <a:spcPct val="150000"/>
              </a:lnSpc>
              <a:buFont typeface="Arial" panose="020B0604020202020204" pitchFamily="34" charset="0"/>
              <a:buChar char="•"/>
            </a:pP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ne-NP" sz="2400" dirty="0">
                <a:cs typeface="Kalimati" panose="00000400000000000000" pitchFamily="2"/>
              </a:rPr>
              <a:t>यसैगरी वैदेशिक रोजगारमा गएका नेपाली युवाहरुले रोजगारीकै सिलसिलामा व्यावसायिक सीप हासिल गरी स्वदेशमै कामदार वा स्वरोजगारको रुपमा संलग्न रही आएका वा तालिम लिएर काम नगरेका पनि हुन सक्दछन् ।</a:t>
            </a:r>
            <a:endParaRPr lang="ne-NP" sz="1900" dirty="0">
              <a:solidFill>
                <a:srgbClr val="002060"/>
              </a:solidFill>
              <a:cs typeface="Kalimati" pitchFamily="2"/>
            </a:endParaRPr>
          </a:p>
        </p:txBody>
      </p:sp>
      <p:sp>
        <p:nvSpPr>
          <p:cNvPr id="9" name="Rectangle 8"/>
          <p:cNvSpPr/>
          <p:nvPr/>
        </p:nvSpPr>
        <p:spPr>
          <a:xfrm>
            <a:off x="471488" y="1071077"/>
            <a:ext cx="11506903" cy="954107"/>
          </a:xfrm>
          <a:prstGeom prst="rect">
            <a:avLst/>
          </a:prstGeom>
        </p:spPr>
        <p:txBody>
          <a:bodyPr wrap="square">
            <a:spAutoFit/>
          </a:bodyPr>
          <a:lstStyle/>
          <a:p>
            <a:pPr algn="ctr"/>
            <a:r>
              <a:rPr lang="ne-NP" sz="2800" b="1" dirty="0">
                <a:cs typeface="Kalimati" pitchFamily="2"/>
              </a:rPr>
              <a:t>महल १९</a:t>
            </a:r>
            <a:r>
              <a:rPr lang="en-US" sz="2800" b="1" dirty="0">
                <a:cs typeface="Kalimati" pitchFamily="2"/>
              </a:rPr>
              <a:t>: </a:t>
            </a:r>
            <a:r>
              <a:rPr lang="ne-NP" sz="2800" b="1" dirty="0">
                <a:cs typeface="Kalimati" pitchFamily="2"/>
              </a:rPr>
              <a:t>तपाईंको परिवारमा प्राविधिक तथा व्यावसायिक शिक्षा वा तालिम लिएका व्यक्ति कति जना छन् ? </a:t>
            </a:r>
            <a:endParaRPr lang="en-US" sz="2000" b="1" dirty="0">
              <a:cs typeface="Kalimati" pitchFamily="2"/>
            </a:endParaRPr>
          </a:p>
        </p:txBody>
      </p:sp>
      <p:sp>
        <p:nvSpPr>
          <p:cNvPr id="8" name="TextBox 7">
            <a:extLst>
              <a:ext uri="{FF2B5EF4-FFF2-40B4-BE49-F238E27FC236}">
                <a16:creationId xmlns:a16="http://schemas.microsoft.com/office/drawing/2014/main" id="{8F47E466-21CC-4836-A57B-9D963F8C3FA1}"/>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pic>
        <p:nvPicPr>
          <p:cNvPr id="11" name="Picture 2" descr="Company employees sharing thoughts and ideas Free Vector">
            <a:extLst>
              <a:ext uri="{FF2B5EF4-FFF2-40B4-BE49-F238E27FC236}">
                <a16:creationId xmlns:a16="http://schemas.microsoft.com/office/drawing/2014/main" id="{DDF84A31-E469-4D8C-BAC8-6AB47FDB6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500" y="1908394"/>
            <a:ext cx="3816767" cy="41239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70" y="6455740"/>
            <a:ext cx="2743200" cy="365125"/>
          </a:xfrm>
        </p:spPr>
        <p:txBody>
          <a:bodyPr/>
          <a:lstStyle/>
          <a:p>
            <a:pPr algn="r"/>
            <a:fld id="{2840B2E4-A264-431E-ABDE-38E3BCDA5876}" type="slidenum">
              <a:rPr lang="en-US">
                <a:latin typeface="Fontasy Himali" panose="04020500000000000000" pitchFamily="82" charset="0"/>
              </a:rPr>
              <a:pPr algn="r"/>
              <a:t>28</a:t>
            </a:fld>
            <a:endParaRPr lang="en-US" dirty="0">
              <a:latin typeface="Fontasy Himali" panose="04020500000000000000" pitchFamily="82" charset="0"/>
            </a:endParaRPr>
          </a:p>
        </p:txBody>
      </p:sp>
      <p:sp>
        <p:nvSpPr>
          <p:cNvPr id="2" name="Rectangle 1"/>
          <p:cNvSpPr/>
          <p:nvPr/>
        </p:nvSpPr>
        <p:spPr>
          <a:xfrm>
            <a:off x="231913" y="1701867"/>
            <a:ext cx="11960087"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a:cs typeface="Kalimati" panose="00000400000000000000" pitchFamily="2"/>
              </a:rPr>
              <a:t>प्राविधिक तथा व्यावसायिक शिक्षा र तालिमहरुलाई विभिन्न ५ वटा समुह/क्षेत्रमा विभाजन गरिएको छ ।</a:t>
            </a:r>
            <a:endParaRPr lang="en-US" sz="2400">
              <a:cs typeface="Kalimati" panose="00000400000000000000" pitchFamily="2"/>
            </a:endParaRPr>
          </a:p>
          <a:p>
            <a:pPr marL="342900" indent="-342900" algn="just">
              <a:lnSpc>
                <a:spcPct val="150000"/>
              </a:lnSpc>
              <a:buFont typeface="Arial" panose="020B0604020202020204" pitchFamily="34" charset="0"/>
              <a:buChar char="•"/>
            </a:pPr>
            <a:r>
              <a:rPr lang="ne-NP" sz="2400" b="1">
                <a:cs typeface="Kalimati" pitchFamily="2"/>
              </a:rPr>
              <a:t>स्वास्थ्य </a:t>
            </a:r>
            <a:r>
              <a:rPr lang="ne-NP" sz="2400" b="1" dirty="0">
                <a:cs typeface="Kalimati" pitchFamily="2"/>
              </a:rPr>
              <a:t>समुह</a:t>
            </a:r>
            <a:r>
              <a:rPr lang="en-US" sz="2400" b="1" dirty="0">
                <a:cs typeface="Kalimati" pitchFamily="2"/>
              </a:rPr>
              <a:t>: </a:t>
            </a:r>
            <a:r>
              <a:rPr lang="ne-NP" sz="2400" dirty="0">
                <a:cs typeface="Kalimati" pitchFamily="2"/>
              </a:rPr>
              <a:t>प्रि–डिप्लोमा तर्फ (अ.हे.व, अ.न.मी), डिप्लोमा तथा प्रमाण पत्र तह तर्फ  (स्टाफ नर्स, एच.ए, फार्मेशी, ल्याव) र छोटा अवधिको तालिमतर्फ सामुदायिक स्वास्थ्य कार्यकर्ता आदि रहेका छन् ।</a:t>
            </a:r>
          </a:p>
          <a:p>
            <a:pPr marL="342900" indent="-342900" algn="just">
              <a:lnSpc>
                <a:spcPct val="150000"/>
              </a:lnSpc>
              <a:buFont typeface="Arial" panose="020B0604020202020204" pitchFamily="34" charset="0"/>
              <a:buChar char="•"/>
            </a:pPr>
            <a:r>
              <a:rPr lang="ne-NP" sz="2400" b="1" dirty="0">
                <a:cs typeface="Kalimati" pitchFamily="2"/>
              </a:rPr>
              <a:t>ईन्जिनियरिङ्ग र निर्माण समुहः </a:t>
            </a:r>
            <a:r>
              <a:rPr lang="ne-NP" sz="2400" dirty="0">
                <a:cs typeface="Kalimati" pitchFamily="2"/>
              </a:rPr>
              <a:t>प्रि–डिप्लोमा तर्फ सव ओभरसियर, डिप्लोमा तर्फ सव</a:t>
            </a:r>
            <a:r>
              <a:rPr lang="en-US" sz="2400" dirty="0">
                <a:cs typeface="Kalimati" pitchFamily="2"/>
              </a:rPr>
              <a:t> </a:t>
            </a:r>
            <a:r>
              <a:rPr lang="ne-NP" sz="2400" dirty="0">
                <a:cs typeface="Kalimati" pitchFamily="2"/>
              </a:rPr>
              <a:t>इन्जिनियरिंग, र छोटो अवधिको तालिम तर्फ डकर्मी, सिकर्मी, प्लम्बर, इलेक्ट्रीसियन, मोबाइल, टेलिभिजन, सवारी साधन मर्मत गर्ने, वेल्डर कालिगढ, सीसा काट्ने, टायल विछ्याउने मिस्त्री आदि पर्दछन्।</a:t>
            </a:r>
          </a:p>
        </p:txBody>
      </p:sp>
      <p:sp>
        <p:nvSpPr>
          <p:cNvPr id="8" name="TextBox 7">
            <a:extLst>
              <a:ext uri="{FF2B5EF4-FFF2-40B4-BE49-F238E27FC236}">
                <a16:creationId xmlns:a16="http://schemas.microsoft.com/office/drawing/2014/main" id="{563FF8B8-472F-434C-BC82-100597B5BBF2}"/>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
        <p:nvSpPr>
          <p:cNvPr id="10" name="Title 1">
            <a:extLst>
              <a:ext uri="{FF2B5EF4-FFF2-40B4-BE49-F238E27FC236}">
                <a16:creationId xmlns:a16="http://schemas.microsoft.com/office/drawing/2014/main" id="{2F8557D0-484A-4470-82E0-C1D9AB9915BA}"/>
              </a:ext>
            </a:extLst>
          </p:cNvPr>
          <p:cNvSpPr txBox="1">
            <a:spLocks/>
          </p:cNvSpPr>
          <p:nvPr/>
        </p:nvSpPr>
        <p:spPr>
          <a:xfrm>
            <a:off x="0" y="663386"/>
            <a:ext cx="12192000" cy="54167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ne-NP" sz="2800" b="1">
                <a:cs typeface="Kalimati" pitchFamily="2"/>
              </a:rPr>
              <a:t>महल १९को सन्दर्भमा प्राविधिक तथा व्यावसायिक शिक्षा तथा तालिमका समुहहरु</a:t>
            </a:r>
          </a:p>
        </p:txBody>
      </p:sp>
    </p:spTree>
    <p:extLst>
      <p:ext uri="{BB962C8B-B14F-4D97-AF65-F5344CB8AC3E}">
        <p14:creationId xmlns:p14="http://schemas.microsoft.com/office/powerpoint/2010/main" val="2664773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95496"/>
            <a:ext cx="2743200" cy="365125"/>
          </a:xfrm>
        </p:spPr>
        <p:txBody>
          <a:bodyPr/>
          <a:lstStyle/>
          <a:p>
            <a:pPr algn="r"/>
            <a:fld id="{2840B2E4-A264-431E-ABDE-38E3BCDA5876}" type="slidenum">
              <a:rPr lang="en-US">
                <a:latin typeface="Fontasy Himali" panose="04020500000000000000" pitchFamily="82" charset="0"/>
              </a:rPr>
              <a:pPr algn="r"/>
              <a:t>29</a:t>
            </a:fld>
            <a:endParaRPr lang="en-US" dirty="0">
              <a:latin typeface="Fontasy Himali" panose="04020500000000000000" pitchFamily="82" charset="0"/>
            </a:endParaRPr>
          </a:p>
        </p:txBody>
      </p:sp>
      <p:sp>
        <p:nvSpPr>
          <p:cNvPr id="2" name="Rectangle 1"/>
          <p:cNvSpPr/>
          <p:nvPr/>
        </p:nvSpPr>
        <p:spPr>
          <a:xfrm>
            <a:off x="138143" y="2264607"/>
            <a:ext cx="10605052"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कृषि र वन समुहः </a:t>
            </a:r>
            <a:r>
              <a:rPr lang="ne-NP" sz="2400" dirty="0">
                <a:cs typeface="Kalimati" pitchFamily="2"/>
              </a:rPr>
              <a:t>प्रि–डिप्लोमा तर्फ जे.टि.ए, डिप्लोमा तर्फ पशु स्वास्थ्य सहायक, कृषि सहायक वन सहायक) र छोटो अवधिको तालिम तर्फ वेमौसमी तरकारी खेति, मौरीपालन आदि रहेका छन् । </a:t>
            </a:r>
          </a:p>
          <a:p>
            <a:pPr marL="342900" indent="-342900" algn="just">
              <a:lnSpc>
                <a:spcPct val="150000"/>
              </a:lnSpc>
              <a:buFont typeface="Arial" panose="020B0604020202020204" pitchFamily="34" charset="0"/>
              <a:buChar char="•"/>
            </a:pPr>
            <a:r>
              <a:rPr lang="ne-NP" sz="2400" b="1" dirty="0">
                <a:cs typeface="Kalimati" pitchFamily="2"/>
              </a:rPr>
              <a:t>पर्यटन समुहः </a:t>
            </a:r>
            <a:r>
              <a:rPr lang="ne-NP" sz="2400" dirty="0">
                <a:cs typeface="Kalimati" pitchFamily="2"/>
              </a:rPr>
              <a:t>प्रि–डिप्लोमा तर्फ कुलिनरी आर्ट, डिप्लोमा तर्फ होटल व्यवस्थापन र छोटो अवधिको कुक, वेटर, यात्रा पथ प्रदर्शक, गाईड आदि रहेका छन् ।</a:t>
            </a:r>
          </a:p>
          <a:p>
            <a:pPr marL="342900" indent="-342900" algn="just">
              <a:lnSpc>
                <a:spcPct val="150000"/>
              </a:lnSpc>
              <a:buFont typeface="Arial" panose="020B0604020202020204" pitchFamily="34" charset="0"/>
              <a:buChar char="•"/>
            </a:pPr>
            <a:r>
              <a:rPr lang="ne-NP" sz="2400" b="1" dirty="0">
                <a:cs typeface="Kalimati" pitchFamily="2"/>
              </a:rPr>
              <a:t>अन्य समुहः </a:t>
            </a:r>
            <a:r>
              <a:rPr lang="ne-NP" sz="2400" dirty="0">
                <a:cs typeface="Kalimati" pitchFamily="2"/>
              </a:rPr>
              <a:t>प्रि–डिप्लोमा तर्फ सामाजिक विकास कार्यकर्ता, डिप्लोमा तर्फ फेशन डिजाईनर, उद्यमशिलता विकास र छोटो अवधिको तालिम तर्फ हस्तकला, सिलाई बुनाई, ब्युटि पार्लर, सेक्युरीटी गार्ड,  ड्राइभर, पेन्टर आदि रहेका छन् ।</a:t>
            </a:r>
          </a:p>
        </p:txBody>
      </p:sp>
      <p:pic>
        <p:nvPicPr>
          <p:cNvPr id="8194" name="Picture 2" descr="Rye Fre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9166" y="1794557"/>
            <a:ext cx="1178215" cy="11782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icket booking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9166" y="3174652"/>
            <a:ext cx="1262646" cy="1821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F803D52-9393-4DCA-9367-91846629E682}"/>
              </a:ext>
            </a:extLst>
          </p:cNvPr>
          <p:cNvPicPr>
            <a:picLocks noChangeAspect="1"/>
          </p:cNvPicPr>
          <p:nvPr/>
        </p:nvPicPr>
        <p:blipFill>
          <a:blip r:embed="rId4"/>
          <a:stretch>
            <a:fillRect/>
          </a:stretch>
        </p:blipFill>
        <p:spPr>
          <a:xfrm>
            <a:off x="10944040" y="5068956"/>
            <a:ext cx="1214386" cy="1248576"/>
          </a:xfrm>
          <a:prstGeom prst="rect">
            <a:avLst/>
          </a:prstGeom>
        </p:spPr>
      </p:pic>
      <p:sp>
        <p:nvSpPr>
          <p:cNvPr id="12" name="Title 1">
            <a:extLst>
              <a:ext uri="{FF2B5EF4-FFF2-40B4-BE49-F238E27FC236}">
                <a16:creationId xmlns:a16="http://schemas.microsoft.com/office/drawing/2014/main" id="{2F8557D0-484A-4470-82E0-C1D9AB9915BA}"/>
              </a:ext>
            </a:extLst>
          </p:cNvPr>
          <p:cNvSpPr txBox="1">
            <a:spLocks/>
          </p:cNvSpPr>
          <p:nvPr/>
        </p:nvSpPr>
        <p:spPr>
          <a:xfrm>
            <a:off x="39812" y="788370"/>
            <a:ext cx="12192000" cy="54167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ne-NP" sz="2800" b="1">
                <a:cs typeface="Kalimati" pitchFamily="2"/>
              </a:rPr>
              <a:t>महल १९को सन्दर्भमा प्राविधिक तथा व्यावसायिक शिक्षा तथा तालिमका समुहहरु</a:t>
            </a:r>
          </a:p>
        </p:txBody>
      </p:sp>
    </p:spTree>
    <p:extLst>
      <p:ext uri="{BB962C8B-B14F-4D97-AF65-F5344CB8AC3E}">
        <p14:creationId xmlns:p14="http://schemas.microsoft.com/office/powerpoint/2010/main" val="338201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704320" y="6451600"/>
            <a:ext cx="462280" cy="381635"/>
          </a:xfrm>
        </p:spPr>
        <p:txBody>
          <a:bodyPr/>
          <a:lstStyle/>
          <a:p>
            <a:pPr algn="ctr"/>
            <a:fld id="{2840B2E4-A264-431E-ABDE-38E3BCDA5876}" type="slidenum">
              <a:rPr lang="en-US" smtClean="0">
                <a:latin typeface="Fontasy Himali" panose="04020500000000000000" pitchFamily="82" charset="0"/>
              </a:rPr>
              <a:pPr algn="ctr"/>
              <a:t>3</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सन्दर्भ सामाग्री</a:t>
            </a:r>
            <a:endParaRPr lang="hi-IN" sz="2800" b="1" dirty="0">
              <a:solidFill>
                <a:srgbClr val="002060"/>
              </a:solidFill>
              <a:cs typeface="Kalimati" pitchFamily="2"/>
            </a:endParaRPr>
          </a:p>
        </p:txBody>
      </p:sp>
      <p:sp>
        <p:nvSpPr>
          <p:cNvPr id="6" name="Rectangle 5">
            <a:extLst>
              <a:ext uri="{FF2B5EF4-FFF2-40B4-BE49-F238E27FC236}">
                <a16:creationId xmlns:a16="http://schemas.microsoft.com/office/drawing/2014/main" id="{1B44C860-C6C8-4B13-9FE9-805C3230E513}"/>
              </a:ext>
            </a:extLst>
          </p:cNvPr>
          <p:cNvSpPr/>
          <p:nvPr/>
        </p:nvSpPr>
        <p:spPr>
          <a:xfrm>
            <a:off x="130828" y="1586068"/>
            <a:ext cx="11830499" cy="1154162"/>
          </a:xfrm>
          <a:prstGeom prst="rect">
            <a:avLst/>
          </a:prstGeom>
        </p:spPr>
        <p:txBody>
          <a:bodyPr wrap="square">
            <a:spAutoFit/>
          </a:bodyPr>
          <a:lstStyle/>
          <a:p>
            <a:pPr algn="ctr">
              <a:lnSpc>
                <a:spcPct val="150000"/>
              </a:lnSpc>
            </a:pPr>
            <a:r>
              <a:rPr lang="ne-NP" sz="2400" dirty="0">
                <a:cs typeface="Kalimati" pitchFamily="2"/>
              </a:rPr>
              <a:t>सुपरिवेक्षक पुस्तिकाको</a:t>
            </a:r>
            <a:r>
              <a:rPr lang="ne-NP" sz="2400" b="1" dirty="0">
                <a:solidFill>
                  <a:srgbClr val="002060"/>
                </a:solidFill>
                <a:cs typeface="Kalimati" pitchFamily="2"/>
              </a:rPr>
              <a:t> </a:t>
            </a:r>
            <a:r>
              <a:rPr lang="ne-NP" sz="2400" dirty="0">
                <a:cs typeface="Kalimati" pitchFamily="2"/>
              </a:rPr>
              <a:t>पेज ४४ देखि ५४ सम्म</a:t>
            </a:r>
          </a:p>
          <a:p>
            <a:pPr algn="ctr">
              <a:lnSpc>
                <a:spcPct val="150000"/>
              </a:lnSpc>
            </a:pPr>
            <a:r>
              <a:rPr lang="ne-NP" sz="2400" dirty="0">
                <a:cs typeface="Kalimati" pitchFamily="2"/>
              </a:rPr>
              <a:t>गणना पुस्तिकाको पेज १४७ देखि १५० सम्म</a:t>
            </a:r>
          </a:p>
        </p:txBody>
      </p:sp>
      <p:pic>
        <p:nvPicPr>
          <p:cNvPr id="10" name="Picture 9">
            <a:extLst>
              <a:ext uri="{FF2B5EF4-FFF2-40B4-BE49-F238E27FC236}">
                <a16:creationId xmlns:a16="http://schemas.microsoft.com/office/drawing/2014/main" id="{7C5A03B0-B926-47CE-9AC4-57B88C3C3D27}"/>
              </a:ext>
            </a:extLst>
          </p:cNvPr>
          <p:cNvPicPr>
            <a:picLocks noChangeAspect="1"/>
          </p:cNvPicPr>
          <p:nvPr/>
        </p:nvPicPr>
        <p:blipFill rotWithShape="1">
          <a:blip r:embed="rId2"/>
          <a:srcRect l="44128" t="14264" r="30145" b="26666"/>
          <a:stretch/>
        </p:blipFill>
        <p:spPr>
          <a:xfrm>
            <a:off x="2152930" y="3116758"/>
            <a:ext cx="2680441" cy="3461859"/>
          </a:xfrm>
          <a:prstGeom prst="rect">
            <a:avLst/>
          </a:prstGeom>
        </p:spPr>
      </p:pic>
      <p:pic>
        <p:nvPicPr>
          <p:cNvPr id="12" name="Picture 11">
            <a:extLst>
              <a:ext uri="{FF2B5EF4-FFF2-40B4-BE49-F238E27FC236}">
                <a16:creationId xmlns:a16="http://schemas.microsoft.com/office/drawing/2014/main" id="{07E741D8-53D3-41CD-A5F6-13AAE89302DE}"/>
              </a:ext>
            </a:extLst>
          </p:cNvPr>
          <p:cNvPicPr>
            <a:picLocks noChangeAspect="1"/>
          </p:cNvPicPr>
          <p:nvPr/>
        </p:nvPicPr>
        <p:blipFill>
          <a:blip r:embed="rId3"/>
          <a:stretch>
            <a:fillRect/>
          </a:stretch>
        </p:blipFill>
        <p:spPr>
          <a:xfrm>
            <a:off x="7198242" y="3109796"/>
            <a:ext cx="2465359" cy="3468821"/>
          </a:xfrm>
          <a:prstGeom prst="rect">
            <a:avLst/>
          </a:prstGeom>
        </p:spPr>
      </p:pic>
    </p:spTree>
    <p:extLst>
      <p:ext uri="{BB962C8B-B14F-4D97-AF65-F5344CB8AC3E}">
        <p14:creationId xmlns:p14="http://schemas.microsoft.com/office/powerpoint/2010/main" val="2994900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9" y="6485557"/>
            <a:ext cx="2743200" cy="365125"/>
          </a:xfrm>
        </p:spPr>
        <p:txBody>
          <a:bodyPr/>
          <a:lstStyle/>
          <a:p>
            <a:pPr algn="r"/>
            <a:fld id="{2840B2E4-A264-431E-ABDE-38E3BCDA5876}" type="slidenum">
              <a:rPr lang="en-US">
                <a:latin typeface="Fontasy Himali" panose="04020500000000000000" pitchFamily="82" charset="0"/>
              </a:rPr>
              <a:pPr algn="r"/>
              <a:t>30</a:t>
            </a:fld>
            <a:endParaRPr lang="en-US" dirty="0">
              <a:latin typeface="Fontasy Himali" panose="04020500000000000000" pitchFamily="82" charset="0"/>
            </a:endParaRPr>
          </a:p>
        </p:txBody>
      </p:sp>
      <p:sp>
        <p:nvSpPr>
          <p:cNvPr id="2" name="Rectangle 1"/>
          <p:cNvSpPr/>
          <p:nvPr/>
        </p:nvSpPr>
        <p:spPr>
          <a:xfrm>
            <a:off x="129210" y="2610617"/>
            <a:ext cx="9324770" cy="3924151"/>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400" dirty="0">
                <a:cs typeface="Kalimati" pitchFamily="2"/>
              </a:rPr>
              <a:t>परिवारले जुनसुकै प्रयोगको लागि कुनै बैंक, सहकारी संस्था वा वित्तीय संस्थाबाट ऋण  लिएको छ छैन निश्चित गरी यस महलमा लेख्नुपर्दछ ।</a:t>
            </a:r>
          </a:p>
          <a:p>
            <a:pPr marL="457200" indent="-457200" algn="just">
              <a:lnSpc>
                <a:spcPct val="150000"/>
              </a:lnSpc>
              <a:buFont typeface="Arial" panose="020B0604020202020204" pitchFamily="34" charset="0"/>
              <a:buChar char="•"/>
            </a:pPr>
            <a:endParaRPr lang="ne-NP" sz="2400" dirty="0">
              <a:cs typeface="Kalimati" pitchFamily="2"/>
            </a:endParaRPr>
          </a:p>
          <a:p>
            <a:pPr marL="457200" indent="-457200" algn="just">
              <a:lnSpc>
                <a:spcPct val="150000"/>
              </a:lnSpc>
              <a:buFont typeface="Arial" panose="020B0604020202020204" pitchFamily="34" charset="0"/>
              <a:buChar char="•"/>
            </a:pPr>
            <a:r>
              <a:rPr lang="ne-NP" sz="2400" dirty="0">
                <a:cs typeface="Kalimati" pitchFamily="2"/>
              </a:rPr>
              <a:t>यहाँ बैंक भन्नाले सरकारी तथा निजी वाणिज्य बैंक र विकास बैंक, सहकारी संस्था भन्नाले बचत तथा ऋणको कारोबार गर्ने सहकारी संस्थाहरु र वित्तीय संस्था भन्नाले फाइनान्स कम्पनी र लघुवित्त कम्पनीहरु पर्दछन् । </a:t>
            </a:r>
            <a:endParaRPr lang="ne-NP" sz="1900" dirty="0">
              <a:cs typeface="Kalimati" pitchFamily="2"/>
            </a:endParaRPr>
          </a:p>
        </p:txBody>
      </p:sp>
      <p:sp>
        <p:nvSpPr>
          <p:cNvPr id="9" name="Rectangle 8"/>
          <p:cNvSpPr/>
          <p:nvPr/>
        </p:nvSpPr>
        <p:spPr>
          <a:xfrm>
            <a:off x="471488" y="753029"/>
            <a:ext cx="11506903" cy="1331134"/>
          </a:xfrm>
          <a:prstGeom prst="rect">
            <a:avLst/>
          </a:prstGeom>
        </p:spPr>
        <p:txBody>
          <a:bodyPr wrap="square">
            <a:spAutoFit/>
          </a:bodyPr>
          <a:lstStyle/>
          <a:p>
            <a:pPr algn="ctr">
              <a:lnSpc>
                <a:spcPct val="150000"/>
              </a:lnSpc>
            </a:pPr>
            <a:r>
              <a:rPr lang="ne-NP" sz="2800" b="1" dirty="0">
                <a:cs typeface="Kalimati" pitchFamily="2"/>
              </a:rPr>
              <a:t>महल २०</a:t>
            </a:r>
            <a:r>
              <a:rPr lang="en-US" sz="2800" b="1" dirty="0">
                <a:cs typeface="Kalimati" pitchFamily="2"/>
              </a:rPr>
              <a:t>:</a:t>
            </a:r>
            <a:r>
              <a:rPr lang="ne-NP" sz="2800" b="1" dirty="0">
                <a:cs typeface="Kalimati" pitchFamily="2"/>
              </a:rPr>
              <a:t> तपाईंको परिवारले बैंक, सहकारी संस्था वा वित्तीय संस्थाबाट ऋण सुविधा लिएको छ ? </a:t>
            </a:r>
            <a:endParaRPr lang="en-US" dirty="0">
              <a:cs typeface="Kalimati" pitchFamily="2"/>
            </a:endParaRPr>
          </a:p>
        </p:txBody>
      </p:sp>
      <p:pic>
        <p:nvPicPr>
          <p:cNvPr id="8" name="Picture 7">
            <a:extLst>
              <a:ext uri="{FF2B5EF4-FFF2-40B4-BE49-F238E27FC236}">
                <a16:creationId xmlns:a16="http://schemas.microsoft.com/office/drawing/2014/main" id="{3AA655C9-9D24-4550-8BA0-BE33D1B51C42}"/>
              </a:ext>
            </a:extLst>
          </p:cNvPr>
          <p:cNvPicPr/>
          <p:nvPr/>
        </p:nvPicPr>
        <p:blipFill>
          <a:blip r:embed="rId2">
            <a:extLst>
              <a:ext uri="{28A0092B-C50C-407E-A947-70E740481C1C}">
                <a14:useLocalDpi xmlns:a14="http://schemas.microsoft.com/office/drawing/2010/main" val="0"/>
              </a:ext>
            </a:extLst>
          </a:blip>
          <a:stretch>
            <a:fillRect/>
          </a:stretch>
        </p:blipFill>
        <p:spPr>
          <a:xfrm>
            <a:off x="9747076" y="2056867"/>
            <a:ext cx="2128837" cy="4226905"/>
          </a:xfrm>
          <a:prstGeom prst="rect">
            <a:avLst/>
          </a:prstGeom>
        </p:spPr>
      </p:pic>
      <p:sp>
        <p:nvSpPr>
          <p:cNvPr id="10" name="TextBox 9">
            <a:extLst>
              <a:ext uri="{FF2B5EF4-FFF2-40B4-BE49-F238E27FC236}">
                <a16:creationId xmlns:a16="http://schemas.microsoft.com/office/drawing/2014/main" id="{AB2C16C1-D3B4-4AC0-86CA-3E7A52EB5F36}"/>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(क्रमसः)</a:t>
            </a:r>
            <a:endParaRPr lang="en-US" dirty="0"/>
          </a:p>
        </p:txBody>
      </p:sp>
      <p:sp>
        <p:nvSpPr>
          <p:cNvPr id="11" name="Oval 10"/>
          <p:cNvSpPr/>
          <p:nvPr/>
        </p:nvSpPr>
        <p:spPr>
          <a:xfrm>
            <a:off x="10347470" y="5513696"/>
            <a:ext cx="464024" cy="31389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83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85557"/>
            <a:ext cx="2743200" cy="365125"/>
          </a:xfrm>
        </p:spPr>
        <p:txBody>
          <a:bodyPr/>
          <a:lstStyle/>
          <a:p>
            <a:pPr algn="r"/>
            <a:fld id="{2840B2E4-A264-431E-ABDE-38E3BCDA5876}" type="slidenum">
              <a:rPr lang="en-US">
                <a:latin typeface="Fontasy Himali" panose="04020500000000000000" pitchFamily="82" charset="0"/>
              </a:rPr>
              <a:pPr algn="r"/>
              <a:t>31</a:t>
            </a:fld>
            <a:endParaRPr lang="en-US" dirty="0">
              <a:latin typeface="Fontasy Himali" panose="04020500000000000000" pitchFamily="82" charset="0"/>
            </a:endParaRPr>
          </a:p>
        </p:txBody>
      </p:sp>
      <p:sp>
        <p:nvSpPr>
          <p:cNvPr id="2" name="Rectangle 1"/>
          <p:cNvSpPr/>
          <p:nvPr/>
        </p:nvSpPr>
        <p:spPr>
          <a:xfrm>
            <a:off x="197491" y="2295709"/>
            <a:ext cx="8922172" cy="3924151"/>
          </a:xfrm>
          <a:prstGeom prst="rect">
            <a:avLst/>
          </a:prstGeom>
        </p:spPr>
        <p:txBody>
          <a:bodyPr wrap="square">
            <a:spAutoFit/>
          </a:bodyPr>
          <a:lstStyle/>
          <a:p>
            <a:pPr marL="457200" indent="-457200">
              <a:lnSpc>
                <a:spcPct val="150000"/>
              </a:lnSpc>
              <a:buFont typeface="Arial" panose="020B0604020202020204" pitchFamily="34" charset="0"/>
              <a:buChar char="•"/>
            </a:pPr>
            <a:r>
              <a:rPr lang="ne-NP" sz="2400" dirty="0">
                <a:cs typeface="Kalimati" pitchFamily="2"/>
              </a:rPr>
              <a:t>परिवारले गणनाको दिनसम्म लिएको ऋण वा तिर्न बाँकी ऋण भए समेत यस अन्तर्गत पर्दछ । </a:t>
            </a:r>
            <a:r>
              <a:rPr lang="en-US" sz="2400" dirty="0">
                <a:cs typeface="Kalimati" pitchFamily="2"/>
              </a:rPr>
              <a:t> </a:t>
            </a:r>
          </a:p>
          <a:p>
            <a:pPr marL="457200" indent="-457200">
              <a:lnSpc>
                <a:spcPct val="150000"/>
              </a:lnSpc>
              <a:buFont typeface="Arial" panose="020B0604020202020204" pitchFamily="34" charset="0"/>
              <a:buChar char="•"/>
            </a:pPr>
            <a:r>
              <a:rPr lang="ne-NP" sz="2400" dirty="0">
                <a:cs typeface="Kalimati" pitchFamily="2"/>
              </a:rPr>
              <a:t>चुक्ता भइसकेको ऋण यसमा समाबेश गर्नुपर्दैन । </a:t>
            </a:r>
            <a:endParaRPr lang="en-US" sz="2400" dirty="0">
              <a:cs typeface="Kalimati" pitchFamily="2"/>
            </a:endParaRPr>
          </a:p>
          <a:p>
            <a:pPr marL="457200" indent="-457200">
              <a:lnSpc>
                <a:spcPct val="150000"/>
              </a:lnSpc>
              <a:buFont typeface="Arial" panose="020B0604020202020204" pitchFamily="34" charset="0"/>
              <a:buChar char="•"/>
            </a:pPr>
            <a:r>
              <a:rPr lang="ne-NP" sz="2400" dirty="0">
                <a:cs typeface="Kalimati" pitchFamily="2"/>
              </a:rPr>
              <a:t>परिवारले अन्य व्यक्ति वा कुनै समुहसँग लिएको ऋण यस अन्तर्गत उल्लेख गर्नुपर्दैन । </a:t>
            </a:r>
            <a:endParaRPr lang="en-US" sz="2400" dirty="0">
              <a:cs typeface="Kalimati" pitchFamily="2"/>
            </a:endParaRPr>
          </a:p>
          <a:p>
            <a:pPr marL="457200" indent="-457200">
              <a:lnSpc>
                <a:spcPct val="150000"/>
              </a:lnSpc>
              <a:buFont typeface="Arial" panose="020B0604020202020204" pitchFamily="34" charset="0"/>
              <a:buChar char="•"/>
            </a:pPr>
            <a:r>
              <a:rPr lang="ne-NP" sz="2400" dirty="0">
                <a:cs typeface="Kalimati" pitchFamily="2"/>
              </a:rPr>
              <a:t>संचयकोष, नागरिक लगानी कोष, गरिबी निवारण कोष जस्ता संस्थाबाट लिएको ऋण समेत समावेश गर्नुपर्दैन ।</a:t>
            </a:r>
            <a:endParaRPr lang="ne-NP" sz="1900" dirty="0">
              <a:cs typeface="Kalimati" pitchFamily="2"/>
            </a:endParaRPr>
          </a:p>
        </p:txBody>
      </p:sp>
      <p:pic>
        <p:nvPicPr>
          <p:cNvPr id="9218" name="Picture 2" descr="Vector illustration in retro style, hand giving money to other hand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5703" y="1780706"/>
            <a:ext cx="2382188" cy="23821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Bank customer getting loan. man wheeling cart with cash flat vector illustration. finance, money, banking, service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601" y="4284153"/>
            <a:ext cx="3146425" cy="20959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21B79BC-2240-45EB-A19B-116D0165FFC8}"/>
              </a:ext>
            </a:extLst>
          </p:cNvPr>
          <p:cNvSpPr/>
          <p:nvPr/>
        </p:nvSpPr>
        <p:spPr>
          <a:xfrm>
            <a:off x="471488" y="753029"/>
            <a:ext cx="11506903" cy="1331134"/>
          </a:xfrm>
          <a:prstGeom prst="rect">
            <a:avLst/>
          </a:prstGeom>
        </p:spPr>
        <p:txBody>
          <a:bodyPr wrap="square">
            <a:spAutoFit/>
          </a:bodyPr>
          <a:lstStyle/>
          <a:p>
            <a:pPr algn="ctr">
              <a:lnSpc>
                <a:spcPct val="150000"/>
              </a:lnSpc>
            </a:pPr>
            <a:r>
              <a:rPr lang="ne-NP" sz="2800" b="1" dirty="0">
                <a:cs typeface="Kalimati" pitchFamily="2"/>
              </a:rPr>
              <a:t>महल २०</a:t>
            </a:r>
            <a:r>
              <a:rPr lang="en-US" sz="2800" b="1" dirty="0">
                <a:cs typeface="Kalimati" pitchFamily="2"/>
              </a:rPr>
              <a:t>:</a:t>
            </a:r>
            <a:r>
              <a:rPr lang="ne-NP" sz="2800" b="1" dirty="0">
                <a:cs typeface="Kalimati" pitchFamily="2"/>
              </a:rPr>
              <a:t> तपाईंको परिवारले बैंक, सहकारी संस्था वा वित्तीय संस्थाबाट ऋण सुविधा लिएको छ ? </a:t>
            </a:r>
            <a:endParaRPr lang="en-US" dirty="0">
              <a:cs typeface="Kalimati" pitchFamily="2"/>
            </a:endParaRPr>
          </a:p>
        </p:txBody>
      </p:sp>
    </p:spTree>
    <p:extLst>
      <p:ext uri="{BB962C8B-B14F-4D97-AF65-F5344CB8AC3E}">
        <p14:creationId xmlns:p14="http://schemas.microsoft.com/office/powerpoint/2010/main" val="375911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85557"/>
            <a:ext cx="2743200" cy="365125"/>
          </a:xfrm>
        </p:spPr>
        <p:txBody>
          <a:bodyPr/>
          <a:lstStyle/>
          <a:p>
            <a:pPr algn="r"/>
            <a:fld id="{2840B2E4-A264-431E-ABDE-38E3BCDA5876}" type="slidenum">
              <a:rPr lang="en-US">
                <a:latin typeface="Fontasy Himali" panose="04020500000000000000" pitchFamily="82" charset="0"/>
              </a:rPr>
              <a:pPr algn="r"/>
              <a:t>32</a:t>
            </a:fld>
            <a:endParaRPr lang="en-US" dirty="0">
              <a:latin typeface="Fontasy Himali" panose="04020500000000000000" pitchFamily="82" charset="0"/>
            </a:endParaRPr>
          </a:p>
        </p:txBody>
      </p:sp>
      <p:sp>
        <p:nvSpPr>
          <p:cNvPr id="2" name="Rectangle 1"/>
          <p:cNvSpPr/>
          <p:nvPr/>
        </p:nvSpPr>
        <p:spPr>
          <a:xfrm>
            <a:off x="197491" y="1391253"/>
            <a:ext cx="11878552" cy="5032147"/>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400" dirty="0">
                <a:cs typeface="Kalimati" pitchFamily="2"/>
              </a:rPr>
              <a:t>कम्तिमा एक परिवार बसोबास गरेको घरमा जनगणना घर नम्बर लेख्नुपर्दछ ।</a:t>
            </a:r>
          </a:p>
          <a:p>
            <a:pPr marL="457200" indent="-457200" algn="just">
              <a:lnSpc>
                <a:spcPct val="150000"/>
              </a:lnSpc>
              <a:buFont typeface="Arial" panose="020B0604020202020204" pitchFamily="34" charset="0"/>
              <a:buChar char="•"/>
            </a:pPr>
            <a:r>
              <a:rPr lang="ne-NP" sz="2400" dirty="0">
                <a:cs typeface="Kalimati" pitchFamily="2"/>
              </a:rPr>
              <a:t>सुपरिवेक्षकले घर तथा घरपरिवार सूचीकरण गर्ने क्रममा त्यस परिवारमा मुख्य प्रश्नावली भर्नको लागि जनगणना घर क्रमसंख्या र जनगणना परिवार क्रमसंख्या प्रष्टसँग देखिने गरी घरको दैलो वा मूलगेट वा भित्तामा मार्करले लेख्नुपर्दछ ।</a:t>
            </a:r>
            <a:endParaRPr lang="en-US" sz="2400" dirty="0">
              <a:cs typeface="Kalimati" pitchFamily="2"/>
            </a:endParaRPr>
          </a:p>
          <a:p>
            <a:pPr marL="457200" indent="-457200" algn="just">
              <a:lnSpc>
                <a:spcPct val="150000"/>
              </a:lnSpc>
              <a:buFont typeface="Arial" panose="020B0604020202020204" pitchFamily="34" charset="0"/>
              <a:buChar char="•"/>
            </a:pPr>
            <a:r>
              <a:rPr lang="ne-NP" sz="2400" dirty="0">
                <a:cs typeface="Kalimati" pitchFamily="2"/>
              </a:rPr>
              <a:t>जनगणना घर नम्बर गोलो घेरा भित्र जनगणना जनाउन </a:t>
            </a:r>
            <a:r>
              <a:rPr lang="en-US" sz="2400" dirty="0">
                <a:cs typeface="Kalimati" pitchFamily="2"/>
              </a:rPr>
              <a:t>“</a:t>
            </a:r>
            <a:r>
              <a:rPr lang="ne-NP" sz="2400" dirty="0">
                <a:cs typeface="Kalimati" pitchFamily="2"/>
              </a:rPr>
              <a:t>ज.</a:t>
            </a:r>
            <a:r>
              <a:rPr lang="en-US" sz="2400" dirty="0">
                <a:cs typeface="Kalimati" pitchFamily="2"/>
              </a:rPr>
              <a:t>”</a:t>
            </a:r>
            <a:r>
              <a:rPr lang="ne-NP" sz="2400" dirty="0">
                <a:cs typeface="Kalimati" pitchFamily="2"/>
              </a:rPr>
              <a:t> लेख्ने त्यसपछि सूचीकरण फारामको महल ६ को घर क्रमसंख्या लेख्ने र स्ल्यास गरी महल ७ को जनगणना परिवार क्रमसंख्या लेख्नुपर्दछ ।</a:t>
            </a:r>
          </a:p>
          <a:p>
            <a:pPr marL="457200" indent="-457200" algn="just">
              <a:lnSpc>
                <a:spcPct val="150000"/>
              </a:lnSpc>
              <a:buFont typeface="Arial" panose="020B0604020202020204" pitchFamily="34" charset="0"/>
              <a:buChar char="•"/>
            </a:pPr>
            <a:r>
              <a:rPr lang="ne-NP" sz="2400" dirty="0">
                <a:cs typeface="Kalimati" pitchFamily="2"/>
              </a:rPr>
              <a:t>एउटै घरमा दुर्इ वा दुर्इ भन्दा बढी परिवारहरू बसेका रहेछन् भने परिवार क्रमसंख्या लेख्दा कमा (,) ले छुट्याएर लेख्नुपर्दछ ।</a:t>
            </a:r>
            <a:endParaRPr lang="ne-NP" sz="1900" dirty="0">
              <a:cs typeface="Kalimati" pitchFamily="2"/>
            </a:endParaRPr>
          </a:p>
        </p:txBody>
      </p:sp>
      <p:sp>
        <p:nvSpPr>
          <p:cNvPr id="9" name="Rectangle 8"/>
          <p:cNvSpPr/>
          <p:nvPr/>
        </p:nvSpPr>
        <p:spPr>
          <a:xfrm>
            <a:off x="471488" y="633758"/>
            <a:ext cx="11506903" cy="684803"/>
          </a:xfrm>
          <a:prstGeom prst="rect">
            <a:avLst/>
          </a:prstGeom>
        </p:spPr>
        <p:txBody>
          <a:bodyPr wrap="square">
            <a:spAutoFit/>
          </a:bodyPr>
          <a:lstStyle/>
          <a:p>
            <a:pPr algn="ctr">
              <a:lnSpc>
                <a:spcPct val="150000"/>
              </a:lnSpc>
              <a:spcBef>
                <a:spcPts val="600"/>
              </a:spcBef>
              <a:spcAft>
                <a:spcPts val="600"/>
              </a:spcAft>
            </a:pPr>
            <a:r>
              <a:rPr lang="ne-NP" sz="2800" b="1" dirty="0">
                <a:solidFill>
                  <a:srgbClr val="002060"/>
                </a:solidFill>
                <a:latin typeface="Ganesh" pitchFamily="2" charset="0"/>
                <a:cs typeface="Kalimati" panose="00000400000000000000" pitchFamily="2"/>
              </a:rPr>
              <a:t>जनगणना घर नम्बर लेख्ने तरिका </a:t>
            </a:r>
          </a:p>
        </p:txBody>
      </p:sp>
      <p:sp>
        <p:nvSpPr>
          <p:cNvPr id="8" name="TextBox 7">
            <a:extLst>
              <a:ext uri="{FF2B5EF4-FFF2-40B4-BE49-F238E27FC236}">
                <a16:creationId xmlns:a16="http://schemas.microsoft.com/office/drawing/2014/main" id="{3E01434B-A040-4FAC-B4E0-C8B01D5BD704}"/>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98880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85557"/>
            <a:ext cx="2743200" cy="365125"/>
          </a:xfrm>
        </p:spPr>
        <p:txBody>
          <a:bodyPr/>
          <a:lstStyle/>
          <a:p>
            <a:pPr algn="r"/>
            <a:fld id="{2840B2E4-A264-431E-ABDE-38E3BCDA5876}" type="slidenum">
              <a:rPr lang="en-US">
                <a:latin typeface="Fontasy Himali" panose="04020500000000000000" pitchFamily="82" charset="0"/>
              </a:rPr>
              <a:pPr algn="r"/>
              <a:t>33</a:t>
            </a:fld>
            <a:endParaRPr lang="en-US" dirty="0">
              <a:latin typeface="Fontasy Himali" panose="04020500000000000000" pitchFamily="82" charset="0"/>
            </a:endParaRPr>
          </a:p>
        </p:txBody>
      </p:sp>
      <p:sp>
        <p:nvSpPr>
          <p:cNvPr id="2" name="Rectangle 1"/>
          <p:cNvSpPr/>
          <p:nvPr/>
        </p:nvSpPr>
        <p:spPr>
          <a:xfrm>
            <a:off x="197491" y="1391253"/>
            <a:ext cx="11878552" cy="1154162"/>
          </a:xfrm>
          <a:prstGeom prst="rect">
            <a:avLst/>
          </a:prstGeom>
        </p:spPr>
        <p:txBody>
          <a:bodyPr wrap="square">
            <a:spAutoFit/>
          </a:bodyPr>
          <a:lstStyle/>
          <a:p>
            <a:pPr algn="just">
              <a:lnSpc>
                <a:spcPct val="150000"/>
              </a:lnSpc>
            </a:pPr>
            <a:r>
              <a:rPr lang="ne-NP" sz="2400" dirty="0">
                <a:cs typeface="Kalimati" pitchFamily="2"/>
              </a:rPr>
              <a:t>राम बहादुर थापाको जनगणना घर क्रमसंख्या १ हो र उनको घरमा एउटा परिवार मात्र बस्दछ भने उनको घरमा नम्बर देहाय बमोजिम लेख्नुपर्दछ ।</a:t>
            </a:r>
            <a:endParaRPr lang="ne-NP" sz="1900" dirty="0">
              <a:cs typeface="Kalimati" pitchFamily="2"/>
            </a:endParaRPr>
          </a:p>
        </p:txBody>
      </p:sp>
      <p:sp>
        <p:nvSpPr>
          <p:cNvPr id="9" name="Rectangle 8"/>
          <p:cNvSpPr/>
          <p:nvPr/>
        </p:nvSpPr>
        <p:spPr>
          <a:xfrm>
            <a:off x="471488" y="633758"/>
            <a:ext cx="11506903" cy="684803"/>
          </a:xfrm>
          <a:prstGeom prst="rect">
            <a:avLst/>
          </a:prstGeom>
        </p:spPr>
        <p:txBody>
          <a:bodyPr wrap="square">
            <a:spAutoFit/>
          </a:bodyPr>
          <a:lstStyle/>
          <a:p>
            <a:pPr algn="ctr">
              <a:lnSpc>
                <a:spcPct val="150000"/>
              </a:lnSpc>
              <a:spcBef>
                <a:spcPts val="600"/>
              </a:spcBef>
              <a:spcAft>
                <a:spcPts val="600"/>
              </a:spcAft>
            </a:pPr>
            <a:r>
              <a:rPr lang="ne-NP" sz="2800" b="1" dirty="0">
                <a:solidFill>
                  <a:srgbClr val="002060"/>
                </a:solidFill>
                <a:latin typeface="Ganesh" pitchFamily="2" charset="0"/>
                <a:cs typeface="Kalimati" panose="00000400000000000000" pitchFamily="2"/>
              </a:rPr>
              <a:t>जनगणना घर नम्बर लेख्ने तरिकाः उदाहरण </a:t>
            </a:r>
          </a:p>
        </p:txBody>
      </p:sp>
      <p:sp>
        <p:nvSpPr>
          <p:cNvPr id="5" name="Oval 4">
            <a:extLst>
              <a:ext uri="{FF2B5EF4-FFF2-40B4-BE49-F238E27FC236}">
                <a16:creationId xmlns:a16="http://schemas.microsoft.com/office/drawing/2014/main" id="{09B10CBF-D81F-4C1F-97BD-21B93C1623B9}"/>
              </a:ext>
            </a:extLst>
          </p:cNvPr>
          <p:cNvSpPr/>
          <p:nvPr/>
        </p:nvSpPr>
        <p:spPr>
          <a:xfrm>
            <a:off x="7832034" y="2545415"/>
            <a:ext cx="2246245" cy="110579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2400" dirty="0">
                <a:cs typeface="Kalimati" panose="00000400000000000000" pitchFamily="2"/>
              </a:rPr>
              <a:t>ज. १/१</a:t>
            </a:r>
            <a:endParaRPr lang="en-US" sz="2400" dirty="0">
              <a:cs typeface="Kalimati" panose="00000400000000000000" pitchFamily="2"/>
            </a:endParaRPr>
          </a:p>
        </p:txBody>
      </p:sp>
      <p:sp>
        <p:nvSpPr>
          <p:cNvPr id="8" name="Rectangle 7">
            <a:extLst>
              <a:ext uri="{FF2B5EF4-FFF2-40B4-BE49-F238E27FC236}">
                <a16:creationId xmlns:a16="http://schemas.microsoft.com/office/drawing/2014/main" id="{9CC9D885-DEB8-4A26-AE8C-A2F48A8DDBB0}"/>
              </a:ext>
            </a:extLst>
          </p:cNvPr>
          <p:cNvSpPr/>
          <p:nvPr/>
        </p:nvSpPr>
        <p:spPr>
          <a:xfrm>
            <a:off x="349891" y="3958858"/>
            <a:ext cx="11878552" cy="1154162"/>
          </a:xfrm>
          <a:prstGeom prst="rect">
            <a:avLst/>
          </a:prstGeom>
        </p:spPr>
        <p:txBody>
          <a:bodyPr wrap="square">
            <a:spAutoFit/>
          </a:bodyPr>
          <a:lstStyle/>
          <a:p>
            <a:pPr algn="just">
              <a:lnSpc>
                <a:spcPct val="150000"/>
              </a:lnSpc>
            </a:pPr>
            <a:r>
              <a:rPr lang="ne-NP" sz="2400" dirty="0">
                <a:cs typeface="Kalimati" pitchFamily="2"/>
              </a:rPr>
              <a:t>सिता प्रसार्इको जनगणना घर क्रमसंख्या २ हो र उनको घरमा ३ परिवार बस्दछन् भने उनको घरमा नम्बर देहाय बमोजिम लेख्नुपर्दछ ।</a:t>
            </a:r>
            <a:endParaRPr lang="ne-NP" sz="1900" dirty="0">
              <a:cs typeface="Kalimati" pitchFamily="2"/>
            </a:endParaRPr>
          </a:p>
        </p:txBody>
      </p:sp>
      <p:sp>
        <p:nvSpPr>
          <p:cNvPr id="10" name="Oval 9">
            <a:extLst>
              <a:ext uri="{FF2B5EF4-FFF2-40B4-BE49-F238E27FC236}">
                <a16:creationId xmlns:a16="http://schemas.microsoft.com/office/drawing/2014/main" id="{40F64ABB-98FD-42CC-9D11-D74C641362C1}"/>
              </a:ext>
            </a:extLst>
          </p:cNvPr>
          <p:cNvSpPr/>
          <p:nvPr/>
        </p:nvSpPr>
        <p:spPr>
          <a:xfrm>
            <a:off x="1096616" y="5364578"/>
            <a:ext cx="2232992" cy="115416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2400" dirty="0">
                <a:cs typeface="Kalimati" panose="00000400000000000000" pitchFamily="2"/>
              </a:rPr>
              <a:t>ज. २/२,३,४</a:t>
            </a:r>
            <a:endParaRPr lang="en-US" sz="2400" dirty="0">
              <a:cs typeface="Kalimati" panose="00000400000000000000" pitchFamily="2"/>
            </a:endParaRPr>
          </a:p>
        </p:txBody>
      </p:sp>
      <p:sp>
        <p:nvSpPr>
          <p:cNvPr id="11" name="Oval 10">
            <a:extLst>
              <a:ext uri="{FF2B5EF4-FFF2-40B4-BE49-F238E27FC236}">
                <a16:creationId xmlns:a16="http://schemas.microsoft.com/office/drawing/2014/main" id="{2C2B0E4F-ACAC-49D0-801E-B0E2E357582E}"/>
              </a:ext>
            </a:extLst>
          </p:cNvPr>
          <p:cNvSpPr/>
          <p:nvPr/>
        </p:nvSpPr>
        <p:spPr>
          <a:xfrm>
            <a:off x="6437229" y="5298320"/>
            <a:ext cx="2517928" cy="115416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2400" dirty="0">
                <a:cs typeface="Kalimati" panose="00000400000000000000" pitchFamily="2"/>
              </a:rPr>
              <a:t>ज. २/२</a:t>
            </a:r>
            <a:r>
              <a:rPr lang="ne-NP" sz="3200" dirty="0">
                <a:latin typeface="Preeti" pitchFamily="2" charset="0"/>
                <a:cs typeface="Kalimati" panose="00000400000000000000" pitchFamily="2"/>
              </a:rPr>
              <a:t>–</a:t>
            </a:r>
            <a:r>
              <a:rPr lang="ne-NP" sz="2400" dirty="0">
                <a:cs typeface="Kalimati" panose="00000400000000000000" pitchFamily="2"/>
              </a:rPr>
              <a:t>४</a:t>
            </a:r>
            <a:endParaRPr lang="en-US" sz="2400" dirty="0">
              <a:cs typeface="Kalimati" panose="00000400000000000000" pitchFamily="2"/>
            </a:endParaRPr>
          </a:p>
        </p:txBody>
      </p:sp>
      <p:sp>
        <p:nvSpPr>
          <p:cNvPr id="6" name="TextBox 5">
            <a:extLst>
              <a:ext uri="{FF2B5EF4-FFF2-40B4-BE49-F238E27FC236}">
                <a16:creationId xmlns:a16="http://schemas.microsoft.com/office/drawing/2014/main" id="{1D45C0D3-E52F-45D7-9E6C-E247F33B70C0}"/>
              </a:ext>
            </a:extLst>
          </p:cNvPr>
          <p:cNvSpPr txBox="1"/>
          <p:nvPr/>
        </p:nvSpPr>
        <p:spPr>
          <a:xfrm>
            <a:off x="4224130" y="5546035"/>
            <a:ext cx="1881809" cy="461665"/>
          </a:xfrm>
          <a:prstGeom prst="rect">
            <a:avLst/>
          </a:prstGeom>
          <a:noFill/>
        </p:spPr>
        <p:txBody>
          <a:bodyPr wrap="square" rtlCol="0">
            <a:spAutoFit/>
          </a:bodyPr>
          <a:lstStyle/>
          <a:p>
            <a:pPr algn="ctr"/>
            <a:r>
              <a:rPr lang="ne-NP" sz="2400" dirty="0">
                <a:cs typeface="Kalimati" pitchFamily="2"/>
              </a:rPr>
              <a:t>अथवा</a:t>
            </a:r>
            <a:endParaRPr lang="en-US" sz="2400" dirty="0">
              <a:cs typeface="Kalimati" pitchFamily="2"/>
            </a:endParaRPr>
          </a:p>
        </p:txBody>
      </p:sp>
    </p:spTree>
    <p:extLst>
      <p:ext uri="{BB962C8B-B14F-4D97-AF65-F5344CB8AC3E}">
        <p14:creationId xmlns:p14="http://schemas.microsoft.com/office/powerpoint/2010/main" val="392589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648661" y="6528440"/>
            <a:ext cx="512609" cy="318752"/>
          </a:xfrm>
        </p:spPr>
        <p:txBody>
          <a:bodyPr/>
          <a:lstStyle/>
          <a:p>
            <a:pPr algn="r"/>
            <a:fld id="{2840B2E4-A264-431E-ABDE-38E3BCDA5876}" type="slidenum">
              <a:rPr lang="en-US">
                <a:latin typeface="Fontasy Himali" panose="04020500000000000000" pitchFamily="82" charset="0"/>
              </a:rPr>
              <a:pPr algn="r"/>
              <a:t>34</a:t>
            </a:fld>
            <a:endParaRPr lang="en-US" dirty="0">
              <a:latin typeface="Fontasy Himali" panose="04020500000000000000" pitchFamily="82" charset="0"/>
            </a:endParaRPr>
          </a:p>
        </p:txBody>
      </p:sp>
      <p:sp>
        <p:nvSpPr>
          <p:cNvPr id="8" name="Text Placeholder 2"/>
          <p:cNvSpPr txBox="1">
            <a:spLocks/>
          </p:cNvSpPr>
          <p:nvPr/>
        </p:nvSpPr>
        <p:spPr>
          <a:xfrm>
            <a:off x="0" y="458964"/>
            <a:ext cx="12161269" cy="94137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e-NP" sz="2800" b="1" dirty="0">
                <a:solidFill>
                  <a:srgbClr val="142DAC"/>
                </a:solidFill>
                <a:latin typeface="Kokila" panose="020B0604020202020204" pitchFamily="34" charset="0"/>
                <a:ea typeface="+mj-ea"/>
                <a:cs typeface="Kalimati" panose="00000400000000000000" pitchFamily="2"/>
              </a:rPr>
              <a:t>घर तथा घरपरिवार सूचीकरण उतार फाराम: परिचय </a:t>
            </a:r>
          </a:p>
        </p:txBody>
      </p:sp>
      <p:sp>
        <p:nvSpPr>
          <p:cNvPr id="9" name="TextBox 8">
            <a:extLst>
              <a:ext uri="{FF2B5EF4-FFF2-40B4-BE49-F238E27FC236}">
                <a16:creationId xmlns:a16="http://schemas.microsoft.com/office/drawing/2014/main" id="{97CFAEF3-D9F9-4895-A15F-18BBC4CFD26E}"/>
              </a:ext>
            </a:extLst>
          </p:cNvPr>
          <p:cNvSpPr txBox="1"/>
          <p:nvPr/>
        </p:nvSpPr>
        <p:spPr>
          <a:xfrm>
            <a:off x="214443" y="1363337"/>
            <a:ext cx="11732381" cy="1708160"/>
          </a:xfrm>
          <a:prstGeom prst="rect">
            <a:avLst/>
          </a:prstGeom>
          <a:noFill/>
        </p:spPr>
        <p:txBody>
          <a:bodyPr wrap="square">
            <a:spAutoFit/>
          </a:bodyPr>
          <a:lstStyle/>
          <a:p>
            <a:pPr algn="just">
              <a:lnSpc>
                <a:spcPct val="150000"/>
              </a:lnSpc>
            </a:pPr>
            <a:r>
              <a:rPr lang="ne-NP" sz="2400" dirty="0">
                <a:cs typeface="Kalimati" panose="00000400000000000000" pitchFamily="2"/>
              </a:rPr>
              <a:t>जनगणनाको पहिलो चरणमा सुपरिवेक्षकले भरेको घर तथा घरपरिवार सूचीकरण फारामका आधारमा सुपरिवेक्षकले २ प्रति सूचीकरण उतार फाराम तयार गरी एक प्रति गणकलार्इ दिर्इ र एक प्रति आफैसँग राख्नुपर्दछ ।</a:t>
            </a:r>
          </a:p>
        </p:txBody>
      </p:sp>
      <p:pic>
        <p:nvPicPr>
          <p:cNvPr id="5" name="Picture 4">
            <a:extLst>
              <a:ext uri="{FF2B5EF4-FFF2-40B4-BE49-F238E27FC236}">
                <a16:creationId xmlns:a16="http://schemas.microsoft.com/office/drawing/2014/main" id="{2CD8C73F-6F2F-4C8E-BF14-B7F9809656CB}"/>
              </a:ext>
            </a:extLst>
          </p:cNvPr>
          <p:cNvPicPr>
            <a:picLocks noChangeAspect="1"/>
          </p:cNvPicPr>
          <p:nvPr/>
        </p:nvPicPr>
        <p:blipFill rotWithShape="1">
          <a:blip r:embed="rId2"/>
          <a:srcRect t="-1" b="20127"/>
          <a:stretch/>
        </p:blipFill>
        <p:spPr>
          <a:xfrm>
            <a:off x="77505" y="3307960"/>
            <a:ext cx="11571156" cy="2984017"/>
          </a:xfrm>
          <a:prstGeom prst="rect">
            <a:avLst/>
          </a:prstGeom>
        </p:spPr>
      </p:pic>
    </p:spTree>
    <p:extLst>
      <p:ext uri="{BB962C8B-B14F-4D97-AF65-F5344CB8AC3E}">
        <p14:creationId xmlns:p14="http://schemas.microsoft.com/office/powerpoint/2010/main" val="65388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509513" y="6549886"/>
            <a:ext cx="651758" cy="297305"/>
          </a:xfrm>
        </p:spPr>
        <p:txBody>
          <a:bodyPr/>
          <a:lstStyle/>
          <a:p>
            <a:pPr algn="r"/>
            <a:fld id="{2840B2E4-A264-431E-ABDE-38E3BCDA5876}" type="slidenum">
              <a:rPr lang="en-US">
                <a:latin typeface="Fontasy Himali" panose="04020500000000000000" pitchFamily="82" charset="0"/>
              </a:rPr>
              <a:pPr algn="r"/>
              <a:t>35</a:t>
            </a:fld>
            <a:endParaRPr lang="en-US" dirty="0">
              <a:latin typeface="Fontasy Himali" panose="04020500000000000000" pitchFamily="82" charset="0"/>
            </a:endParaRPr>
          </a:p>
        </p:txBody>
      </p:sp>
      <p:sp>
        <p:nvSpPr>
          <p:cNvPr id="14" name="Rectangle 13"/>
          <p:cNvSpPr/>
          <p:nvPr/>
        </p:nvSpPr>
        <p:spPr>
          <a:xfrm>
            <a:off x="214443" y="1297443"/>
            <a:ext cx="11732381" cy="5586145"/>
          </a:xfrm>
          <a:prstGeom prst="rect">
            <a:avLst/>
          </a:prstGeom>
        </p:spPr>
        <p:txBody>
          <a:bodyPr wrap="square">
            <a:spAutoFit/>
          </a:bodyPr>
          <a:lstStyle/>
          <a:p>
            <a:pPr>
              <a:lnSpc>
                <a:spcPct val="150000"/>
              </a:lnSpc>
            </a:pPr>
            <a:r>
              <a:rPr lang="ne-NP" sz="2400" dirty="0">
                <a:latin typeface="Preeti" pitchFamily="2" charset="0"/>
                <a:cs typeface="Kalimati" pitchFamily="2"/>
              </a:rPr>
              <a:t>यी विवरणहरु घर तथा घर परिवार सूचीकरण फारामबाट उतार गरिएको हुन्छ: </a:t>
            </a:r>
          </a:p>
          <a:p>
            <a:pPr marL="285750" indent="-285750">
              <a:lnSpc>
                <a:spcPct val="150000"/>
              </a:lnSpc>
              <a:buFont typeface="Arial" pitchFamily="34" charset="0"/>
              <a:buChar char="•"/>
            </a:pPr>
            <a:r>
              <a:rPr lang="ne-NP" sz="2400" dirty="0">
                <a:latin typeface="Preeti" pitchFamily="2" charset="0"/>
                <a:cs typeface="Kalimati" pitchFamily="2"/>
              </a:rPr>
              <a:t>घरको तला  संख्याः महल २ </a:t>
            </a:r>
          </a:p>
          <a:p>
            <a:pPr marL="285750" indent="-285750">
              <a:lnSpc>
                <a:spcPct val="150000"/>
              </a:lnSpc>
              <a:buFont typeface="Arial" pitchFamily="34" charset="0"/>
              <a:buChar char="•"/>
            </a:pPr>
            <a:r>
              <a:rPr lang="ne-NP" sz="2400" dirty="0">
                <a:latin typeface="Preeti" pitchFamily="2" charset="0"/>
                <a:cs typeface="Kalimati" pitchFamily="2"/>
              </a:rPr>
              <a:t>घरको मुख्य प्रयोगः महल ३ </a:t>
            </a:r>
          </a:p>
          <a:p>
            <a:pPr marL="285750" indent="-285750">
              <a:lnSpc>
                <a:spcPct val="150000"/>
              </a:lnSpc>
              <a:buFont typeface="Arial" pitchFamily="34" charset="0"/>
              <a:buChar char="•"/>
            </a:pPr>
            <a:r>
              <a:rPr lang="ne-NP" sz="2400" dirty="0">
                <a:latin typeface="Preeti" pitchFamily="2" charset="0"/>
                <a:cs typeface="Kalimati" pitchFamily="2"/>
              </a:rPr>
              <a:t>जनगणना घर क्रम संख्याः महल ६ </a:t>
            </a:r>
          </a:p>
          <a:p>
            <a:pPr marL="285750" indent="-285750">
              <a:lnSpc>
                <a:spcPct val="150000"/>
              </a:lnSpc>
              <a:buFont typeface="Arial" pitchFamily="34" charset="0"/>
              <a:buChar char="•"/>
            </a:pPr>
            <a:r>
              <a:rPr lang="ne-NP" sz="2400" dirty="0">
                <a:latin typeface="Preeti" pitchFamily="2" charset="0"/>
                <a:cs typeface="Kalimati" pitchFamily="2"/>
              </a:rPr>
              <a:t>जनगणना परिवार क्रम संख्याः महल ७ </a:t>
            </a:r>
          </a:p>
          <a:p>
            <a:pPr marL="285750" indent="-285750">
              <a:lnSpc>
                <a:spcPct val="150000"/>
              </a:lnSpc>
              <a:buFont typeface="Arial" pitchFamily="34" charset="0"/>
              <a:buChar char="•"/>
            </a:pPr>
            <a:r>
              <a:rPr lang="ne-NP" sz="2400" dirty="0">
                <a:latin typeface="Preeti" pitchFamily="2" charset="0"/>
                <a:cs typeface="Kalimati" pitchFamily="2"/>
              </a:rPr>
              <a:t>परिवारमुलिको नाम थरः महल ८ </a:t>
            </a:r>
          </a:p>
          <a:p>
            <a:pPr marL="285750" indent="-285750">
              <a:lnSpc>
                <a:spcPct val="150000"/>
              </a:lnSpc>
              <a:buFont typeface="Arial" pitchFamily="34" charset="0"/>
              <a:buChar char="•"/>
            </a:pPr>
            <a:r>
              <a:rPr lang="ne-NP" sz="2400" dirty="0">
                <a:latin typeface="Preeti" pitchFamily="2" charset="0"/>
                <a:cs typeface="Kalimati" pitchFamily="2"/>
              </a:rPr>
              <a:t>परिवारमा अक्सर बसोबास गर्ने सदस्य संख्या: महल ९ </a:t>
            </a:r>
          </a:p>
          <a:p>
            <a:pPr>
              <a:lnSpc>
                <a:spcPct val="150000"/>
              </a:lnSpc>
            </a:pPr>
            <a:endParaRPr lang="en-US" sz="1600" dirty="0">
              <a:latin typeface="Preeti" pitchFamily="2" charset="0"/>
              <a:cs typeface="Kalimati" pitchFamily="2"/>
            </a:endParaRPr>
          </a:p>
          <a:p>
            <a:pPr>
              <a:lnSpc>
                <a:spcPct val="150000"/>
              </a:lnSpc>
            </a:pPr>
            <a:r>
              <a:rPr lang="ne-NP" sz="2400" b="1" dirty="0">
                <a:solidFill>
                  <a:srgbClr val="142DAC"/>
                </a:solidFill>
                <a:latin typeface="Kokila" panose="020B0604020202020204" pitchFamily="34" charset="0"/>
                <a:ea typeface="+mj-ea"/>
                <a:cs typeface="Kalimati" panose="00000400000000000000" pitchFamily="2"/>
              </a:rPr>
              <a:t>गणकहरुले पनि नयाँ घर  तथा परिवारको  विवरण लिनुपर्ने अवस्था आउन सक्ने भएकोले उल्लेखित कुराहरुको बारेमा जानकारी राख्नुपर्दछ ।</a:t>
            </a:r>
            <a:endParaRPr lang="en-US" sz="2400" b="1" dirty="0">
              <a:solidFill>
                <a:srgbClr val="142DAC"/>
              </a:solidFill>
              <a:latin typeface="Kokila" panose="020B0604020202020204" pitchFamily="34" charset="0"/>
              <a:ea typeface="+mj-ea"/>
              <a:cs typeface="Kalimati" panose="00000400000000000000" pitchFamily="2"/>
            </a:endParaRPr>
          </a:p>
        </p:txBody>
      </p:sp>
      <p:sp>
        <p:nvSpPr>
          <p:cNvPr id="8" name="Text Placeholder 2"/>
          <p:cNvSpPr txBox="1">
            <a:spLocks/>
          </p:cNvSpPr>
          <p:nvPr/>
        </p:nvSpPr>
        <p:spPr>
          <a:xfrm>
            <a:off x="0" y="458964"/>
            <a:ext cx="12161269" cy="94137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e-NP" sz="2800" b="1" dirty="0">
                <a:solidFill>
                  <a:srgbClr val="142DAC"/>
                </a:solidFill>
                <a:latin typeface="Kokila" panose="020B0604020202020204" pitchFamily="34" charset="0"/>
                <a:ea typeface="+mj-ea"/>
                <a:cs typeface="Kalimati" panose="00000400000000000000" pitchFamily="2"/>
              </a:rPr>
              <a:t>घर तथा घरपरिवार सूचीकरण उतार फारम</a:t>
            </a:r>
            <a:r>
              <a:rPr lang="en-US" sz="2800" b="1" dirty="0">
                <a:solidFill>
                  <a:srgbClr val="142DAC"/>
                </a:solidFill>
                <a:latin typeface="Kokila" panose="020B0604020202020204" pitchFamily="34" charset="0"/>
                <a:ea typeface="+mj-ea"/>
                <a:cs typeface="Kalimati" panose="00000400000000000000" pitchFamily="2"/>
              </a:rPr>
              <a:t> : </a:t>
            </a:r>
            <a:r>
              <a:rPr lang="ne-NP" sz="2800" b="1" dirty="0">
                <a:solidFill>
                  <a:srgbClr val="142DAC"/>
                </a:solidFill>
                <a:latin typeface="Kokila" panose="020B0604020202020204" pitchFamily="34" charset="0"/>
                <a:ea typeface="+mj-ea"/>
                <a:cs typeface="Kalimati" panose="00000400000000000000" pitchFamily="2"/>
              </a:rPr>
              <a:t>परिचय </a:t>
            </a:r>
            <a:r>
              <a:rPr lang="en-US" sz="2800" b="1" dirty="0">
                <a:solidFill>
                  <a:srgbClr val="142DAC"/>
                </a:solidFill>
                <a:latin typeface="Kokila" panose="020B0604020202020204" pitchFamily="34" charset="0"/>
                <a:ea typeface="+mj-ea"/>
                <a:cs typeface="Kalimati" panose="00000400000000000000" pitchFamily="2"/>
              </a:rPr>
              <a:t> </a:t>
            </a:r>
            <a:endParaRPr lang="ne-NP" sz="2800" b="1" dirty="0">
              <a:solidFill>
                <a:srgbClr val="142DAC"/>
              </a:solidFill>
              <a:latin typeface="Kokila" panose="020B0604020202020204" pitchFamily="34" charset="0"/>
              <a:ea typeface="+mj-ea"/>
              <a:cs typeface="Kalimati" panose="00000400000000000000" pitchFamily="2"/>
            </a:endParaRPr>
          </a:p>
        </p:txBody>
      </p:sp>
    </p:spTree>
    <p:extLst>
      <p:ext uri="{BB962C8B-B14F-4D97-AF65-F5344CB8AC3E}">
        <p14:creationId xmlns:p14="http://schemas.microsoft.com/office/powerpoint/2010/main" val="1687063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797107"/>
            <a:ext cx="12192000" cy="442999"/>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सुपरिवेक्षकले उपलब्ध गराउने सूचीकरण उतारको उदाहरण </a:t>
            </a:r>
            <a:endParaRPr lang="en-US" sz="2800" b="1" dirty="0">
              <a:solidFill>
                <a:srgbClr val="142DAC"/>
              </a:solidFill>
              <a:latin typeface="Kokila" panose="020B0604020202020204" pitchFamily="34"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649336" y="6490252"/>
            <a:ext cx="552265" cy="326760"/>
          </a:xfrm>
        </p:spPr>
        <p:txBody>
          <a:bodyPr/>
          <a:lstStyle/>
          <a:p>
            <a:pPr algn="r"/>
            <a:fld id="{26402401-4522-4C0F-A737-197EB07E49FF}" type="slidenum">
              <a:rPr lang="en-US" sz="1800">
                <a:latin typeface="Fontasy Himali" panose="04020500000000000000" pitchFamily="82" charset="0"/>
                <a:cs typeface="+mn-cs"/>
              </a:rPr>
              <a:pPr algn="r"/>
              <a:t>36</a:t>
            </a:fld>
            <a:endParaRPr lang="en-US" sz="1800">
              <a:latin typeface="Fontasy Himali" panose="04020500000000000000" pitchFamily="82" charset="0"/>
              <a:cs typeface="+mn-cs"/>
            </a:endParaRPr>
          </a:p>
        </p:txBody>
      </p:sp>
      <p:grpSp>
        <p:nvGrpSpPr>
          <p:cNvPr id="30" name="Group 29">
            <a:extLst>
              <a:ext uri="{FF2B5EF4-FFF2-40B4-BE49-F238E27FC236}">
                <a16:creationId xmlns:a16="http://schemas.microsoft.com/office/drawing/2014/main" id="{68EE4952-F408-4F10-A288-87D9C8BC9384}"/>
              </a:ext>
            </a:extLst>
          </p:cNvPr>
          <p:cNvGrpSpPr/>
          <p:nvPr/>
        </p:nvGrpSpPr>
        <p:grpSpPr>
          <a:xfrm>
            <a:off x="-73828" y="-9482"/>
            <a:ext cx="544570" cy="129498"/>
            <a:chOff x="0" y="0"/>
            <a:chExt cx="408305" cy="120015"/>
          </a:xfrm>
        </p:grpSpPr>
        <p:sp>
          <p:nvSpPr>
            <p:cNvPr id="31" name="Rectangle 30">
              <a:extLst>
                <a:ext uri="{FF2B5EF4-FFF2-40B4-BE49-F238E27FC236}">
                  <a16:creationId xmlns:a16="http://schemas.microsoft.com/office/drawing/2014/main" id="{D46F3390-5472-46DC-A885-0BC85ED7F537}"/>
                </a:ext>
              </a:extLst>
            </p:cNvPr>
            <p:cNvSpPr/>
            <p:nvPr/>
          </p:nvSpPr>
          <p:spPr>
            <a:xfrm>
              <a:off x="0" y="0"/>
              <a:ext cx="408305" cy="120015"/>
            </a:xfrm>
            <a:prstGeom prst="rect">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400"/>
            </a:p>
          </p:txBody>
        </p:sp>
        <p:cxnSp>
          <p:nvCxnSpPr>
            <p:cNvPr id="32" name="Straight Connector 31">
              <a:extLst>
                <a:ext uri="{FF2B5EF4-FFF2-40B4-BE49-F238E27FC236}">
                  <a16:creationId xmlns:a16="http://schemas.microsoft.com/office/drawing/2014/main" id="{34997762-AF2B-4EAE-95CD-836AB2EE5208}"/>
                </a:ext>
              </a:extLst>
            </p:cNvPr>
            <p:cNvCxnSpPr/>
            <p:nvPr/>
          </p:nvCxnSpPr>
          <p:spPr>
            <a:xfrm>
              <a:off x="202336" y="-3891"/>
              <a:ext cx="0" cy="123825"/>
            </a:xfrm>
            <a:prstGeom prst="line">
              <a:avLst/>
            </a:prstGeom>
            <a:noFill/>
            <a:ln w="9525" cap="flat" cmpd="sng" algn="ctr">
              <a:solidFill>
                <a:sysClr val="windowText" lastClr="000000"/>
              </a:solidFill>
              <a:prstDash val="solid"/>
              <a:miter lim="800000"/>
            </a:ln>
            <a:effectLst/>
          </p:spPr>
        </p:cxnSp>
      </p:grpSp>
      <p:graphicFrame>
        <p:nvGraphicFramePr>
          <p:cNvPr id="3" name="Table 2">
            <a:extLst>
              <a:ext uri="{FF2B5EF4-FFF2-40B4-BE49-F238E27FC236}">
                <a16:creationId xmlns:a16="http://schemas.microsoft.com/office/drawing/2014/main" id="{D244679C-A7F1-467A-91CF-EB2417D388C4}"/>
              </a:ext>
            </a:extLst>
          </p:cNvPr>
          <p:cNvGraphicFramePr>
            <a:graphicFrameLocks noGrp="1"/>
          </p:cNvGraphicFramePr>
          <p:nvPr>
            <p:extLst>
              <p:ext uri="{D42A27DB-BD31-4B8C-83A1-F6EECF244321}">
                <p14:modId xmlns:p14="http://schemas.microsoft.com/office/powerpoint/2010/main" val="3192669537"/>
              </p:ext>
            </p:extLst>
          </p:nvPr>
        </p:nvGraphicFramePr>
        <p:xfrm>
          <a:off x="46949" y="1354961"/>
          <a:ext cx="11780618" cy="5315901"/>
        </p:xfrm>
        <a:graphic>
          <a:graphicData uri="http://schemas.openxmlformats.org/drawingml/2006/table">
            <a:tbl>
              <a:tblPr/>
              <a:tblGrid>
                <a:gridCol w="1015612">
                  <a:extLst>
                    <a:ext uri="{9D8B030D-6E8A-4147-A177-3AD203B41FA5}">
                      <a16:colId xmlns:a16="http://schemas.microsoft.com/office/drawing/2014/main" val="1580979316"/>
                    </a:ext>
                  </a:extLst>
                </a:gridCol>
                <a:gridCol w="672097">
                  <a:extLst>
                    <a:ext uri="{9D8B030D-6E8A-4147-A177-3AD203B41FA5}">
                      <a16:colId xmlns:a16="http://schemas.microsoft.com/office/drawing/2014/main" val="1087930142"/>
                    </a:ext>
                  </a:extLst>
                </a:gridCol>
                <a:gridCol w="746776">
                  <a:extLst>
                    <a:ext uri="{9D8B030D-6E8A-4147-A177-3AD203B41FA5}">
                      <a16:colId xmlns:a16="http://schemas.microsoft.com/office/drawing/2014/main" val="276947203"/>
                    </a:ext>
                  </a:extLst>
                </a:gridCol>
                <a:gridCol w="911065">
                  <a:extLst>
                    <a:ext uri="{9D8B030D-6E8A-4147-A177-3AD203B41FA5}">
                      <a16:colId xmlns:a16="http://schemas.microsoft.com/office/drawing/2014/main" val="1737936426"/>
                    </a:ext>
                  </a:extLst>
                </a:gridCol>
                <a:gridCol w="836387">
                  <a:extLst>
                    <a:ext uri="{9D8B030D-6E8A-4147-A177-3AD203B41FA5}">
                      <a16:colId xmlns:a16="http://schemas.microsoft.com/office/drawing/2014/main" val="3420803883"/>
                    </a:ext>
                  </a:extLst>
                </a:gridCol>
                <a:gridCol w="2135774">
                  <a:extLst>
                    <a:ext uri="{9D8B030D-6E8A-4147-A177-3AD203B41FA5}">
                      <a16:colId xmlns:a16="http://schemas.microsoft.com/office/drawing/2014/main" val="3802448269"/>
                    </a:ext>
                  </a:extLst>
                </a:gridCol>
                <a:gridCol w="1329258">
                  <a:extLst>
                    <a:ext uri="{9D8B030D-6E8A-4147-A177-3AD203B41FA5}">
                      <a16:colId xmlns:a16="http://schemas.microsoft.com/office/drawing/2014/main" val="3207189628"/>
                    </a:ext>
                  </a:extLst>
                </a:gridCol>
                <a:gridCol w="1329258">
                  <a:extLst>
                    <a:ext uri="{9D8B030D-6E8A-4147-A177-3AD203B41FA5}">
                      <a16:colId xmlns:a16="http://schemas.microsoft.com/office/drawing/2014/main" val="871170877"/>
                    </a:ext>
                  </a:extLst>
                </a:gridCol>
                <a:gridCol w="1459465">
                  <a:extLst>
                    <a:ext uri="{9D8B030D-6E8A-4147-A177-3AD203B41FA5}">
                      <a16:colId xmlns:a16="http://schemas.microsoft.com/office/drawing/2014/main" val="3590493459"/>
                    </a:ext>
                  </a:extLst>
                </a:gridCol>
                <a:gridCol w="347730">
                  <a:extLst>
                    <a:ext uri="{9D8B030D-6E8A-4147-A177-3AD203B41FA5}">
                      <a16:colId xmlns:a16="http://schemas.microsoft.com/office/drawing/2014/main" val="582028566"/>
                    </a:ext>
                  </a:extLst>
                </a:gridCol>
                <a:gridCol w="997196">
                  <a:extLst>
                    <a:ext uri="{9D8B030D-6E8A-4147-A177-3AD203B41FA5}">
                      <a16:colId xmlns:a16="http://schemas.microsoft.com/office/drawing/2014/main" val="783715764"/>
                    </a:ext>
                  </a:extLst>
                </a:gridCol>
              </a:tblGrid>
              <a:tr h="171863">
                <a:tc rowSpan="2">
                  <a:txBody>
                    <a:bodyPr/>
                    <a:lstStyle/>
                    <a:p>
                      <a:pPr algn="ctr" fontAlgn="ctr"/>
                      <a:r>
                        <a:rPr lang="en-US" sz="1300" b="1" i="0" u="none" strike="noStrike">
                          <a:solidFill>
                            <a:srgbClr val="000000"/>
                          </a:solidFill>
                          <a:effectLst/>
                          <a:latin typeface="Preeti" pitchFamily="2" charset="0"/>
                        </a:rPr>
                        <a:t>qm=;+=</a:t>
                      </a:r>
                    </a:p>
                  </a:txBody>
                  <a:tcPr marL="6192" marR="6192" marT="6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 3/sf] tnf ;+Vof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300" b="1" i="0" u="none" strike="noStrike">
                          <a:solidFill>
                            <a:srgbClr val="000000"/>
                          </a:solidFill>
                          <a:effectLst/>
                          <a:latin typeface="Preeti" pitchFamily="2" charset="0"/>
                        </a:rPr>
                        <a:t>3/sf] d'Vo k|of]u</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hgu0fgf 3/ qmd;+Vof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hgu0fgf  kl/jf/ qmd;+Vof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kl/jf/sf d"nLsf] gfd, y/</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ctr" fontAlgn="ctr"/>
                      <a:r>
                        <a:rPr lang="en-US" sz="1300" b="1" i="0" u="none" strike="noStrike">
                          <a:solidFill>
                            <a:srgbClr val="000000"/>
                          </a:solidFill>
                          <a:effectLst/>
                          <a:latin typeface="Preeti" pitchFamily="2" charset="0"/>
                        </a:rPr>
                        <a:t>kl/jf/df cS;/ a;f]af; ug]{ ;b:o ;+Vof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506190"/>
                  </a:ext>
                </a:extLst>
              </a:tr>
              <a:tr h="31508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300" b="1" i="0" u="none" strike="noStrike">
                          <a:solidFill>
                            <a:srgbClr val="000000"/>
                          </a:solidFill>
                          <a:effectLst/>
                          <a:latin typeface="Preeti" pitchFamily="2" charset="0"/>
                        </a:rPr>
                        <a:t>k'?if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300" b="1" i="0" u="none" strike="noStrike">
                          <a:solidFill>
                            <a:srgbClr val="000000"/>
                          </a:solidFill>
                          <a:effectLst/>
                          <a:latin typeface="Preeti" pitchFamily="2" charset="0"/>
                        </a:rPr>
                        <a:t>dlxnf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sz="1300" b="1" i="0" u="none" strike="noStrike">
                          <a:solidFill>
                            <a:srgbClr val="000000"/>
                          </a:solidFill>
                          <a:effectLst/>
                          <a:latin typeface="Preeti" pitchFamily="2" charset="0"/>
                        </a:rPr>
                        <a:t>cGo lnËL</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ctr" fontAlgn="ctr"/>
                      <a:endParaRPr lang="en-US" sz="1300" b="1" i="0" u="none" strike="noStrike">
                        <a:solidFill>
                          <a:srgbClr val="000000"/>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300" b="1" i="0" u="none" strike="noStrike" dirty="0" err="1">
                          <a:solidFill>
                            <a:srgbClr val="000000"/>
                          </a:solidFill>
                          <a:effectLst/>
                          <a:latin typeface="Preeti" pitchFamily="2" charset="0"/>
                        </a:rPr>
                        <a:t>hDdf</a:t>
                      </a:r>
                      <a:endParaRPr lang="en-US" sz="1300" b="1" i="0" u="none" strike="noStrike" dirty="0">
                        <a:solidFill>
                          <a:srgbClr val="000000"/>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5480123"/>
                  </a:ext>
                </a:extLst>
              </a:tr>
              <a:tr h="171863">
                <a:tc>
                  <a:txBody>
                    <a:bodyPr/>
                    <a:lstStyle/>
                    <a:p>
                      <a:pPr algn="ctr" fontAlgn="ctr"/>
                      <a:r>
                        <a:rPr lang="en-US" sz="1300" b="1" i="0" u="none" strike="noStrike">
                          <a:solidFill>
                            <a:srgbClr val="000000"/>
                          </a:solidFill>
                          <a:effectLst/>
                          <a:latin typeface="Preeti" pitchFamily="2" charset="0"/>
                        </a:rPr>
                        <a:t> </a:t>
                      </a:r>
                    </a:p>
                  </a:txBody>
                  <a:tcPr marL="6192" marR="6192" marT="6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-&amp;_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5">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2879627"/>
                  </a:ext>
                </a:extLst>
              </a:tr>
              <a:tr h="273907">
                <a:tc>
                  <a:txBody>
                    <a:bodyPr/>
                    <a:lstStyle/>
                    <a:p>
                      <a:pPr algn="ctr" fontAlgn="b"/>
                      <a:r>
                        <a:rPr lang="en-US" sz="1300" b="1" i="0" u="none" strike="noStrike" dirty="0">
                          <a:solidFill>
                            <a:srgbClr val="0000FF"/>
                          </a:solidFill>
                          <a:effectLst/>
                          <a:latin typeface="Times New Roman" panose="02020603050405020304" pitchFamily="18" charset="0"/>
                        </a:rPr>
                        <a:t>1</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FF"/>
                          </a:solidFill>
                          <a:effectLst/>
                          <a:latin typeface="Preeti" pitchFamily="2" charset="0"/>
                        </a:rPr>
                        <a:t>/</a:t>
                      </a:r>
                      <a:r>
                        <a:rPr lang="en-US" sz="1600" b="1" i="0" u="none" strike="noStrike" dirty="0" err="1">
                          <a:solidFill>
                            <a:srgbClr val="0000FF"/>
                          </a:solidFill>
                          <a:effectLst/>
                          <a:latin typeface="Preeti" pitchFamily="2" charset="0"/>
                        </a:rPr>
                        <a:t>fd</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axfb</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tfdfË</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300" b="1" i="0" u="none" strike="noStrike">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sz="1300" b="1" i="0" u="none" strike="noStrike" dirty="0">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676853"/>
                  </a:ext>
                </a:extLst>
              </a:tr>
              <a:tr h="273907">
                <a:tc>
                  <a:txBody>
                    <a:bodyPr/>
                    <a:lstStyle/>
                    <a:p>
                      <a:pPr algn="ctr" fontAlgn="b"/>
                      <a:r>
                        <a:rPr lang="en-US" sz="1300" b="1" i="0" u="none" strike="noStrike">
                          <a:solidFill>
                            <a:srgbClr val="0000FF"/>
                          </a:solidFill>
                          <a:effectLst/>
                          <a:latin typeface="Times New Roman" panose="02020603050405020304" pitchFamily="18" charset="0"/>
                        </a:rPr>
                        <a:t>2</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1" i="0" u="none" strike="noStrike" dirty="0">
                          <a:solidFill>
                            <a:srgbClr val="0000FF"/>
                          </a:solidFill>
                          <a:effectLst/>
                          <a:latin typeface="Preeti" pitchFamily="2" charset="0"/>
                        </a:rPr>
                        <a:t>xl/ </a:t>
                      </a:r>
                      <a:r>
                        <a:rPr lang="en-US" sz="1600" b="1" i="0" u="none" strike="noStrike" dirty="0" err="1">
                          <a:solidFill>
                            <a:srgbClr val="0000FF"/>
                          </a:solidFill>
                          <a:effectLst/>
                          <a:latin typeface="Preeti" pitchFamily="2" charset="0"/>
                        </a:rPr>
                        <a:t>axfb</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tfdfË</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6302425"/>
                  </a:ext>
                </a:extLst>
              </a:tr>
              <a:tr h="273907">
                <a:tc>
                  <a:txBody>
                    <a:bodyPr/>
                    <a:lstStyle/>
                    <a:p>
                      <a:pPr algn="ctr" fontAlgn="b"/>
                      <a:r>
                        <a:rPr lang="en-US" sz="1300" b="1" i="0" u="none" strike="noStrike">
                          <a:solidFill>
                            <a:srgbClr val="0000FF"/>
                          </a:solidFill>
                          <a:effectLst/>
                          <a:latin typeface="Times New Roman" panose="02020603050405020304" pitchFamily="18" charset="0"/>
                        </a:rPr>
                        <a:t>3</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err="1">
                          <a:solidFill>
                            <a:srgbClr val="0000FF"/>
                          </a:solidFill>
                          <a:effectLst/>
                          <a:latin typeface="Preeti" pitchFamily="2" charset="0"/>
                        </a:rPr>
                        <a:t>Zofd</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axfb</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tfdfË</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248606"/>
                  </a:ext>
                </a:extLst>
              </a:tr>
              <a:tr h="273907">
                <a:tc>
                  <a:txBody>
                    <a:bodyPr/>
                    <a:lstStyle/>
                    <a:p>
                      <a:pPr algn="ctr" fontAlgn="b"/>
                      <a:r>
                        <a:rPr lang="en-US" sz="1300" b="1" i="0" u="none" strike="noStrike">
                          <a:solidFill>
                            <a:srgbClr val="0000FF"/>
                          </a:solidFill>
                          <a:effectLst/>
                          <a:latin typeface="Times New Roman" panose="02020603050405020304" pitchFamily="18" charset="0"/>
                        </a:rPr>
                        <a:t>4</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1" i="0" u="none" strike="noStrike" dirty="0">
                          <a:solidFill>
                            <a:srgbClr val="0000FF"/>
                          </a:solidFill>
                          <a:effectLst/>
                          <a:latin typeface="Preeti" pitchFamily="2" charset="0"/>
                        </a:rPr>
                        <a:t>s[i0f </a:t>
                      </a:r>
                      <a:r>
                        <a:rPr lang="en-US" sz="1600" b="1" i="0" u="none" strike="noStrike" dirty="0" err="1">
                          <a:solidFill>
                            <a:srgbClr val="0000FF"/>
                          </a:solidFill>
                          <a:effectLst/>
                          <a:latin typeface="Preeti" pitchFamily="2" charset="0"/>
                        </a:rPr>
                        <a:t>s'df</a:t>
                      </a:r>
                      <a:r>
                        <a:rPr lang="en-US" sz="1600" b="1" i="0" u="none" strike="noStrike" dirty="0">
                          <a:solidFill>
                            <a:srgbClr val="0000FF"/>
                          </a:solidFill>
                          <a:effectLst/>
                          <a:latin typeface="Preeti" pitchFamily="2" charset="0"/>
                        </a:rPr>
                        <a:t>/L If]</a:t>
                      </a:r>
                      <a:r>
                        <a:rPr lang="en-US" sz="1600" b="1" i="0" u="none" strike="noStrike" dirty="0" err="1">
                          <a:solidFill>
                            <a:srgbClr val="0000FF"/>
                          </a:solidFill>
                          <a:effectLst/>
                          <a:latin typeface="Preeti" pitchFamily="2" charset="0"/>
                        </a:rPr>
                        <a:t>qL</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673803"/>
                  </a:ext>
                </a:extLst>
              </a:tr>
              <a:tr h="273907">
                <a:tc>
                  <a:txBody>
                    <a:bodyPr/>
                    <a:lstStyle/>
                    <a:p>
                      <a:pPr algn="ctr" fontAlgn="b"/>
                      <a:r>
                        <a:rPr lang="en-US" sz="1300" b="1" i="0" u="none" strike="noStrike">
                          <a:solidFill>
                            <a:srgbClr val="0000FF"/>
                          </a:solidFill>
                          <a:effectLst/>
                          <a:latin typeface="Times New Roman" panose="02020603050405020304" pitchFamily="18" charset="0"/>
                        </a:rPr>
                        <a:t>5</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FF"/>
                          </a:solidFill>
                          <a:effectLst/>
                          <a:latin typeface="Preeti" pitchFamily="2" charset="0"/>
                        </a:rPr>
                        <a:t>/</a:t>
                      </a:r>
                      <a:r>
                        <a:rPr lang="en-US" sz="1600" b="1" i="0" u="none" strike="noStrike" dirty="0" err="1">
                          <a:solidFill>
                            <a:srgbClr val="0000FF"/>
                          </a:solidFill>
                          <a:effectLst/>
                          <a:latin typeface="Preeti" pitchFamily="2" charset="0"/>
                        </a:rPr>
                        <a:t>fd</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dfof</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lj</a:t>
                      </a:r>
                      <a:r>
                        <a:rPr lang="en-US" sz="1600" b="1" i="0" u="none" strike="noStrike" dirty="0">
                          <a:solidFill>
                            <a:srgbClr val="0000FF"/>
                          </a:solidFill>
                          <a:effectLst/>
                          <a:latin typeface="Preeti" pitchFamily="2" charset="0"/>
                        </a:rPr>
                        <a:t>=s=</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762059"/>
                  </a:ext>
                </a:extLst>
              </a:tr>
              <a:tr h="273907">
                <a:tc>
                  <a:txBody>
                    <a:bodyPr/>
                    <a:lstStyle/>
                    <a:p>
                      <a:pPr algn="ctr" fontAlgn="b"/>
                      <a:r>
                        <a:rPr lang="en-US" sz="1300" b="1" i="0" u="none" strike="noStrike">
                          <a:solidFill>
                            <a:srgbClr val="0000FF"/>
                          </a:solidFill>
                          <a:effectLst/>
                          <a:latin typeface="Times New Roman" panose="02020603050405020304" pitchFamily="18" charset="0"/>
                        </a:rPr>
                        <a:t>6</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sngStrike">
                          <a:solidFill>
                            <a:srgbClr val="0000FF"/>
                          </a:solidFill>
                          <a:effectLst/>
                          <a:latin typeface="Times New Roman" panose="02020603050405020304" pitchFamily="18" charset="0"/>
                        </a:rPr>
                        <a:t>6</a:t>
                      </a:r>
                      <a:endParaRPr lang="en-US" sz="1300" b="1" i="0" u="none" strike="noStrike">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600" b="1" i="0" u="none" strike="noStrike" dirty="0">
                          <a:solidFill>
                            <a:srgbClr val="0000FF"/>
                          </a:solidFill>
                          <a:effectLst/>
                          <a:latin typeface="Preeti" pitchFamily="2" charset="0"/>
                        </a:rPr>
                        <a:t>gj/fh kf}8]n</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a:solidFill>
                            <a:srgbClr val="0000FF"/>
                          </a:solidFill>
                          <a:effectLst/>
                          <a:latin typeface="Times New Roman" panose="02020603050405020304" pitchFamily="18" charset="0"/>
                        </a:rPr>
                        <a:t>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76454857"/>
                  </a:ext>
                </a:extLst>
              </a:tr>
              <a:tr h="273907">
                <a:tc>
                  <a:txBody>
                    <a:bodyPr/>
                    <a:lstStyle/>
                    <a:p>
                      <a:pPr algn="ctr" fontAlgn="b"/>
                      <a:r>
                        <a:rPr lang="en-US" sz="1300" b="1" i="0" u="none" strike="noStrike">
                          <a:solidFill>
                            <a:srgbClr val="0000FF"/>
                          </a:solidFill>
                          <a:effectLst/>
                          <a:latin typeface="Times New Roman" panose="02020603050405020304" pitchFamily="18" charset="0"/>
                        </a:rPr>
                        <a:t>7</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300" b="1" i="0" u="none" strike="noStrike" dirty="0">
                          <a:solidFill>
                            <a:srgbClr val="0000FF"/>
                          </a:solidFill>
                          <a:effectLst/>
                          <a:latin typeface="Kokila" panose="020B0604020202020204" pitchFamily="34"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7</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err="1">
                          <a:solidFill>
                            <a:srgbClr val="0000FF"/>
                          </a:solidFill>
                          <a:effectLst/>
                          <a:latin typeface="Preeti" pitchFamily="2" charset="0"/>
                        </a:rPr>
                        <a:t>ljsfz</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a:t>
                      </a:r>
                      <a:r>
                        <a:rPr lang="en-US" sz="1600" b="1" i="0" u="none" strike="noStrike" dirty="0">
                          <a:solidFill>
                            <a:srgbClr val="0000FF"/>
                          </a:solidFill>
                          <a:effectLst/>
                          <a:latin typeface="Preeti" pitchFamily="2" charset="0"/>
                        </a:rPr>
                        <a:t>ª</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300" b="1" i="0" u="none" strike="noStrike" dirty="0">
                          <a:solidFill>
                            <a:srgbClr val="0000FF"/>
                          </a:solidFill>
                          <a:effectLst/>
                          <a:latin typeface="Times New Roman" panose="02020603050405020304" pitchFamily="18" charset="0"/>
                        </a:rPr>
                        <a:t>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2574856"/>
                  </a:ext>
                </a:extLst>
              </a:tr>
              <a:tr h="273907">
                <a:tc>
                  <a:txBody>
                    <a:bodyPr/>
                    <a:lstStyle/>
                    <a:p>
                      <a:pPr algn="ctr" fontAlgn="b"/>
                      <a:r>
                        <a:rPr lang="en-US" sz="1300" b="1" i="0" u="none" strike="noStrike">
                          <a:solidFill>
                            <a:srgbClr val="0000FF"/>
                          </a:solidFill>
                          <a:effectLst/>
                          <a:latin typeface="Times New Roman" panose="02020603050405020304" pitchFamily="18" charset="0"/>
                        </a:rPr>
                        <a:t>8</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1" i="0" u="none" strike="noStrike" dirty="0">
                          <a:solidFill>
                            <a:srgbClr val="0000FF"/>
                          </a:solidFill>
                          <a:effectLst/>
                          <a:latin typeface="Preeti" pitchFamily="2" charset="0"/>
                        </a:rPr>
                        <a:t>xl/ v8\sf </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3</a:t>
                      </a:r>
                      <a:endParaRPr lang="en-US" sz="1300" b="1" i="0" u="none" strike="noStrike" dirty="0">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dirty="0">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37670944"/>
                  </a:ext>
                </a:extLst>
              </a:tr>
              <a:tr h="273907">
                <a:tc>
                  <a:txBody>
                    <a:bodyPr/>
                    <a:lstStyle/>
                    <a:p>
                      <a:pPr algn="ctr" fontAlgn="b"/>
                      <a:r>
                        <a:rPr lang="en-US" sz="1300" b="1" i="0" u="none" strike="noStrike">
                          <a:solidFill>
                            <a:srgbClr val="0000FF"/>
                          </a:solidFill>
                          <a:effectLst/>
                          <a:latin typeface="Times New Roman" panose="02020603050405020304" pitchFamily="18" charset="0"/>
                        </a:rPr>
                        <a:t>9</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FF"/>
                          </a:solidFill>
                          <a:effectLst/>
                          <a:latin typeface="Preeti" pitchFamily="2" charset="0"/>
                        </a:rPr>
                        <a:t>k'0f{</a:t>
                      </a:r>
                      <a:r>
                        <a:rPr lang="en-US" sz="1600" b="1" i="0" u="none" strike="noStrike" dirty="0" err="1">
                          <a:solidFill>
                            <a:srgbClr val="0000FF"/>
                          </a:solidFill>
                          <a:effectLst/>
                          <a:latin typeface="Preeti" pitchFamily="2" charset="0"/>
                        </a:rPr>
                        <a:t>snf</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lj</a:t>
                      </a:r>
                      <a:r>
                        <a:rPr lang="en-US" sz="1600" b="1" i="0" u="none" strike="noStrike" dirty="0">
                          <a:solidFill>
                            <a:srgbClr val="0000FF"/>
                          </a:solidFill>
                          <a:effectLst/>
                          <a:latin typeface="Preeti" pitchFamily="2" charset="0"/>
                        </a:rPr>
                        <a:t>=s=</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300" b="1" i="0" u="none" strike="noStrike" dirty="0">
                          <a:solidFill>
                            <a:srgbClr val="0000FF"/>
                          </a:solidFill>
                          <a:effectLst/>
                          <a:latin typeface="Times New Roman" panose="02020603050405020304" pitchFamily="18" charset="0"/>
                        </a:rPr>
                        <a:t>0</a:t>
                      </a:r>
                      <a:r>
                        <a:rPr lang="en-US" sz="1300" b="1" i="0" u="none" strike="noStrike" dirty="0">
                          <a:solidFill>
                            <a:srgbClr val="0000FF"/>
                          </a:solidFill>
                          <a:effectLst/>
                          <a:latin typeface="Times New Roman" panose="02020603050405020304" pitchFamily="18" charset="0"/>
                        </a:rPr>
                        <a:t> </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7</a:t>
                      </a:r>
                      <a:endParaRPr lang="en-US" sz="1300" b="1" i="0" u="none" strike="noStrike" dirty="0">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300" b="1" i="0" u="none" strike="noStrike">
                          <a:solidFill>
                            <a:srgbClr val="0000FF"/>
                          </a:solidFill>
                          <a:effectLst/>
                          <a:latin typeface="Times New Roman" panose="02020603050405020304" pitchFamily="18" charset="0"/>
                        </a:rPr>
                        <a:t>7</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0882060"/>
                  </a:ext>
                </a:extLst>
              </a:tr>
              <a:tr h="273907">
                <a:tc>
                  <a:txBody>
                    <a:bodyPr/>
                    <a:lstStyle/>
                    <a:p>
                      <a:pPr algn="ctr" fontAlgn="b"/>
                      <a:r>
                        <a:rPr lang="en-US" sz="1300" b="1" i="0" u="none" strike="noStrike">
                          <a:solidFill>
                            <a:srgbClr val="0000FF"/>
                          </a:solidFill>
                          <a:effectLst/>
                          <a:latin typeface="Times New Roman" panose="02020603050405020304" pitchFamily="18" charset="0"/>
                        </a:rPr>
                        <a:t>10</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rgbClr val="0000FF"/>
                          </a:solidFill>
                          <a:effectLst/>
                          <a:latin typeface="Calibri" panose="020F0502020204030204" pitchFamily="34" charset="0"/>
                        </a:rPr>
                        <a:t>8 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7</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1" i="0" u="none" strike="noStrike" dirty="0">
                          <a:solidFill>
                            <a:srgbClr val="0000FF"/>
                          </a:solidFill>
                          <a:effectLst/>
                          <a:latin typeface="Preeti" pitchFamily="2" charset="0"/>
                        </a:rPr>
                        <a:t>k'0f{</a:t>
                      </a:r>
                      <a:r>
                        <a:rPr lang="en-US" sz="1600" b="1" i="0" u="none" strike="noStrike" dirty="0" err="1">
                          <a:solidFill>
                            <a:srgbClr val="0000FF"/>
                          </a:solidFill>
                          <a:effectLst/>
                          <a:latin typeface="Preeti" pitchFamily="2" charset="0"/>
                        </a:rPr>
                        <a:t>snf</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lj</a:t>
                      </a:r>
                      <a:r>
                        <a:rPr lang="en-US" sz="1600" b="1" i="0" u="none" strike="noStrike" dirty="0">
                          <a:solidFill>
                            <a:srgbClr val="0000FF"/>
                          </a:solidFill>
                          <a:effectLst/>
                          <a:latin typeface="Preeti" pitchFamily="2" charset="0"/>
                        </a:rPr>
                        <a:t>=s=</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rgbClr val="0000FF"/>
                          </a:solidFill>
                          <a:effectLst/>
                          <a:latin typeface="Calibri" panose="020F0502020204030204" pitchFamily="34" charset="0"/>
                        </a:rPr>
                        <a:t> </a:t>
                      </a:r>
                      <a:r>
                        <a:rPr lang="ne-NP" sz="1300" b="1" i="0" u="none" strike="noStrike" dirty="0">
                          <a:solidFill>
                            <a:srgbClr val="0000FF"/>
                          </a:solidFill>
                          <a:effectLst/>
                          <a:latin typeface="Calibri" panose="020F0502020204030204" pitchFamily="34" charset="0"/>
                        </a:rPr>
                        <a:t>0</a:t>
                      </a:r>
                      <a:endParaRPr lang="en-US" sz="1300" b="1" i="0" u="none" strike="noStrike" dirty="0">
                        <a:solidFill>
                          <a:srgbClr val="0000FF"/>
                        </a:solidFill>
                        <a:effectLst/>
                        <a:latin typeface="Calibri" panose="020F0502020204030204" pitchFamily="34" charset="0"/>
                      </a:endParaRP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ne-NP" sz="1300" b="1" i="0" u="none" strike="noStrike" dirty="0">
                          <a:solidFill>
                            <a:srgbClr val="0000FF"/>
                          </a:solidFill>
                          <a:effectLst/>
                          <a:latin typeface="Calibri" panose="020F0502020204030204" pitchFamily="34" charset="0"/>
                        </a:rPr>
                        <a:t>4</a:t>
                      </a:r>
                      <a:endParaRPr lang="en-US" sz="1300" b="1" i="0" u="none" strike="noStrike" dirty="0">
                        <a:solidFill>
                          <a:srgbClr val="0000FF"/>
                        </a:solidFill>
                        <a:effectLst/>
                        <a:latin typeface="Calibri" panose="020F0502020204030204" pitchFamily="34" charset="0"/>
                      </a:endParaRP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0941739"/>
                  </a:ext>
                </a:extLst>
              </a:tr>
              <a:tr h="273907">
                <a:tc>
                  <a:txBody>
                    <a:bodyPr/>
                    <a:lstStyle/>
                    <a:p>
                      <a:pPr algn="ctr" fontAlgn="b"/>
                      <a:r>
                        <a:rPr lang="en-US" sz="1300" b="1" i="0" u="none" strike="noStrike">
                          <a:solidFill>
                            <a:srgbClr val="0000FF"/>
                          </a:solidFill>
                          <a:effectLst/>
                          <a:latin typeface="Times New Roman" panose="02020603050405020304" pitchFamily="18" charset="0"/>
                        </a:rPr>
                        <a:t>11</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FF"/>
                          </a:solidFill>
                          <a:effectLst/>
                          <a:latin typeface="Preeti" pitchFamily="2" charset="0"/>
                        </a:rPr>
                        <a:t>5ljnfn </a:t>
                      </a:r>
                      <a:r>
                        <a:rPr lang="en-US" sz="1600" b="1" i="0" u="none" strike="noStrike" dirty="0" err="1">
                          <a:solidFill>
                            <a:srgbClr val="0000FF"/>
                          </a:solidFill>
                          <a:effectLst/>
                          <a:latin typeface="Preeti" pitchFamily="2" charset="0"/>
                        </a:rPr>
                        <a:t>kf</a:t>
                      </a:r>
                      <a:r>
                        <a:rPr lang="en-US" sz="1600" b="1" i="0" u="none" strike="noStrike" dirty="0">
                          <a:solidFill>
                            <a:srgbClr val="0000FF"/>
                          </a:solidFill>
                          <a:effectLst/>
                          <a:latin typeface="Preeti" pitchFamily="2" charset="0"/>
                        </a:rPr>
                        <a:t>}8]n</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300" b="1" i="0" u="none" strike="noStrike">
                          <a:solidFill>
                            <a:srgbClr val="0000FF"/>
                          </a:solidFill>
                          <a:effectLst/>
                          <a:latin typeface="Times New Roman" panose="02020603050405020304" pitchFamily="18" charset="0"/>
                        </a:rPr>
                        <a:t>4</a:t>
                      </a:r>
                      <a:endParaRPr lang="en-US" sz="1300" b="1" i="0" u="none" strike="noStrike" dirty="0">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805836"/>
                  </a:ext>
                </a:extLst>
              </a:tr>
              <a:tr h="273907">
                <a:tc>
                  <a:txBody>
                    <a:bodyPr/>
                    <a:lstStyle/>
                    <a:p>
                      <a:pPr algn="ctr" fontAlgn="b"/>
                      <a:r>
                        <a:rPr lang="en-US" sz="1300" b="1" i="0" u="none" strike="noStrike">
                          <a:solidFill>
                            <a:srgbClr val="0000FF"/>
                          </a:solidFill>
                          <a:effectLst/>
                          <a:latin typeface="Times New Roman" panose="02020603050405020304" pitchFamily="18" charset="0"/>
                        </a:rPr>
                        <a:t>12</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8</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1" i="0" u="none" strike="noStrike" dirty="0">
                          <a:solidFill>
                            <a:srgbClr val="0000FF"/>
                          </a:solidFill>
                          <a:effectLst/>
                          <a:latin typeface="Preeti" pitchFamily="2" charset="0"/>
                        </a:rPr>
                        <a:t>xl/</a:t>
                      </a:r>
                      <a:r>
                        <a:rPr lang="en-US" sz="1600" b="1" i="0" u="none" strike="noStrike" dirty="0" err="1">
                          <a:solidFill>
                            <a:srgbClr val="0000FF"/>
                          </a:solidFill>
                          <a:effectLst/>
                          <a:latin typeface="Preeti" pitchFamily="2" charset="0"/>
                        </a:rPr>
                        <a:t>cf</a:t>
                      </a:r>
                      <a:r>
                        <a:rPr lang="en-US" sz="1600" b="1" i="0" u="none" strike="noStrike" dirty="0">
                          <a:solidFill>
                            <a:srgbClr val="0000FF"/>
                          </a:solidFill>
                          <a:effectLst/>
                          <a:latin typeface="Preeti" pitchFamily="2" charset="0"/>
                        </a:rPr>
                        <a:t>]d </a:t>
                      </a:r>
                      <a:r>
                        <a:rPr lang="en-US" sz="1600" b="1" i="0" u="none" strike="noStrike" dirty="0" err="1">
                          <a:solidFill>
                            <a:srgbClr val="0000FF"/>
                          </a:solidFill>
                          <a:effectLst/>
                          <a:latin typeface="Preeti" pitchFamily="2" charset="0"/>
                        </a:rPr>
                        <a:t>cfrfo</a:t>
                      </a:r>
                      <a:r>
                        <a:rPr lang="en-US" sz="1600" b="1" i="0" u="none" strike="noStrike" dirty="0">
                          <a:solidFill>
                            <a:srgbClr val="0000FF"/>
                          </a:solidFill>
                          <a:effectLst/>
                          <a:latin typeface="Preeti" pitchFamily="2" charset="0"/>
                        </a:rPr>
                        <a:t>{</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300" b="1" i="0" u="none" strike="noStrike">
                          <a:solidFill>
                            <a:srgbClr val="0000FF"/>
                          </a:solidFill>
                          <a:effectLst/>
                          <a:latin typeface="Calibri" panose="020F0502020204030204" pitchFamily="34" charset="0"/>
                        </a:rPr>
                        <a:t>5</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r>
                        <a:rPr lang="en-US" sz="1300" b="1" i="0" u="none" strike="noStrike" dirty="0">
                          <a:solidFill>
                            <a:srgbClr val="0000FF"/>
                          </a:solidFill>
                          <a:effectLst/>
                          <a:latin typeface="Calibri" panose="020F0502020204030204" pitchFamily="34" charset="0"/>
                        </a:rPr>
                        <a:t>5</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628257"/>
                  </a:ext>
                </a:extLst>
              </a:tr>
              <a:tr h="273907">
                <a:tc>
                  <a:txBody>
                    <a:bodyPr/>
                    <a:lstStyle/>
                    <a:p>
                      <a:pPr algn="ctr" fontAlgn="b"/>
                      <a:r>
                        <a:rPr lang="en-US" sz="1300" b="1" i="0" u="none" strike="noStrike">
                          <a:solidFill>
                            <a:srgbClr val="0000FF"/>
                          </a:solidFill>
                          <a:effectLst/>
                          <a:latin typeface="Times New Roman" panose="02020603050405020304" pitchFamily="18" charset="0"/>
                        </a:rPr>
                        <a:t>13</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9</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err="1">
                          <a:solidFill>
                            <a:srgbClr val="0000FF"/>
                          </a:solidFill>
                          <a:effectLst/>
                          <a:latin typeface="Preeti" pitchFamily="2" charset="0"/>
                        </a:rPr>
                        <a:t>lnnfw</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lwld</a:t>
                      </a:r>
                      <a:r>
                        <a:rPr lang="en-US" sz="1600" b="1" i="0" u="none" strike="noStrike" dirty="0">
                          <a:solidFill>
                            <a:srgbClr val="0000FF"/>
                          </a:solidFill>
                          <a:effectLst/>
                          <a:latin typeface="Preeti" pitchFamily="2" charset="0"/>
                        </a:rPr>
                        <a:t>/]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300" b="1" i="0" u="none" strike="noStrike" dirty="0">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469877"/>
                  </a:ext>
                </a:extLst>
              </a:tr>
              <a:tr h="273907">
                <a:tc>
                  <a:txBody>
                    <a:bodyPr/>
                    <a:lstStyle/>
                    <a:p>
                      <a:pPr algn="ctr" fontAlgn="b"/>
                      <a:r>
                        <a:rPr lang="en-US" sz="1300" b="1" i="0" u="none" strike="noStrike">
                          <a:solidFill>
                            <a:srgbClr val="0000FF"/>
                          </a:solidFill>
                          <a:effectLst/>
                          <a:latin typeface="Times New Roman" panose="02020603050405020304" pitchFamily="18" charset="0"/>
                        </a:rPr>
                        <a:t>14</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1" i="0" u="none" strike="noStrike" dirty="0" err="1">
                          <a:solidFill>
                            <a:srgbClr val="0000FF"/>
                          </a:solidFill>
                          <a:effectLst/>
                          <a:latin typeface="Preeti" pitchFamily="2" charset="0"/>
                        </a:rPr>
                        <a:t>zfGtf</a:t>
                      </a:r>
                      <a:r>
                        <a:rPr lang="en-US" sz="1600" b="1" i="0" u="none" strike="noStrike" dirty="0">
                          <a:solidFill>
                            <a:srgbClr val="0000FF"/>
                          </a:solidFill>
                          <a:effectLst/>
                          <a:latin typeface="Preeti" pitchFamily="2" charset="0"/>
                        </a:rPr>
                        <a:t> rf}w/L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300" b="1" i="0" u="none" strike="noStrike">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r>
                        <a:rPr lang="en-US" sz="1300" b="1" i="0" u="none" strike="noStrike" dirty="0">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2868903"/>
                  </a:ext>
                </a:extLst>
              </a:tr>
              <a:tr h="273907">
                <a:tc>
                  <a:txBody>
                    <a:bodyPr/>
                    <a:lstStyle/>
                    <a:p>
                      <a:pPr algn="ctr" fontAlgn="b"/>
                      <a:r>
                        <a:rPr lang="en-US" sz="1300" b="1" i="0" u="none" strike="noStrike">
                          <a:solidFill>
                            <a:srgbClr val="0000FF"/>
                          </a:solidFill>
                          <a:effectLst/>
                          <a:latin typeface="Times New Roman" panose="02020603050405020304" pitchFamily="18" charset="0"/>
                        </a:rPr>
                        <a:t>15</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15</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FF"/>
                          </a:solidFill>
                          <a:effectLst/>
                          <a:latin typeface="Preeti" pitchFamily="2" charset="0"/>
                        </a:rPr>
                        <a:t>;</a:t>
                      </a:r>
                      <a:r>
                        <a:rPr lang="en-US" sz="1600" b="1" i="0" u="none" strike="noStrike" dirty="0" err="1">
                          <a:solidFill>
                            <a:srgbClr val="0000FF"/>
                          </a:solidFill>
                          <a:effectLst/>
                          <a:latin typeface="Preeti" pitchFamily="2" charset="0"/>
                        </a:rPr>
                        <a:t>Gtf</a:t>
                      </a:r>
                      <a:r>
                        <a:rPr lang="en-US" sz="1600" b="1" i="0" u="none" strike="noStrike" dirty="0">
                          <a:solidFill>
                            <a:srgbClr val="0000FF"/>
                          </a:solidFill>
                          <a:effectLst/>
                          <a:latin typeface="Preeti" pitchFamily="2" charset="0"/>
                        </a:rPr>
                        <a:t>]if </a:t>
                      </a:r>
                      <a:r>
                        <a:rPr lang="en-US" sz="1600" b="1" i="0" u="none" strike="noStrike" dirty="0" err="1">
                          <a:solidFill>
                            <a:srgbClr val="0000FF"/>
                          </a:solidFill>
                          <a:effectLst/>
                          <a:latin typeface="Preeti" pitchFamily="2" charset="0"/>
                        </a:rPr>
                        <a:t>lwld</a:t>
                      </a:r>
                      <a:r>
                        <a:rPr lang="en-US" sz="1600" b="1" i="0" u="none" strike="noStrike" dirty="0">
                          <a:solidFill>
                            <a:srgbClr val="0000FF"/>
                          </a:solidFill>
                          <a:effectLst/>
                          <a:latin typeface="Preeti" pitchFamily="2" charset="0"/>
                        </a:rPr>
                        <a:t>/]</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FF"/>
                          </a:solidFill>
                          <a:effectLst/>
                          <a:latin typeface="Calibri" panose="020F0502020204030204" pitchFamily="34" charset="0"/>
                        </a:rPr>
                        <a:t>0 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dirty="0">
                          <a:solidFill>
                            <a:srgbClr val="0000FF"/>
                          </a:solidFill>
                          <a:effectLst/>
                          <a:latin typeface="Calibri" panose="020F0502020204030204" pitchFamily="34" charset="0"/>
                        </a:rPr>
                        <a:t> 7</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300" b="1" i="0" u="none" strike="noStrike" dirty="0">
                          <a:solidFill>
                            <a:srgbClr val="0000FF"/>
                          </a:solidFill>
                          <a:effectLst/>
                          <a:latin typeface="Calibri" panose="020F0502020204030204" pitchFamily="34" charset="0"/>
                        </a:rPr>
                        <a:t>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199665"/>
                  </a:ext>
                </a:extLst>
              </a:tr>
              <a:tr h="264955">
                <a:tc gridSpan="11">
                  <a:txBody>
                    <a:bodyPr/>
                    <a:lstStyle/>
                    <a:p>
                      <a:pPr algn="l" fontAlgn="ctr"/>
                      <a:r>
                        <a:rPr lang="en-US" sz="1300" b="0" i="0" u="none" strike="noStrike" dirty="0" err="1">
                          <a:solidFill>
                            <a:srgbClr val="000000"/>
                          </a:solidFill>
                          <a:effectLst/>
                          <a:latin typeface="Himchuli" pitchFamily="2" charset="0"/>
                        </a:rPr>
                        <a:t>dxn</a:t>
                      </a:r>
                      <a:r>
                        <a:rPr lang="en-US" sz="1300" b="0" i="0" u="none" strike="noStrike" dirty="0">
                          <a:solidFill>
                            <a:srgbClr val="000000"/>
                          </a:solidFill>
                          <a:effectLst/>
                          <a:latin typeface="Himchuli" pitchFamily="2" charset="0"/>
                        </a:rPr>
                        <a:t> # 3/sf] </a:t>
                      </a:r>
                      <a:r>
                        <a:rPr lang="en-US" sz="1300" b="0" i="0" u="none" strike="noStrike" dirty="0" err="1">
                          <a:solidFill>
                            <a:srgbClr val="000000"/>
                          </a:solidFill>
                          <a:effectLst/>
                          <a:latin typeface="Himchuli" pitchFamily="2" charset="0"/>
                        </a:rPr>
                        <a:t>k|of</a:t>
                      </a:r>
                      <a:r>
                        <a:rPr lang="en-US" sz="1300" b="0" i="0" u="none" strike="noStrike" dirty="0">
                          <a:solidFill>
                            <a:srgbClr val="000000"/>
                          </a:solidFill>
                          <a:effectLst/>
                          <a:latin typeface="Himchuli" pitchFamily="2" charset="0"/>
                        </a:rPr>
                        <a:t>]u -sf]8_ M  </a:t>
                      </a:r>
                      <a:r>
                        <a:rPr lang="en-US" sz="1300" b="0" i="0" u="none" strike="noStrike" dirty="0" err="1">
                          <a:solidFill>
                            <a:srgbClr val="000000"/>
                          </a:solidFill>
                          <a:effectLst/>
                          <a:latin typeface="Himchuli" pitchFamily="2" charset="0"/>
                        </a:rPr>
                        <a:t>cfjf;Lo</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1</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Jofkf</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2</a:t>
                      </a:r>
                      <a:r>
                        <a:rPr lang="en-US" sz="1300" b="0" i="0" u="none" strike="noStrike" dirty="0">
                          <a:solidFill>
                            <a:srgbClr val="000000"/>
                          </a:solidFill>
                          <a:effectLst/>
                          <a:latin typeface="Himchuli" pitchFamily="2" charset="0"/>
                        </a:rPr>
                        <a:t>     ;/sf/L===</a:t>
                      </a:r>
                      <a:r>
                        <a:rPr lang="en-US" sz="1300" b="0" i="0" u="none" strike="noStrike" dirty="0">
                          <a:solidFill>
                            <a:srgbClr val="000000"/>
                          </a:solidFill>
                          <a:effectLst/>
                          <a:latin typeface="Times New Roman" panose="02020603050405020304" pitchFamily="18" charset="0"/>
                        </a:rPr>
                        <a:t>3</a:t>
                      </a:r>
                      <a:r>
                        <a:rPr lang="en-US" sz="1300" b="0" i="0" u="none" strike="noStrike" dirty="0">
                          <a:solidFill>
                            <a:srgbClr val="000000"/>
                          </a:solidFill>
                          <a:effectLst/>
                          <a:latin typeface="Himchuli" pitchFamily="2" charset="0"/>
                        </a:rPr>
                        <a:t>        z}</a:t>
                      </a:r>
                      <a:r>
                        <a:rPr lang="en-US" sz="1300" b="0" i="0" u="none" strike="noStrike" dirty="0" err="1">
                          <a:solidFill>
                            <a:srgbClr val="000000"/>
                          </a:solidFill>
                          <a:effectLst/>
                          <a:latin typeface="Himchuli" pitchFamily="2" charset="0"/>
                        </a:rPr>
                        <a:t>lIfs</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4</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jf:YohGo</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5</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pBf</a:t>
                      </a:r>
                      <a:r>
                        <a:rPr lang="en-US" sz="1300" b="0" i="0" u="none" strike="noStrike" dirty="0">
                          <a:solidFill>
                            <a:srgbClr val="000000"/>
                          </a:solidFill>
                          <a:effectLst/>
                          <a:latin typeface="Himchuli" pitchFamily="2" charset="0"/>
                        </a:rPr>
                        <a:t>]</a:t>
                      </a:r>
                      <a:r>
                        <a:rPr lang="en-US" sz="1300" b="0" i="0" u="none" strike="noStrike" dirty="0" err="1">
                          <a:solidFill>
                            <a:srgbClr val="000000"/>
                          </a:solidFill>
                          <a:effectLst/>
                          <a:latin typeface="Himchuli" pitchFamily="2" charset="0"/>
                        </a:rPr>
                        <a:t>u÷snsf</a:t>
                      </a:r>
                      <a:r>
                        <a:rPr lang="en-US" sz="1300" b="0" i="0" u="none" strike="noStrike" dirty="0">
                          <a:solidFill>
                            <a:srgbClr val="000000"/>
                          </a:solidFill>
                          <a:effectLst/>
                          <a:latin typeface="Himchuli" pitchFamily="2" charset="0"/>
                        </a:rPr>
                        <a:t>/</a:t>
                      </a:r>
                      <a:r>
                        <a:rPr lang="en-US" sz="1300" b="0" i="0" u="none" strike="noStrike" dirty="0" err="1">
                          <a:solidFill>
                            <a:srgbClr val="000000"/>
                          </a:solidFill>
                          <a:effectLst/>
                          <a:latin typeface="Himchuli" pitchFamily="2" charset="0"/>
                        </a:rPr>
                        <a:t>vfgf</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6</a:t>
                      </a:r>
                      <a:r>
                        <a:rPr lang="en-US" sz="1300" b="0" i="0" u="none" strike="noStrike" dirty="0">
                          <a:solidFill>
                            <a:srgbClr val="000000"/>
                          </a:solidFill>
                          <a:effectLst/>
                          <a:latin typeface="Himchuli" pitchFamily="2" charset="0"/>
                        </a:rPr>
                        <a:t>    a}+s </a:t>
                      </a:r>
                      <a:r>
                        <a:rPr lang="en-US" sz="1300" b="0" i="0" u="none" strike="noStrike" dirty="0" err="1">
                          <a:solidFill>
                            <a:srgbClr val="000000"/>
                          </a:solidFill>
                          <a:effectLst/>
                          <a:latin typeface="Himchuli" pitchFamily="2" charset="0"/>
                        </a:rPr>
                        <a:t>tyf</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ljQLo</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yf</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7 </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yfut</a:t>
                      </a:r>
                      <a:r>
                        <a:rPr lang="en-US" sz="1300" b="0" i="0" u="none" strike="noStrike" dirty="0">
                          <a:solidFill>
                            <a:srgbClr val="000000"/>
                          </a:solidFill>
                          <a:effectLst/>
                          <a:latin typeface="Himchuli" pitchFamily="2" charset="0"/>
                        </a:rPr>
                        <a:t> ====</a:t>
                      </a:r>
                      <a:r>
                        <a:rPr lang="en-US" sz="1300" b="0" i="0" u="none" strike="noStrike" dirty="0">
                          <a:solidFill>
                            <a:srgbClr val="000000"/>
                          </a:solidFill>
                          <a:effectLst/>
                          <a:latin typeface="Times New Roman" panose="02020603050405020304" pitchFamily="18" charset="0"/>
                        </a:rPr>
                        <a:t>8</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xf</a:t>
                      </a:r>
                      <a:r>
                        <a:rPr lang="en-US" sz="1300" b="0" i="0" u="none" strike="noStrike" dirty="0">
                          <a:solidFill>
                            <a:srgbClr val="000000"/>
                          </a:solidFill>
                          <a:effectLst/>
                          <a:latin typeface="Himchuli" pitchFamily="2" charset="0"/>
                        </a:rPr>
                        <a:t>]6n </a:t>
                      </a:r>
                      <a:r>
                        <a:rPr lang="en-US" sz="1300" b="0" i="0" u="none" strike="noStrike" dirty="0" err="1">
                          <a:solidFill>
                            <a:srgbClr val="000000"/>
                          </a:solidFill>
                          <a:effectLst/>
                          <a:latin typeface="Himchuli" pitchFamily="2" charset="0"/>
                        </a:rPr>
                        <a:t>tyf</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nh</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9</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uf</a:t>
                      </a:r>
                      <a:r>
                        <a:rPr lang="en-US" sz="1300" b="0" i="0" u="none" strike="noStrike" dirty="0">
                          <a:solidFill>
                            <a:srgbClr val="000000"/>
                          </a:solidFill>
                          <a:effectLst/>
                          <a:latin typeface="Himchuli" pitchFamily="2" charset="0"/>
                        </a:rPr>
                        <a:t>]7÷wg;f/÷</a:t>
                      </a:r>
                      <a:r>
                        <a:rPr lang="en-US" sz="1300" b="0" i="0" u="none" strike="noStrike" dirty="0" err="1">
                          <a:solidFill>
                            <a:srgbClr val="000000"/>
                          </a:solidFill>
                          <a:effectLst/>
                          <a:latin typeface="Himchuli" pitchFamily="2" charset="0"/>
                        </a:rPr>
                        <a:t>dtfg</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…...10</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cGo</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k|of</a:t>
                      </a:r>
                      <a:r>
                        <a:rPr lang="en-US" sz="1300" b="0" i="0" u="none" strike="noStrike" dirty="0">
                          <a:solidFill>
                            <a:srgbClr val="000000"/>
                          </a:solidFill>
                          <a:effectLst/>
                          <a:latin typeface="Himchuli" pitchFamily="2" charset="0"/>
                        </a:rPr>
                        <a:t>]u===</a:t>
                      </a:r>
                      <a:r>
                        <a:rPr lang="en-US" sz="1300" b="0" i="0" u="none" strike="noStrike" dirty="0">
                          <a:solidFill>
                            <a:srgbClr val="000000"/>
                          </a:solidFill>
                          <a:effectLst/>
                          <a:latin typeface="Times New Roman" panose="02020603050405020304" pitchFamily="18" charset="0"/>
                        </a:rPr>
                        <a:t>11 </a:t>
                      </a:r>
                      <a:r>
                        <a:rPr lang="en-US" sz="1300" b="0" i="0" u="none" strike="noStrike" dirty="0">
                          <a:solidFill>
                            <a:srgbClr val="000000"/>
                          </a:solidFill>
                          <a:effectLst/>
                          <a:latin typeface="Himchuli" pitchFamily="2" charset="0"/>
                        </a:rPr>
                        <a:t>  </a:t>
                      </a:r>
                    </a:p>
                  </a:txBody>
                  <a:tcPr marL="6192" marR="6192" marT="61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8926330"/>
                  </a:ext>
                </a:extLst>
              </a:tr>
            </a:tbl>
          </a:graphicData>
        </a:graphic>
      </p:graphicFrame>
      <p:cxnSp>
        <p:nvCxnSpPr>
          <p:cNvPr id="9" name="Straight Connector 8">
            <a:extLst>
              <a:ext uri="{FF2B5EF4-FFF2-40B4-BE49-F238E27FC236}">
                <a16:creationId xmlns:a16="http://schemas.microsoft.com/office/drawing/2014/main" id="{C9C36E00-5E45-4325-B7FD-C9C7A6AE4C81}"/>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409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648661" y="6528440"/>
            <a:ext cx="512609" cy="318752"/>
          </a:xfrm>
        </p:spPr>
        <p:txBody>
          <a:bodyPr/>
          <a:lstStyle/>
          <a:p>
            <a:pPr algn="r"/>
            <a:fld id="{2840B2E4-A264-431E-ABDE-38E3BCDA5876}" type="slidenum">
              <a:rPr lang="en-US">
                <a:latin typeface="Fontasy Himali" panose="04020500000000000000" pitchFamily="82" charset="0"/>
              </a:rPr>
              <a:pPr algn="r"/>
              <a:t>37</a:t>
            </a:fld>
            <a:endParaRPr lang="en-US" dirty="0">
              <a:latin typeface="Fontasy Himali" panose="04020500000000000000" pitchFamily="82" charset="0"/>
            </a:endParaRPr>
          </a:p>
        </p:txBody>
      </p:sp>
      <p:sp>
        <p:nvSpPr>
          <p:cNvPr id="9" name="TextBox 8">
            <a:extLst>
              <a:ext uri="{FF2B5EF4-FFF2-40B4-BE49-F238E27FC236}">
                <a16:creationId xmlns:a16="http://schemas.microsoft.com/office/drawing/2014/main" id="{97CFAEF3-D9F9-4895-A15F-18BBC4CFD26E}"/>
              </a:ext>
            </a:extLst>
          </p:cNvPr>
          <p:cNvSpPr txBox="1"/>
          <p:nvPr/>
        </p:nvSpPr>
        <p:spPr>
          <a:xfrm>
            <a:off x="214443" y="1750960"/>
            <a:ext cx="11732381" cy="337015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जनगणनाको पहिलो चरणमा सुपरिवेक्षकले भरेको घर तथा घरपरिवार सूचीकरण फारामका आधारमा गणकले घरपरिवारमा गई विवरण संकलन गर्नुपर्दछ । </a:t>
            </a:r>
          </a:p>
          <a:p>
            <a:pPr marL="342900" indent="-342900" algn="just">
              <a:lnSpc>
                <a:spcPct val="150000"/>
              </a:lnSpc>
              <a:buFont typeface="Arial" panose="020B0604020202020204" pitchFamily="34" charset="0"/>
              <a:buChar char="•"/>
            </a:pPr>
            <a:r>
              <a:rPr lang="ne-NP" sz="2400" dirty="0">
                <a:cs typeface="Kalimati" panose="00000400000000000000" pitchFamily="2"/>
              </a:rPr>
              <a:t>सुपरिवेक्षकले काम गर्ने र गणक कार्यक्षेत्रमा जाने समयको फरक १५ दिन वा सोभन्दा बढी फरक हुन्छ ।</a:t>
            </a:r>
          </a:p>
          <a:p>
            <a:pPr marL="342900" indent="-342900" algn="just">
              <a:lnSpc>
                <a:spcPct val="150000"/>
              </a:lnSpc>
              <a:buFont typeface="Arial" panose="020B0604020202020204" pitchFamily="34" charset="0"/>
              <a:buChar char="•"/>
            </a:pPr>
            <a:r>
              <a:rPr lang="ne-NP" sz="2400" dirty="0">
                <a:cs typeface="Kalimati" panose="00000400000000000000" pitchFamily="2"/>
              </a:rPr>
              <a:t>गणकले तथ्याङ्क संकलन गर्ने समयमा उतार फाराममा भएको भन्दा केही परिवार तथा व्यक्ति थपघट हुन सक्ने भएकोले गणकले सूचीकरण उतार फाराममा विवरण अद्यावधिक गर्नुपर्दछ ।</a:t>
            </a:r>
          </a:p>
        </p:txBody>
      </p:sp>
      <p:sp>
        <p:nvSpPr>
          <p:cNvPr id="10" name="Text Placeholder 2">
            <a:extLst>
              <a:ext uri="{FF2B5EF4-FFF2-40B4-BE49-F238E27FC236}">
                <a16:creationId xmlns:a16="http://schemas.microsoft.com/office/drawing/2014/main" id="{451ACD37-74CE-4470-8B85-8C808E1A5C74}"/>
              </a:ext>
            </a:extLst>
          </p:cNvPr>
          <p:cNvSpPr txBox="1">
            <a:spLocks/>
          </p:cNvSpPr>
          <p:nvPr/>
        </p:nvSpPr>
        <p:spPr>
          <a:xfrm>
            <a:off x="0" y="458964"/>
            <a:ext cx="12161269" cy="94137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e-NP" sz="2800" b="1" dirty="0">
                <a:solidFill>
                  <a:srgbClr val="142DAC"/>
                </a:solidFill>
                <a:latin typeface="Kokila" panose="020B0604020202020204" pitchFamily="34" charset="0"/>
                <a:ea typeface="+mj-ea"/>
                <a:cs typeface="Kalimati" panose="00000400000000000000" pitchFamily="2"/>
              </a:rPr>
              <a:t>घर तथा घरपरिवार सूचीकरण उतार फाराम अद्यावधिक गर्नुपर्ने अवस्थाहरू</a:t>
            </a:r>
          </a:p>
        </p:txBody>
      </p:sp>
      <p:sp>
        <p:nvSpPr>
          <p:cNvPr id="11" name="TextBox 10">
            <a:extLst>
              <a:ext uri="{FF2B5EF4-FFF2-40B4-BE49-F238E27FC236}">
                <a16:creationId xmlns:a16="http://schemas.microsoft.com/office/drawing/2014/main" id="{5B68CDCA-3F66-4084-AE75-552DC95C7589}"/>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56473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63731"/>
            <a:ext cx="12192000"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घर तथा घरपरिवार सूचीकरण उतार फाराम अद्यावधिक गर्नुपर्ने अवस्थाहरु </a:t>
            </a:r>
            <a:endParaRPr lang="en-US" sz="2800" b="1" dirty="0">
              <a:solidFill>
                <a:srgbClr val="142DAC"/>
              </a:solidFill>
              <a:latin typeface="Kokila" panose="020B0604020202020204" pitchFamily="34" charset="0"/>
              <a:cs typeface="Kalimati" panose="00000400000000000000" pitchFamily="2"/>
            </a:endParaRP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198783" y="1529011"/>
            <a:ext cx="11867321" cy="4891668"/>
          </a:xfrm>
        </p:spPr>
        <p:txBody>
          <a:bodyPr>
            <a:noAutofit/>
          </a:bodyPr>
          <a:lstStyle/>
          <a:p>
            <a:pPr marL="457200" indent="-457200">
              <a:lnSpc>
                <a:spcPct val="150000"/>
              </a:lnSpc>
              <a:buAutoNum type="hindiNumPeriod"/>
            </a:pPr>
            <a:r>
              <a:rPr lang="ne-NP" sz="2400" dirty="0">
                <a:solidFill>
                  <a:prstClr val="black"/>
                </a:solidFill>
                <a:latin typeface="Preeti" pitchFamily="2" charset="0"/>
                <a:ea typeface="+mj-ea"/>
                <a:cs typeface="Kalimati" panose="00000400000000000000" pitchFamily="2"/>
              </a:rPr>
              <a:t>परिवारका कुनै सदस्यको मृत्यु वा बच्चाको जन्म भएको अवस्था</a:t>
            </a:r>
            <a:r>
              <a:rPr lang="en-US" sz="2400" dirty="0">
                <a:solidFill>
                  <a:prstClr val="black"/>
                </a:solidFill>
                <a:latin typeface="Preeti" pitchFamily="2" charset="0"/>
                <a:ea typeface="+mj-ea"/>
                <a:cs typeface="Kalimati" panose="00000400000000000000" pitchFamily="2"/>
              </a:rPr>
              <a:t>,</a:t>
            </a:r>
            <a:endParaRPr lang="ne-NP" sz="2400" dirty="0">
              <a:solidFill>
                <a:prstClr val="black"/>
              </a:solidFill>
              <a:latin typeface="Preeti" pitchFamily="2" charset="0"/>
              <a:ea typeface="+mj-ea"/>
              <a:cs typeface="Kalimati" panose="00000400000000000000" pitchFamily="2"/>
            </a:endParaRP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परिवारको सदस्यहरूको अक्सर बसोबासको स्थान परिवर्तन भएको अवस्था</a:t>
            </a:r>
          </a:p>
          <a:p>
            <a:pPr marL="457200" indent="-457200">
              <a:lnSpc>
                <a:spcPct val="150000"/>
              </a:lnSpc>
              <a:buAutoNum type="hindiNumPeriod"/>
            </a:pPr>
            <a:r>
              <a:rPr lang="ne-NP" sz="2400">
                <a:latin typeface="Sagarmatha" pitchFamily="2" charset="0"/>
                <a:ea typeface="MS Mincho" panose="02020609040205080304" pitchFamily="49" charset="-128"/>
                <a:cs typeface="Kalimati" panose="00000400000000000000" pitchFamily="2"/>
              </a:rPr>
              <a:t>कुनै जनगणना घरमा रहेका परिवार छुट्टीभिन्न भर्इ नयाँ परिवार बनेको अवस्था</a:t>
            </a:r>
            <a:endParaRPr lang="ne-NP" sz="2400" dirty="0">
              <a:latin typeface="Sagarmatha" pitchFamily="2" charset="0"/>
              <a:ea typeface="MS Mincho" panose="02020609040205080304" pitchFamily="49" charset="-128"/>
              <a:cs typeface="Kalimati" panose="00000400000000000000" pitchFamily="2"/>
            </a:endParaRP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परिवार बसाई सरी आएको वा गएको अवस्था</a:t>
            </a: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सूचीकरण गर्दा परिवार छुट भएको अवस्था जस्तै: भाडामा बस्ने परिवार </a:t>
            </a: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सूचीकरण गर्दा दोहोरो भरिएको अवस्था</a:t>
            </a: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सूचीकरणको अवस्थामा लेखिएको परिवरामूली मुख्य गणनाको समयमा परिवर्तन भएको अवस्था</a:t>
            </a:r>
          </a:p>
          <a:p>
            <a:pPr marL="457200" indent="-457200">
              <a:lnSpc>
                <a:spcPct val="150000"/>
              </a:lnSpc>
              <a:buFont typeface="Arial" panose="020B0604020202020204" pitchFamily="34" charset="0"/>
              <a:buAutoNum type="hindiNumPeriod"/>
            </a:pPr>
            <a:r>
              <a:rPr lang="ne-NP" sz="2400" dirty="0">
                <a:latin typeface="Sagarmatha" pitchFamily="2" charset="0"/>
                <a:ea typeface="MS Mincho" panose="02020609040205080304" pitchFamily="49" charset="-128"/>
                <a:cs typeface="Kalimati" panose="00000400000000000000" pitchFamily="2"/>
              </a:rPr>
              <a:t>अन्य कारणले व्यक्ति तथा परिवार थपघट हुन सक्ने अवस्था</a:t>
            </a:r>
            <a:endParaRPr lang="ne-NP" sz="2400" b="1" dirty="0">
              <a:solidFill>
                <a:srgbClr val="142DAC"/>
              </a:solidFill>
              <a:latin typeface="Kokila" panose="020B0604020202020204" pitchFamily="34" charset="0"/>
              <a:ea typeface="+mj-ea"/>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29392" y="6420679"/>
            <a:ext cx="612576" cy="396334"/>
          </a:xfrm>
        </p:spPr>
        <p:txBody>
          <a:bodyPr/>
          <a:lstStyle/>
          <a:p>
            <a:pPr algn="r"/>
            <a:fld id="{26402401-4522-4C0F-A737-197EB07E49FF}" type="slidenum">
              <a:rPr lang="en-US" sz="1800">
                <a:latin typeface="Fontasy Himali" panose="04020500000000000000" pitchFamily="82" charset="0"/>
                <a:cs typeface="+mn-cs"/>
              </a:rPr>
              <a:pPr algn="r"/>
              <a:t>38</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2458856A-45A7-4D39-A476-E0A386FE20A6}"/>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577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50033" y="726586"/>
            <a:ext cx="12192000" cy="801267"/>
          </a:xfrm>
        </p:spPr>
        <p:txBody>
          <a:bodyPr>
            <a:noAutofit/>
          </a:bodyPr>
          <a:lstStyle/>
          <a:p>
            <a:pPr algn="ctr"/>
            <a:r>
              <a:rPr lang="ne-NP" sz="2800" b="1" dirty="0">
                <a:solidFill>
                  <a:srgbClr val="142DAC"/>
                </a:solidFill>
                <a:latin typeface="Kokila" panose="020B0604020202020204" pitchFamily="34" charset="0"/>
                <a:ea typeface="+mj-ea"/>
                <a:cs typeface="Kalimati" panose="00000400000000000000" pitchFamily="2"/>
              </a:rPr>
              <a:t>परिवारका कुनै सदस्यको मृत्यु भएको अवस्था</a:t>
            </a:r>
            <a:r>
              <a:rPr lang="ne-NP" sz="2800" b="1" dirty="0">
                <a:solidFill>
                  <a:srgbClr val="142DAC"/>
                </a:solidFill>
                <a:latin typeface="Kokila" panose="020B0604020202020204" pitchFamily="34" charset="0"/>
                <a:cs typeface="Kalimati" panose="00000400000000000000" pitchFamily="2"/>
              </a:rPr>
              <a:t>को उदाहरण</a:t>
            </a:r>
            <a:endParaRPr lang="en-US" sz="3200" b="1" dirty="0">
              <a:solidFill>
                <a:srgbClr val="142DAC"/>
              </a:solidFill>
              <a:cs typeface="Kalimati" panose="00000400000000000000" pitchFamily="2"/>
            </a:endParaRP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50031" y="1555257"/>
            <a:ext cx="11735615" cy="5173450"/>
          </a:xfrm>
        </p:spPr>
        <p:txBody>
          <a:bodyPr>
            <a:noAutofit/>
          </a:bodyPr>
          <a:lstStyle/>
          <a:p>
            <a:pPr marL="0" indent="0" algn="just">
              <a:buNone/>
            </a:pPr>
            <a:endParaRPr lang="en-US" dirty="0">
              <a:latin typeface="Preeti" pitchFamily="2" charset="0"/>
            </a:endParaRPr>
          </a:p>
          <a:p>
            <a:pPr marL="0" indent="0" algn="just">
              <a:buNone/>
            </a:pPr>
            <a:endParaRPr lang="en-US" dirty="0">
              <a:latin typeface="Preeti" pitchFamily="2" charset="0"/>
            </a:endParaRPr>
          </a:p>
          <a:p>
            <a:pPr marL="0" indent="0" algn="just">
              <a:buNone/>
            </a:pPr>
            <a:endParaRPr lang="en-US" sz="1200" dirty="0">
              <a:latin typeface="Preeti" pitchFamily="2" charset="0"/>
            </a:endParaRPr>
          </a:p>
          <a:p>
            <a:pPr marL="0" indent="0" algn="just">
              <a:buNone/>
            </a:pPr>
            <a:endParaRPr lang="en-US" dirty="0">
              <a:latin typeface="Preeti" pitchFamily="2" charset="0"/>
            </a:endParaRPr>
          </a:p>
          <a:p>
            <a:pPr marL="0" indent="0" algn="just">
              <a:buNone/>
            </a:pPr>
            <a:endParaRPr lang="en-US" dirty="0">
              <a:latin typeface="Khaki" panose="00000400000000000000" pitchFamily="2" charset="0"/>
            </a:endParaRPr>
          </a:p>
          <a:p>
            <a:pPr marL="0" indent="0" algn="just">
              <a:buNone/>
            </a:pPr>
            <a:endParaRPr lang="en-US" dirty="0">
              <a:latin typeface="Preeti" pitchFamily="2" charset="0"/>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59209" y="6517752"/>
            <a:ext cx="582759" cy="299260"/>
          </a:xfrm>
        </p:spPr>
        <p:txBody>
          <a:bodyPr/>
          <a:lstStyle/>
          <a:p>
            <a:pPr algn="r"/>
            <a:fld id="{26402401-4522-4C0F-A737-197EB07E49FF}" type="slidenum">
              <a:rPr lang="en-US" sz="1800">
                <a:latin typeface="Fontasy Himali" panose="04020500000000000000" pitchFamily="82" charset="0"/>
                <a:cs typeface="+mn-cs"/>
              </a:rPr>
              <a:pPr algn="r"/>
              <a:t>39</a:t>
            </a:fld>
            <a:endParaRPr lang="en-US" sz="1800" dirty="0">
              <a:latin typeface="Fontasy Himali" panose="04020500000000000000" pitchFamily="82" charset="0"/>
              <a:cs typeface="+mn-cs"/>
            </a:endParaRPr>
          </a:p>
        </p:txBody>
      </p:sp>
      <p:graphicFrame>
        <p:nvGraphicFramePr>
          <p:cNvPr id="7" name="Table 6">
            <a:extLst>
              <a:ext uri="{FF2B5EF4-FFF2-40B4-BE49-F238E27FC236}">
                <a16:creationId xmlns:a16="http://schemas.microsoft.com/office/drawing/2014/main" id="{EC7D7E90-B36B-4FB7-80C8-0409F06B4F3C}"/>
              </a:ext>
            </a:extLst>
          </p:cNvPr>
          <p:cNvGraphicFramePr>
            <a:graphicFrameLocks noGrp="1"/>
          </p:cNvGraphicFramePr>
          <p:nvPr>
            <p:extLst>
              <p:ext uri="{D42A27DB-BD31-4B8C-83A1-F6EECF244321}">
                <p14:modId xmlns:p14="http://schemas.microsoft.com/office/powerpoint/2010/main" val="3649894871"/>
              </p:ext>
            </p:extLst>
          </p:nvPr>
        </p:nvGraphicFramePr>
        <p:xfrm>
          <a:off x="170883" y="1760623"/>
          <a:ext cx="11493910" cy="3868616"/>
        </p:xfrm>
        <a:graphic>
          <a:graphicData uri="http://schemas.openxmlformats.org/drawingml/2006/table">
            <a:tbl>
              <a:tblPr/>
              <a:tblGrid>
                <a:gridCol w="955484">
                  <a:extLst>
                    <a:ext uri="{9D8B030D-6E8A-4147-A177-3AD203B41FA5}">
                      <a16:colId xmlns:a16="http://schemas.microsoft.com/office/drawing/2014/main" val="3266617015"/>
                    </a:ext>
                  </a:extLst>
                </a:gridCol>
                <a:gridCol w="632306">
                  <a:extLst>
                    <a:ext uri="{9D8B030D-6E8A-4147-A177-3AD203B41FA5}">
                      <a16:colId xmlns:a16="http://schemas.microsoft.com/office/drawing/2014/main" val="975418549"/>
                    </a:ext>
                  </a:extLst>
                </a:gridCol>
                <a:gridCol w="702562">
                  <a:extLst>
                    <a:ext uri="{9D8B030D-6E8A-4147-A177-3AD203B41FA5}">
                      <a16:colId xmlns:a16="http://schemas.microsoft.com/office/drawing/2014/main" val="774836003"/>
                    </a:ext>
                  </a:extLst>
                </a:gridCol>
                <a:gridCol w="857126">
                  <a:extLst>
                    <a:ext uri="{9D8B030D-6E8A-4147-A177-3AD203B41FA5}">
                      <a16:colId xmlns:a16="http://schemas.microsoft.com/office/drawing/2014/main" val="3470246001"/>
                    </a:ext>
                  </a:extLst>
                </a:gridCol>
                <a:gridCol w="786869">
                  <a:extLst>
                    <a:ext uri="{9D8B030D-6E8A-4147-A177-3AD203B41FA5}">
                      <a16:colId xmlns:a16="http://schemas.microsoft.com/office/drawing/2014/main" val="1021647483"/>
                    </a:ext>
                  </a:extLst>
                </a:gridCol>
                <a:gridCol w="1658045">
                  <a:extLst>
                    <a:ext uri="{9D8B030D-6E8A-4147-A177-3AD203B41FA5}">
                      <a16:colId xmlns:a16="http://schemas.microsoft.com/office/drawing/2014/main" val="3927375393"/>
                    </a:ext>
                  </a:extLst>
                </a:gridCol>
                <a:gridCol w="1250559">
                  <a:extLst>
                    <a:ext uri="{9D8B030D-6E8A-4147-A177-3AD203B41FA5}">
                      <a16:colId xmlns:a16="http://schemas.microsoft.com/office/drawing/2014/main" val="1427334990"/>
                    </a:ext>
                  </a:extLst>
                </a:gridCol>
                <a:gridCol w="1250559">
                  <a:extLst>
                    <a:ext uri="{9D8B030D-6E8A-4147-A177-3AD203B41FA5}">
                      <a16:colId xmlns:a16="http://schemas.microsoft.com/office/drawing/2014/main" val="1625753539"/>
                    </a:ext>
                  </a:extLst>
                </a:gridCol>
                <a:gridCol w="1700200">
                  <a:extLst>
                    <a:ext uri="{9D8B030D-6E8A-4147-A177-3AD203B41FA5}">
                      <a16:colId xmlns:a16="http://schemas.microsoft.com/office/drawing/2014/main" val="4290097979"/>
                    </a:ext>
                  </a:extLst>
                </a:gridCol>
                <a:gridCol w="1700200">
                  <a:extLst>
                    <a:ext uri="{9D8B030D-6E8A-4147-A177-3AD203B41FA5}">
                      <a16:colId xmlns:a16="http://schemas.microsoft.com/office/drawing/2014/main" val="105932006"/>
                    </a:ext>
                  </a:extLst>
                </a:gridCol>
              </a:tblGrid>
              <a:tr h="247044">
                <a:tc rowSpan="2">
                  <a:txBody>
                    <a:bodyPr/>
                    <a:lstStyle/>
                    <a:p>
                      <a:pPr algn="ctr" fontAlgn="ctr"/>
                      <a:r>
                        <a:rPr lang="en-US" sz="1800" b="1" i="0" u="none" strike="noStrike">
                          <a:solidFill>
                            <a:srgbClr val="000000"/>
                          </a:solidFill>
                          <a:effectLst/>
                          <a:latin typeface="Preeti" pitchFamily="2" charset="0"/>
                        </a:rPr>
                        <a:t>qm=;+=</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114226"/>
                  </a:ext>
                </a:extLst>
              </a:tr>
              <a:tr h="4529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83470704"/>
                  </a:ext>
                </a:extLst>
              </a:tr>
              <a:tr h="247044">
                <a:tc>
                  <a:txBody>
                    <a:bodyPr/>
                    <a:lstStyle/>
                    <a:p>
                      <a:pPr algn="ctr" fontAlgn="ctr"/>
                      <a:r>
                        <a:rPr lang="en-US" sz="18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4069321"/>
                  </a:ext>
                </a:extLst>
              </a:tr>
              <a:tr h="393728">
                <a:tc>
                  <a:txBody>
                    <a:bodyPr/>
                    <a:lstStyle/>
                    <a:p>
                      <a:pPr algn="ctr" fontAlgn="b"/>
                      <a:r>
                        <a:rPr lang="en-US" sz="1800" b="0" i="0" u="none" strike="noStrike">
                          <a:solidFill>
                            <a:srgbClr val="0000FF"/>
                          </a:solidFill>
                          <a:effectLst/>
                          <a:latin typeface="Times New Roman" panose="02020603050405020304" pitchFamily="18"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FF"/>
                          </a:solidFill>
                          <a:effectLst/>
                          <a:latin typeface="Preeti" pitchFamily="2" charset="0"/>
                        </a:rPr>
                        <a:t>/fd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775653"/>
                  </a:ext>
                </a:extLst>
              </a:tr>
              <a:tr h="393728">
                <a:tc>
                  <a:txBody>
                    <a:bodyPr/>
                    <a:lstStyle/>
                    <a:p>
                      <a:pPr algn="ctr" fontAlgn="b"/>
                      <a:r>
                        <a:rPr lang="en-US" sz="1800" b="0" i="0" u="none" strike="noStrike">
                          <a:solidFill>
                            <a:srgbClr val="0000FF"/>
                          </a:solidFill>
                          <a:effectLst/>
                          <a:latin typeface="Times New Roman" panose="02020603050405020304" pitchFamily="18"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dirty="0">
                          <a:solidFill>
                            <a:srgbClr val="0000FF"/>
                          </a:solidFill>
                          <a:effectLst/>
                          <a:latin typeface="Preeti" pitchFamily="2" charset="0"/>
                        </a:rPr>
                        <a:t>xl/ </a:t>
                      </a:r>
                      <a:r>
                        <a:rPr lang="en-US" sz="1800" b="0" i="0" u="none" strike="noStrike" dirty="0" err="1">
                          <a:solidFill>
                            <a:srgbClr val="0000FF"/>
                          </a:solidFill>
                          <a:effectLst/>
                          <a:latin typeface="Preeti" pitchFamily="2" charset="0"/>
                        </a:rPr>
                        <a:t>axfb</a:t>
                      </a:r>
                      <a:r>
                        <a:rPr lang="en-US" sz="1800" b="0" i="0" u="none" strike="noStrike" dirty="0">
                          <a:solidFill>
                            <a:srgbClr val="0000FF"/>
                          </a:solidFill>
                          <a:effectLst/>
                          <a:latin typeface="Preeti" pitchFamily="2" charset="0"/>
                        </a:rPr>
                        <a:t>'/ </a:t>
                      </a:r>
                      <a:r>
                        <a:rPr lang="en-US" sz="1800" b="0" i="0" u="none" strike="noStrike" dirty="0" err="1">
                          <a:solidFill>
                            <a:srgbClr val="0000FF"/>
                          </a:solidFill>
                          <a:effectLst/>
                          <a:latin typeface="Preeti" pitchFamily="2" charset="0"/>
                        </a:rPr>
                        <a:t>tfdfË</a:t>
                      </a:r>
                      <a:endParaRPr lang="en-US" sz="1800" b="0" i="0" u="none" strike="noStrike" dirty="0">
                        <a:solidFill>
                          <a:srgbClr val="0000FF"/>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08742909"/>
                  </a:ext>
                </a:extLst>
              </a:tr>
              <a:tr h="393728">
                <a:tc>
                  <a:txBody>
                    <a:bodyPr/>
                    <a:lstStyle/>
                    <a:p>
                      <a:pPr algn="ctr" fontAlgn="b"/>
                      <a:r>
                        <a:rPr lang="en-US" sz="1800" b="0" i="0" u="none" strike="noStrike">
                          <a:solidFill>
                            <a:srgbClr val="0000FF"/>
                          </a:solidFill>
                          <a:effectLst/>
                          <a:latin typeface="Times New Roman" panose="02020603050405020304" pitchFamily="18" charset="0"/>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Zofd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402472"/>
                  </a:ext>
                </a:extLst>
              </a:tr>
              <a:tr h="393728">
                <a:tc>
                  <a:txBody>
                    <a:bodyPr/>
                    <a:lstStyle/>
                    <a:p>
                      <a:pPr algn="ctr" fontAlgn="b"/>
                      <a:r>
                        <a:rPr lang="en-US" sz="1800" b="0" i="0" u="none" strike="noStrike">
                          <a:solidFill>
                            <a:srgbClr val="0000FF"/>
                          </a:solidFill>
                          <a:effectLst/>
                          <a:latin typeface="Times New Roman" panose="02020603050405020304" pitchFamily="18" charset="0"/>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s[i0f s'df/L If]qL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1015374"/>
                  </a:ext>
                </a:extLst>
              </a:tr>
              <a:tr h="393728">
                <a:tc>
                  <a:txBody>
                    <a:bodyPr/>
                    <a:lstStyle/>
                    <a:p>
                      <a:pPr algn="ctr" fontAlgn="b"/>
                      <a:r>
                        <a:rPr lang="en-US" sz="1800" b="0" i="0" u="none" strike="noStrike">
                          <a:solidFill>
                            <a:srgbClr val="0000FF"/>
                          </a:solidFill>
                          <a:effectLst/>
                          <a:latin typeface="Times New Roman" panose="02020603050405020304" pitchFamily="18" charset="0"/>
                        </a:rPr>
                        <a:t>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/fd dfof lj=s=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591915"/>
                  </a:ext>
                </a:extLst>
              </a:tr>
              <a:tr h="393728">
                <a:tc>
                  <a:txBody>
                    <a:bodyPr/>
                    <a:lstStyle/>
                    <a:p>
                      <a:pPr algn="ctr" fontAlgn="b"/>
                      <a:r>
                        <a:rPr lang="en-US" sz="1800" b="0" i="0" u="none" strike="noStrike">
                          <a:solidFill>
                            <a:srgbClr val="0000FF"/>
                          </a:solidFill>
                          <a:effectLst/>
                          <a:latin typeface="Times New Roman" panose="02020603050405020304" pitchFamily="18" charset="0"/>
                        </a:rPr>
                        <a:t>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800" b="0" i="0" u="none" strike="noStrike">
                          <a:solidFill>
                            <a:srgbClr val="0000FF"/>
                          </a:solidFill>
                          <a:effectLst/>
                          <a:latin typeface="Preeti" pitchFamily="2" charset="0"/>
                        </a:rPr>
                        <a:t>gj/fh kf}8]n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17868408"/>
                  </a:ext>
                </a:extLst>
              </a:tr>
              <a:tr h="393728">
                <a:tc>
                  <a:txBody>
                    <a:bodyPr/>
                    <a:lstStyle/>
                    <a:p>
                      <a:pPr algn="ctr" fontAlgn="b"/>
                      <a:r>
                        <a:rPr lang="en-US" sz="1800" b="0" i="0" u="none" strike="noStrike">
                          <a:solidFill>
                            <a:srgbClr val="0000FF"/>
                          </a:solidFill>
                          <a:effectLst/>
                          <a:latin typeface="Times New Roman" panose="02020603050405020304" pitchFamily="18" charset="0"/>
                        </a:rPr>
                        <a:t>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ne-NP" sz="1800" b="0" i="0" u="none" strike="noStrike">
                          <a:solidFill>
                            <a:srgbClr val="0000FF"/>
                          </a:solidFill>
                          <a:effectLst/>
                          <a:latin typeface="Kokila" panose="020B0604020202020204" pitchFamily="34" charset="0"/>
                        </a:rPr>
                        <a:t>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800" b="0" i="0" u="none" strike="noStrike">
                          <a:solidFill>
                            <a:srgbClr val="0000FF"/>
                          </a:solidFill>
                          <a:effectLst/>
                          <a:latin typeface="Preeti" pitchFamily="2" charset="0"/>
                        </a:rPr>
                        <a:t>ljsfz tfdfª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dirty="0">
                          <a:solidFill>
                            <a:srgbClr val="0000FF"/>
                          </a:solidFill>
                          <a:effectLst/>
                          <a:latin typeface="Times New Roman" panose="02020603050405020304" pitchFamily="18" charset="0"/>
                        </a:rPr>
                        <a:t>4   </a:t>
                      </a:r>
                      <a:r>
                        <a:rPr lang="en-US" sz="1800" b="0" i="0" u="none" strike="sngStrike" dirty="0">
                          <a:solidFill>
                            <a:srgbClr val="0000FF"/>
                          </a:solidFill>
                          <a:effectLst>
                            <a:outerShdw blurRad="38100" dist="38100" dir="2700000" algn="tl">
                              <a:srgbClr val="000000">
                                <a:alpha val="43137"/>
                              </a:srgbClr>
                            </a:outerShdw>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dirty="0">
                          <a:solidFill>
                            <a:srgbClr val="0000FF"/>
                          </a:solidFill>
                          <a:effectLst/>
                          <a:latin typeface="Times New Roman" panose="02020603050405020304" pitchFamily="18" charset="0"/>
                        </a:rPr>
                        <a:t> 8     </a:t>
                      </a:r>
                      <a:r>
                        <a:rPr lang="en-US" sz="1800" b="0" i="0" u="none" strike="sngStrike" dirty="0">
                          <a:solidFill>
                            <a:srgbClr val="0000FF"/>
                          </a:solidFill>
                          <a:effectLst/>
                          <a:latin typeface="Times New Roman" panose="02020603050405020304" pitchFamily="18"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5701865"/>
                  </a:ext>
                </a:extLst>
              </a:tr>
            </a:tbl>
          </a:graphicData>
        </a:graphic>
      </p:graphicFrame>
      <p:sp>
        <p:nvSpPr>
          <p:cNvPr id="5" name="Speech Bubble: Oval 4">
            <a:extLst>
              <a:ext uri="{FF2B5EF4-FFF2-40B4-BE49-F238E27FC236}">
                <a16:creationId xmlns:a16="http://schemas.microsoft.com/office/drawing/2014/main" id="{C014F6BF-B49C-4FA5-87D3-68FA37426126}"/>
              </a:ext>
            </a:extLst>
          </p:cNvPr>
          <p:cNvSpPr/>
          <p:nvPr/>
        </p:nvSpPr>
        <p:spPr>
          <a:xfrm>
            <a:off x="255466" y="5834604"/>
            <a:ext cx="7043043" cy="683148"/>
          </a:xfrm>
          <a:prstGeom prst="wedgeEllipseCallout">
            <a:avLst>
              <a:gd name="adj1" fmla="val 32832"/>
              <a:gd name="adj2" fmla="val -103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000" dirty="0">
                <a:solidFill>
                  <a:schemeClr val="tx1">
                    <a:lumMod val="95000"/>
                    <a:lumOff val="5000"/>
                  </a:schemeClr>
                </a:solidFill>
                <a:latin typeface="Khaki" panose="00000400000000000000" pitchFamily="2" charset="0"/>
                <a:cs typeface="Kalimati" panose="00000400000000000000" pitchFamily="2"/>
              </a:rPr>
              <a:t>विकास तामाङको घरमा एक जना पुरुषको मृत्यु भएको छ भने </a:t>
            </a:r>
            <a:endParaRPr lang="en-US" sz="2000" dirty="0">
              <a:solidFill>
                <a:schemeClr val="tx1">
                  <a:lumMod val="95000"/>
                  <a:lumOff val="5000"/>
                </a:schemeClr>
              </a:solidFill>
              <a:cs typeface="Kalimati" panose="00000400000000000000" pitchFamily="2"/>
            </a:endParaRPr>
          </a:p>
        </p:txBody>
      </p:sp>
      <p:cxnSp>
        <p:nvCxnSpPr>
          <p:cNvPr id="10" name="Straight Connector 9">
            <a:extLst>
              <a:ext uri="{FF2B5EF4-FFF2-40B4-BE49-F238E27FC236}">
                <a16:creationId xmlns:a16="http://schemas.microsoft.com/office/drawing/2014/main" id="{559C2873-2D92-4C2D-B336-A6B232024181}"/>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36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ECA0-FAAD-486E-B041-EF46475E6CE5}"/>
              </a:ext>
            </a:extLst>
          </p:cNvPr>
          <p:cNvSpPr>
            <a:spLocks noGrp="1"/>
          </p:cNvSpPr>
          <p:nvPr>
            <p:ph type="title"/>
          </p:nvPr>
        </p:nvSpPr>
        <p:spPr/>
        <p:txBody>
          <a:bodyPr/>
          <a:lstStyle/>
          <a:p>
            <a:pPr algn="ctr"/>
            <a:r>
              <a:rPr lang="ne-NP" sz="2800" b="1" dirty="0">
                <a:cs typeface="Kalimati" pitchFamily="2"/>
              </a:rPr>
              <a:t>महल ८</a:t>
            </a:r>
            <a:r>
              <a:rPr lang="en-US" sz="2800" b="1" dirty="0">
                <a:cs typeface="Kalimati" pitchFamily="2"/>
              </a:rPr>
              <a:t>:</a:t>
            </a:r>
            <a:r>
              <a:rPr lang="ne-NP" sz="2800" b="1" dirty="0">
                <a:cs typeface="Kalimati" pitchFamily="2"/>
              </a:rPr>
              <a:t> परिवारमूलीको नाम र थर</a:t>
            </a:r>
            <a:br>
              <a:rPr lang="en-US" b="1" dirty="0">
                <a:cs typeface="Kalimati" pitchFamily="2"/>
              </a:rPr>
            </a:br>
            <a:endParaRPr lang="en-US" dirty="0"/>
          </a:p>
        </p:txBody>
      </p:sp>
      <p:sp>
        <p:nvSpPr>
          <p:cNvPr id="3" name="Content Placeholder 2">
            <a:extLst>
              <a:ext uri="{FF2B5EF4-FFF2-40B4-BE49-F238E27FC236}">
                <a16:creationId xmlns:a16="http://schemas.microsoft.com/office/drawing/2014/main" id="{C7499437-E5C7-4435-AE2C-6FF78430DC1F}"/>
              </a:ext>
            </a:extLst>
          </p:cNvPr>
          <p:cNvSpPr>
            <a:spLocks noGrp="1"/>
          </p:cNvSpPr>
          <p:nvPr>
            <p:ph idx="1"/>
          </p:nvPr>
        </p:nvSpPr>
        <p:spPr>
          <a:xfrm>
            <a:off x="838201" y="1789386"/>
            <a:ext cx="10134600" cy="4960973"/>
          </a:xfrm>
        </p:spPr>
        <p:txBody>
          <a:bodyPr/>
          <a:lstStyle/>
          <a:p>
            <a:pPr>
              <a:lnSpc>
                <a:spcPct val="150000"/>
              </a:lnSpc>
            </a:pPr>
            <a:r>
              <a:rPr lang="ne-NP" sz="2400" dirty="0">
                <a:cs typeface="Kalimati" pitchFamily="2"/>
              </a:rPr>
              <a:t>यस महलमा परिवारमूलीको नाम र थर स्पष्ट लेख्नुपर्दछ ।</a:t>
            </a:r>
          </a:p>
          <a:p>
            <a:pPr>
              <a:lnSpc>
                <a:spcPct val="150000"/>
              </a:lnSpc>
            </a:pPr>
            <a:r>
              <a:rPr lang="ne-NP" sz="2400" dirty="0">
                <a:cs typeface="Kalimati" pitchFamily="2"/>
              </a:rPr>
              <a:t>साधारणतया सूचिकरणमा लेखिएको परिवारमूली नै मुख्य प्रश्नावली भर्दा परिवारमूली हुने भएकोले यहाँ परिवारमूलीको नाम लेख्दा विचार पुर्याउनुपर्छ ।</a:t>
            </a:r>
          </a:p>
          <a:p>
            <a:endParaRPr lang="en-US" dirty="0"/>
          </a:p>
        </p:txBody>
      </p:sp>
      <p:sp>
        <p:nvSpPr>
          <p:cNvPr id="4" name="Slide Number Placeholder 3">
            <a:extLst>
              <a:ext uri="{FF2B5EF4-FFF2-40B4-BE49-F238E27FC236}">
                <a16:creationId xmlns:a16="http://schemas.microsoft.com/office/drawing/2014/main" id="{68C1F8A6-E2EB-4785-B315-E675163A1573}"/>
              </a:ext>
            </a:extLst>
          </p:cNvPr>
          <p:cNvSpPr>
            <a:spLocks noGrp="1"/>
          </p:cNvSpPr>
          <p:nvPr>
            <p:ph type="sldNum" sz="quarter" idx="12"/>
          </p:nvPr>
        </p:nvSpPr>
        <p:spPr/>
        <p:txBody>
          <a:bodyPr/>
          <a:lstStyle/>
          <a:p>
            <a:pPr algn="ctr"/>
            <a:fld id="{26402401-4522-4C0F-A737-197EB07E49FF}" type="slidenum">
              <a:rPr lang="en-US" sz="1800">
                <a:latin typeface="Fontasy Himali" panose="04020500000000000000" pitchFamily="82" charset="0"/>
                <a:cs typeface="+mn-cs"/>
              </a:rPr>
              <a:pPr algn="ctr"/>
              <a:t>4</a:t>
            </a:fld>
            <a:endParaRPr lang="en-US" sz="1800" dirty="0">
              <a:latin typeface="Fontasy Himali" panose="04020500000000000000" pitchFamily="82" charset="0"/>
              <a:cs typeface="+mn-cs"/>
            </a:endParaRPr>
          </a:p>
        </p:txBody>
      </p:sp>
      <p:pic>
        <p:nvPicPr>
          <p:cNvPr id="6" name="Picture 5">
            <a:extLst>
              <a:ext uri="{FF2B5EF4-FFF2-40B4-BE49-F238E27FC236}">
                <a16:creationId xmlns:a16="http://schemas.microsoft.com/office/drawing/2014/main" id="{EFE30776-A04A-4A1E-A462-467597A04079}"/>
              </a:ext>
            </a:extLst>
          </p:cNvPr>
          <p:cNvPicPr>
            <a:picLocks noChangeAspect="1"/>
          </p:cNvPicPr>
          <p:nvPr/>
        </p:nvPicPr>
        <p:blipFill>
          <a:blip r:embed="rId2"/>
          <a:stretch>
            <a:fillRect/>
          </a:stretch>
        </p:blipFill>
        <p:spPr>
          <a:xfrm>
            <a:off x="641023" y="3629320"/>
            <a:ext cx="10473179" cy="3187692"/>
          </a:xfrm>
          <a:prstGeom prst="rect">
            <a:avLst/>
          </a:prstGeom>
        </p:spPr>
      </p:pic>
      <p:cxnSp>
        <p:nvCxnSpPr>
          <p:cNvPr id="7" name="Straight Connector 6">
            <a:extLst>
              <a:ext uri="{FF2B5EF4-FFF2-40B4-BE49-F238E27FC236}">
                <a16:creationId xmlns:a16="http://schemas.microsoft.com/office/drawing/2014/main" id="{5E10DC56-BA18-47C1-B523-1A35148F05DE}"/>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7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75908"/>
            <a:ext cx="12192000" cy="452779"/>
          </a:xfrm>
        </p:spPr>
        <p:txBody>
          <a:bodyPr>
            <a:noAutofit/>
          </a:bodyPr>
          <a:lstStyle/>
          <a:p>
            <a:pPr algn="ctr"/>
            <a:r>
              <a:rPr lang="ne-NP" sz="2800" b="1" dirty="0">
                <a:solidFill>
                  <a:srgbClr val="142DAC"/>
                </a:solidFill>
                <a:latin typeface="Kokila" panose="020B0604020202020204" pitchFamily="34" charset="0"/>
                <a:ea typeface="+mj-ea"/>
                <a:cs typeface="Kalimati" panose="00000400000000000000" pitchFamily="2"/>
              </a:rPr>
              <a:t>परिवारमा </a:t>
            </a:r>
            <a:r>
              <a:rPr lang="ne-NP" sz="2800" b="1" dirty="0">
                <a:solidFill>
                  <a:srgbClr val="142DAC"/>
                </a:solidFill>
                <a:latin typeface="Kokila" panose="020B0604020202020204" pitchFamily="34" charset="0"/>
                <a:cs typeface="Kalimati" panose="00000400000000000000" pitchFamily="2"/>
              </a:rPr>
              <a:t>बच्चाको जन्म </a:t>
            </a:r>
            <a:r>
              <a:rPr lang="ne-NP" sz="2800" b="1" dirty="0">
                <a:solidFill>
                  <a:srgbClr val="142DAC"/>
                </a:solidFill>
                <a:latin typeface="Kokila" panose="020B0604020202020204" pitchFamily="34" charset="0"/>
                <a:ea typeface="+mj-ea"/>
                <a:cs typeface="Kalimati" panose="00000400000000000000" pitchFamily="2"/>
              </a:rPr>
              <a:t>भएको अवस्था</a:t>
            </a:r>
            <a:r>
              <a:rPr lang="ne-NP" sz="2800" b="1" dirty="0">
                <a:solidFill>
                  <a:srgbClr val="142DAC"/>
                </a:solidFill>
                <a:latin typeface="Kokila" panose="020B0604020202020204" pitchFamily="34" charset="0"/>
                <a:cs typeface="Kalimati" panose="00000400000000000000" pitchFamily="2"/>
              </a:rPr>
              <a:t>को उदाहरण</a:t>
            </a:r>
            <a:endParaRPr lang="en-US" sz="4800" b="1" dirty="0">
              <a:solidFill>
                <a:srgbClr val="142DAC"/>
              </a:solidFill>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0496984" y="6331971"/>
            <a:ext cx="1606526" cy="452779"/>
          </a:xfrm>
        </p:spPr>
        <p:txBody>
          <a:bodyPr/>
          <a:lstStyle/>
          <a:p>
            <a:pPr algn="r"/>
            <a:fld id="{26402401-4522-4C0F-A737-197EB07E49FF}" type="slidenum">
              <a:rPr lang="en-US" sz="1800">
                <a:latin typeface="Fontasy Himali" panose="04020500000000000000" pitchFamily="82" charset="0"/>
                <a:cs typeface="+mn-cs"/>
              </a:rPr>
              <a:pPr algn="r"/>
              <a:t>40</a:t>
            </a:fld>
            <a:endParaRPr lang="en-US" sz="1800" dirty="0">
              <a:latin typeface="Fontasy Himali" panose="04020500000000000000" pitchFamily="82" charset="0"/>
              <a:cs typeface="+mn-cs"/>
            </a:endParaRPr>
          </a:p>
        </p:txBody>
      </p:sp>
      <p:graphicFrame>
        <p:nvGraphicFramePr>
          <p:cNvPr id="3" name="Table 2">
            <a:extLst>
              <a:ext uri="{FF2B5EF4-FFF2-40B4-BE49-F238E27FC236}">
                <a16:creationId xmlns:a16="http://schemas.microsoft.com/office/drawing/2014/main" id="{80AC7500-157E-4462-B443-E565948B1D00}"/>
              </a:ext>
            </a:extLst>
          </p:cNvPr>
          <p:cNvGraphicFramePr>
            <a:graphicFrameLocks noGrp="1"/>
          </p:cNvGraphicFramePr>
          <p:nvPr/>
        </p:nvGraphicFramePr>
        <p:xfrm>
          <a:off x="219986" y="2163142"/>
          <a:ext cx="11490232" cy="2264838"/>
        </p:xfrm>
        <a:graphic>
          <a:graphicData uri="http://schemas.openxmlformats.org/drawingml/2006/table">
            <a:tbl>
              <a:tblPr/>
              <a:tblGrid>
                <a:gridCol w="955179">
                  <a:extLst>
                    <a:ext uri="{9D8B030D-6E8A-4147-A177-3AD203B41FA5}">
                      <a16:colId xmlns:a16="http://schemas.microsoft.com/office/drawing/2014/main" val="4249337736"/>
                    </a:ext>
                  </a:extLst>
                </a:gridCol>
                <a:gridCol w="632103">
                  <a:extLst>
                    <a:ext uri="{9D8B030D-6E8A-4147-A177-3AD203B41FA5}">
                      <a16:colId xmlns:a16="http://schemas.microsoft.com/office/drawing/2014/main" val="1608200115"/>
                    </a:ext>
                  </a:extLst>
                </a:gridCol>
                <a:gridCol w="702338">
                  <a:extLst>
                    <a:ext uri="{9D8B030D-6E8A-4147-A177-3AD203B41FA5}">
                      <a16:colId xmlns:a16="http://schemas.microsoft.com/office/drawing/2014/main" val="2339938877"/>
                    </a:ext>
                  </a:extLst>
                </a:gridCol>
                <a:gridCol w="856851">
                  <a:extLst>
                    <a:ext uri="{9D8B030D-6E8A-4147-A177-3AD203B41FA5}">
                      <a16:colId xmlns:a16="http://schemas.microsoft.com/office/drawing/2014/main" val="4166874660"/>
                    </a:ext>
                  </a:extLst>
                </a:gridCol>
                <a:gridCol w="786617">
                  <a:extLst>
                    <a:ext uri="{9D8B030D-6E8A-4147-A177-3AD203B41FA5}">
                      <a16:colId xmlns:a16="http://schemas.microsoft.com/office/drawing/2014/main" val="3889821576"/>
                    </a:ext>
                  </a:extLst>
                </a:gridCol>
                <a:gridCol w="1657514">
                  <a:extLst>
                    <a:ext uri="{9D8B030D-6E8A-4147-A177-3AD203B41FA5}">
                      <a16:colId xmlns:a16="http://schemas.microsoft.com/office/drawing/2014/main" val="1170650896"/>
                    </a:ext>
                  </a:extLst>
                </a:gridCol>
                <a:gridCol w="1250160">
                  <a:extLst>
                    <a:ext uri="{9D8B030D-6E8A-4147-A177-3AD203B41FA5}">
                      <a16:colId xmlns:a16="http://schemas.microsoft.com/office/drawing/2014/main" val="551678943"/>
                    </a:ext>
                  </a:extLst>
                </a:gridCol>
                <a:gridCol w="1250160">
                  <a:extLst>
                    <a:ext uri="{9D8B030D-6E8A-4147-A177-3AD203B41FA5}">
                      <a16:colId xmlns:a16="http://schemas.microsoft.com/office/drawing/2014/main" val="2835249795"/>
                    </a:ext>
                  </a:extLst>
                </a:gridCol>
                <a:gridCol w="1699655">
                  <a:extLst>
                    <a:ext uri="{9D8B030D-6E8A-4147-A177-3AD203B41FA5}">
                      <a16:colId xmlns:a16="http://schemas.microsoft.com/office/drawing/2014/main" val="3229221797"/>
                    </a:ext>
                  </a:extLst>
                </a:gridCol>
                <a:gridCol w="1699655">
                  <a:extLst>
                    <a:ext uri="{9D8B030D-6E8A-4147-A177-3AD203B41FA5}">
                      <a16:colId xmlns:a16="http://schemas.microsoft.com/office/drawing/2014/main" val="1565828098"/>
                    </a:ext>
                  </a:extLst>
                </a:gridCol>
              </a:tblGrid>
              <a:tr h="241007">
                <a:tc rowSpan="2">
                  <a:txBody>
                    <a:bodyPr/>
                    <a:lstStyle/>
                    <a:p>
                      <a:pPr algn="ctr" fontAlgn="ctr"/>
                      <a:r>
                        <a:rPr lang="en-US" sz="1800" b="1" i="0" u="none" strike="noStrike">
                          <a:solidFill>
                            <a:srgbClr val="000000"/>
                          </a:solidFill>
                          <a:effectLst/>
                          <a:latin typeface="Preeti" pitchFamily="2" charset="0"/>
                        </a:rPr>
                        <a:t>qm=;+=</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dirty="0">
                          <a:solidFill>
                            <a:srgbClr val="000000"/>
                          </a:solidFill>
                          <a:effectLst/>
                          <a:latin typeface="Preeti" pitchFamily="2" charset="0"/>
                        </a:rPr>
                        <a:t>kl/</a:t>
                      </a:r>
                      <a:r>
                        <a:rPr lang="en-US" sz="1800" b="1" i="0" u="none" strike="noStrike" dirty="0" err="1">
                          <a:solidFill>
                            <a:srgbClr val="000000"/>
                          </a:solidFill>
                          <a:effectLst/>
                          <a:latin typeface="Preeti" pitchFamily="2" charset="0"/>
                        </a:rPr>
                        <a:t>jf</a:t>
                      </a:r>
                      <a:r>
                        <a:rPr lang="en-US" sz="1800" b="1" i="0" u="none" strike="noStrike" dirty="0">
                          <a:solidFill>
                            <a:srgbClr val="000000"/>
                          </a:solidFill>
                          <a:effectLst/>
                          <a:latin typeface="Preeti" pitchFamily="2" charset="0"/>
                        </a:rPr>
                        <a:t>/df </a:t>
                      </a:r>
                      <a:r>
                        <a:rPr lang="en-US" sz="1800" b="1" i="0" u="none" strike="noStrike" dirty="0" err="1">
                          <a:solidFill>
                            <a:srgbClr val="000000"/>
                          </a:solidFill>
                          <a:effectLst/>
                          <a:latin typeface="Preeti" pitchFamily="2" charset="0"/>
                        </a:rPr>
                        <a:t>cS</a:t>
                      </a:r>
                      <a:r>
                        <a:rPr lang="en-US" sz="1800" b="1" i="0" u="none" strike="noStrike" dirty="0">
                          <a:solidFill>
                            <a:srgbClr val="000000"/>
                          </a:solidFill>
                          <a:effectLst/>
                          <a:latin typeface="Preeti" pitchFamily="2" charset="0"/>
                        </a:rPr>
                        <a:t>;/ </a:t>
                      </a:r>
                      <a:r>
                        <a:rPr lang="en-US" sz="1800" b="1" i="0" u="none" strike="noStrike" dirty="0" err="1">
                          <a:solidFill>
                            <a:srgbClr val="000000"/>
                          </a:solidFill>
                          <a:effectLst/>
                          <a:latin typeface="Preeti" pitchFamily="2" charset="0"/>
                        </a:rPr>
                        <a:t>a;f</a:t>
                      </a:r>
                      <a:r>
                        <a:rPr lang="en-US" sz="1800" b="1" i="0" u="none" strike="noStrike" dirty="0">
                          <a:solidFill>
                            <a:srgbClr val="000000"/>
                          </a:solidFill>
                          <a:effectLst/>
                          <a:latin typeface="Preeti" pitchFamily="2" charset="0"/>
                        </a:rPr>
                        <a:t>]</a:t>
                      </a:r>
                      <a:r>
                        <a:rPr lang="en-US" sz="1800" b="1" i="0" u="none" strike="noStrike" dirty="0" err="1">
                          <a:solidFill>
                            <a:srgbClr val="000000"/>
                          </a:solidFill>
                          <a:effectLst/>
                          <a:latin typeface="Preeti" pitchFamily="2" charset="0"/>
                        </a:rPr>
                        <a:t>af</a:t>
                      </a:r>
                      <a:r>
                        <a:rPr lang="en-US" sz="1800" b="1" i="0" u="none" strike="noStrike" dirty="0">
                          <a:solidFill>
                            <a:srgbClr val="000000"/>
                          </a:solidFill>
                          <a:effectLst/>
                          <a:latin typeface="Preeti" pitchFamily="2" charset="0"/>
                        </a:rPr>
                        <a:t>; ug]{ ;</a:t>
                      </a:r>
                      <a:r>
                        <a:rPr lang="en-US" sz="1800" b="1" i="0" u="none" strike="noStrike" dirty="0" err="1">
                          <a:solidFill>
                            <a:srgbClr val="000000"/>
                          </a:solidFill>
                          <a:effectLst/>
                          <a:latin typeface="Preeti" pitchFamily="2" charset="0"/>
                        </a:rPr>
                        <a:t>b:o</a:t>
                      </a:r>
                      <a:r>
                        <a:rPr lang="en-US" sz="1800" b="1" i="0" u="none" strike="noStrike" dirty="0">
                          <a:solidFill>
                            <a:srgbClr val="000000"/>
                          </a:solidFill>
                          <a:effectLst/>
                          <a:latin typeface="Preeti" pitchFamily="2" charset="0"/>
                        </a:rPr>
                        <a:t> ;+</a:t>
                      </a:r>
                      <a:r>
                        <a:rPr lang="en-US" sz="1800" b="1" i="0" u="none" strike="noStrike" dirty="0" err="1">
                          <a:solidFill>
                            <a:srgbClr val="000000"/>
                          </a:solidFill>
                          <a:effectLst/>
                          <a:latin typeface="Preeti" pitchFamily="2" charset="0"/>
                        </a:rPr>
                        <a:t>Vof</a:t>
                      </a:r>
                      <a:endParaRPr lang="en-US" sz="18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0584331"/>
                  </a:ext>
                </a:extLst>
              </a:tr>
              <a:tr h="4418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16252694"/>
                  </a:ext>
                </a:extLst>
              </a:tr>
              <a:tr h="241007">
                <a:tc>
                  <a:txBody>
                    <a:bodyPr/>
                    <a:lstStyle/>
                    <a:p>
                      <a:pPr algn="ctr" fontAlgn="ctr"/>
                      <a:r>
                        <a:rPr lang="en-US" sz="18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dirty="0">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7934594"/>
                  </a:ext>
                </a:extLst>
              </a:tr>
              <a:tr h="384106">
                <a:tc>
                  <a:txBody>
                    <a:bodyPr/>
                    <a:lstStyle/>
                    <a:p>
                      <a:pPr algn="ctr" fontAlgn="b"/>
                      <a:r>
                        <a:rPr lang="en-US" sz="1800" b="0" i="0" u="none" strike="noStrike">
                          <a:solidFill>
                            <a:srgbClr val="0000FF"/>
                          </a:solidFill>
                          <a:effectLst/>
                          <a:latin typeface="Times New Roman" panose="02020603050405020304" pitchFamily="18"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FF"/>
                          </a:solidFill>
                          <a:effectLst/>
                          <a:latin typeface="Preeti" pitchFamily="2" charset="0"/>
                        </a:rPr>
                        <a:t>/fd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767341"/>
                  </a:ext>
                </a:extLst>
              </a:tr>
              <a:tr h="384106">
                <a:tc>
                  <a:txBody>
                    <a:bodyPr/>
                    <a:lstStyle/>
                    <a:p>
                      <a:pPr algn="ctr" fontAlgn="b"/>
                      <a:r>
                        <a:rPr lang="en-US" sz="1800" b="0" i="0" u="none" strike="noStrike">
                          <a:solidFill>
                            <a:srgbClr val="0000FF"/>
                          </a:solidFill>
                          <a:effectLst/>
                          <a:latin typeface="Times New Roman" panose="02020603050405020304" pitchFamily="18"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 xl/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24396118"/>
                  </a:ext>
                </a:extLst>
              </a:tr>
              <a:tr h="384106">
                <a:tc>
                  <a:txBody>
                    <a:bodyPr/>
                    <a:lstStyle/>
                    <a:p>
                      <a:pPr algn="ctr" fontAlgn="b"/>
                      <a:r>
                        <a:rPr lang="en-US" sz="1800" b="0" i="0" u="none" strike="noStrike">
                          <a:solidFill>
                            <a:srgbClr val="0000FF"/>
                          </a:solidFill>
                          <a:effectLst/>
                          <a:latin typeface="Times New Roman" panose="02020603050405020304" pitchFamily="18" charset="0"/>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1800" b="0" i="0" u="none" strike="noStrike">
                          <a:solidFill>
                            <a:srgbClr val="0000FF"/>
                          </a:solidFill>
                          <a:effectLst/>
                          <a:latin typeface="Preeti" pitchFamily="2" charset="0"/>
                        </a:rPr>
                        <a:t>Zofd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dirty="0">
                          <a:solidFill>
                            <a:srgbClr val="0000FF"/>
                          </a:solidFill>
                          <a:effectLst/>
                          <a:latin typeface="Times New Roman" panose="02020603050405020304" pitchFamily="18" charset="0"/>
                        </a:rPr>
                        <a:t>3   </a:t>
                      </a:r>
                      <a:r>
                        <a:rPr lang="en-US" sz="1800" b="0" i="0" u="none" strike="sngStrike" dirty="0">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dirty="0">
                          <a:solidFill>
                            <a:srgbClr val="0000FF"/>
                          </a:solidFill>
                          <a:effectLst/>
                          <a:latin typeface="Times New Roman" panose="02020603050405020304" pitchFamily="18" charset="0"/>
                        </a:rPr>
                        <a:t> 6    </a:t>
                      </a:r>
                      <a:r>
                        <a:rPr lang="en-US" sz="1800" b="0" i="0" u="none" strike="sngStrike" dirty="0">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95315911"/>
                  </a:ext>
                </a:extLst>
              </a:tr>
            </a:tbl>
          </a:graphicData>
        </a:graphic>
      </p:graphicFrame>
      <p:sp>
        <p:nvSpPr>
          <p:cNvPr id="5" name="Speech Bubble: Rectangle 4">
            <a:extLst>
              <a:ext uri="{FF2B5EF4-FFF2-40B4-BE49-F238E27FC236}">
                <a16:creationId xmlns:a16="http://schemas.microsoft.com/office/drawing/2014/main" id="{30D4DEA4-2166-409A-8251-CF03A057DC6D}"/>
              </a:ext>
            </a:extLst>
          </p:cNvPr>
          <p:cNvSpPr/>
          <p:nvPr/>
        </p:nvSpPr>
        <p:spPr>
          <a:xfrm>
            <a:off x="97081" y="5932529"/>
            <a:ext cx="7370326" cy="798884"/>
          </a:xfrm>
          <a:prstGeom prst="wedgeRectCallout">
            <a:avLst>
              <a:gd name="adj1" fmla="val 36284"/>
              <a:gd name="adj2" fmla="val -251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b="1" dirty="0">
                <a:solidFill>
                  <a:schemeClr val="tx1">
                    <a:lumMod val="95000"/>
                    <a:lumOff val="5000"/>
                  </a:schemeClr>
                </a:solidFill>
                <a:latin typeface="Khaki" panose="00000400000000000000" pitchFamily="2" charset="0"/>
                <a:cs typeface="Kalimati" panose="00000400000000000000" pitchFamily="2"/>
              </a:rPr>
              <a:t>श्याम बहादुर तामाङको परिवारमा छोराको जन्म भएको रहेछ भने यसरी अद्यावधिक गर्नुपर्दछ । </a:t>
            </a:r>
            <a:endParaRPr lang="en-US" sz="2400" dirty="0">
              <a:solidFill>
                <a:schemeClr val="tx1">
                  <a:lumMod val="95000"/>
                  <a:lumOff val="5000"/>
                </a:schemeClr>
              </a:solidFill>
              <a:cs typeface="Kalimati" panose="00000400000000000000" pitchFamily="2"/>
            </a:endParaRPr>
          </a:p>
        </p:txBody>
      </p:sp>
      <p:cxnSp>
        <p:nvCxnSpPr>
          <p:cNvPr id="8" name="Straight Connector 7">
            <a:extLst>
              <a:ext uri="{FF2B5EF4-FFF2-40B4-BE49-F238E27FC236}">
                <a16:creationId xmlns:a16="http://schemas.microsoft.com/office/drawing/2014/main" id="{3CE9201B-BC4C-40FD-A2D1-9CB1D3EDF63C}"/>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09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94745" y="767051"/>
            <a:ext cx="12011912"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परिवार बसाइँसराई गरी गएको अवस्थाको उदाहरण </a:t>
            </a:r>
            <a:br>
              <a:rPr lang="en-US" sz="2800" dirty="0">
                <a:solidFill>
                  <a:prstClr val="black"/>
                </a:solidFill>
                <a:latin typeface="Preeti" pitchFamily="2" charset="0"/>
                <a:cs typeface="Kalimati" panose="00000400000000000000" pitchFamily="2"/>
              </a:rPr>
            </a:br>
            <a:endParaRPr lang="en-US" sz="2800" dirty="0">
              <a:solidFill>
                <a:prstClr val="black"/>
              </a:solidFill>
              <a:latin typeface="Preeti" pitchFamily="2"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72568" y="6472592"/>
            <a:ext cx="569400" cy="344420"/>
          </a:xfrm>
        </p:spPr>
        <p:txBody>
          <a:bodyPr/>
          <a:lstStyle/>
          <a:p>
            <a:pPr algn="r"/>
            <a:fld id="{26402401-4522-4C0F-A737-197EB07E49FF}" type="slidenum">
              <a:rPr lang="en-US" sz="1800">
                <a:latin typeface="Fontasy Himali" panose="04020500000000000000" pitchFamily="82" charset="0"/>
                <a:cs typeface="+mn-cs"/>
              </a:rPr>
              <a:pPr algn="r"/>
              <a:t>41</a:t>
            </a:fld>
            <a:endParaRPr lang="en-US" sz="1800" dirty="0">
              <a:latin typeface="Fontasy Himali" panose="04020500000000000000" pitchFamily="82" charset="0"/>
              <a:cs typeface="+mn-cs"/>
            </a:endParaRPr>
          </a:p>
        </p:txBody>
      </p:sp>
      <p:graphicFrame>
        <p:nvGraphicFramePr>
          <p:cNvPr id="12" name="Table 11">
            <a:extLst>
              <a:ext uri="{FF2B5EF4-FFF2-40B4-BE49-F238E27FC236}">
                <a16:creationId xmlns:a16="http://schemas.microsoft.com/office/drawing/2014/main" id="{7F33252A-759F-4128-994C-2334B4025187}"/>
              </a:ext>
            </a:extLst>
          </p:cNvPr>
          <p:cNvGraphicFramePr>
            <a:graphicFrameLocks noGrp="1"/>
          </p:cNvGraphicFramePr>
          <p:nvPr/>
        </p:nvGraphicFramePr>
        <p:xfrm>
          <a:off x="247572" y="1547480"/>
          <a:ext cx="11944428" cy="4032150"/>
        </p:xfrm>
        <a:graphic>
          <a:graphicData uri="http://schemas.openxmlformats.org/drawingml/2006/table">
            <a:tbl>
              <a:tblPr/>
              <a:tblGrid>
                <a:gridCol w="889618">
                  <a:extLst>
                    <a:ext uri="{9D8B030D-6E8A-4147-A177-3AD203B41FA5}">
                      <a16:colId xmlns:a16="http://schemas.microsoft.com/office/drawing/2014/main" val="721624150"/>
                    </a:ext>
                  </a:extLst>
                </a:gridCol>
                <a:gridCol w="588717">
                  <a:extLst>
                    <a:ext uri="{9D8B030D-6E8A-4147-A177-3AD203B41FA5}">
                      <a16:colId xmlns:a16="http://schemas.microsoft.com/office/drawing/2014/main" val="3006065355"/>
                    </a:ext>
                  </a:extLst>
                </a:gridCol>
                <a:gridCol w="654131">
                  <a:extLst>
                    <a:ext uri="{9D8B030D-6E8A-4147-A177-3AD203B41FA5}">
                      <a16:colId xmlns:a16="http://schemas.microsoft.com/office/drawing/2014/main" val="1865249329"/>
                    </a:ext>
                  </a:extLst>
                </a:gridCol>
                <a:gridCol w="798040">
                  <a:extLst>
                    <a:ext uri="{9D8B030D-6E8A-4147-A177-3AD203B41FA5}">
                      <a16:colId xmlns:a16="http://schemas.microsoft.com/office/drawing/2014/main" val="3284772383"/>
                    </a:ext>
                  </a:extLst>
                </a:gridCol>
                <a:gridCol w="732626">
                  <a:extLst>
                    <a:ext uri="{9D8B030D-6E8A-4147-A177-3AD203B41FA5}">
                      <a16:colId xmlns:a16="http://schemas.microsoft.com/office/drawing/2014/main" val="1641547993"/>
                    </a:ext>
                  </a:extLst>
                </a:gridCol>
                <a:gridCol w="1870813">
                  <a:extLst>
                    <a:ext uri="{9D8B030D-6E8A-4147-A177-3AD203B41FA5}">
                      <a16:colId xmlns:a16="http://schemas.microsoft.com/office/drawing/2014/main" val="3001792322"/>
                    </a:ext>
                  </a:extLst>
                </a:gridCol>
                <a:gridCol w="1164353">
                  <a:extLst>
                    <a:ext uri="{9D8B030D-6E8A-4147-A177-3AD203B41FA5}">
                      <a16:colId xmlns:a16="http://schemas.microsoft.com/office/drawing/2014/main" val="2044048273"/>
                    </a:ext>
                  </a:extLst>
                </a:gridCol>
                <a:gridCol w="1164353">
                  <a:extLst>
                    <a:ext uri="{9D8B030D-6E8A-4147-A177-3AD203B41FA5}">
                      <a16:colId xmlns:a16="http://schemas.microsoft.com/office/drawing/2014/main" val="4001030516"/>
                    </a:ext>
                  </a:extLst>
                </a:gridCol>
                <a:gridCol w="1582997">
                  <a:extLst>
                    <a:ext uri="{9D8B030D-6E8A-4147-A177-3AD203B41FA5}">
                      <a16:colId xmlns:a16="http://schemas.microsoft.com/office/drawing/2014/main" val="1620887417"/>
                    </a:ext>
                  </a:extLst>
                </a:gridCol>
                <a:gridCol w="1582997">
                  <a:extLst>
                    <a:ext uri="{9D8B030D-6E8A-4147-A177-3AD203B41FA5}">
                      <a16:colId xmlns:a16="http://schemas.microsoft.com/office/drawing/2014/main" val="326999801"/>
                    </a:ext>
                  </a:extLst>
                </a:gridCol>
                <a:gridCol w="915783">
                  <a:extLst>
                    <a:ext uri="{9D8B030D-6E8A-4147-A177-3AD203B41FA5}">
                      <a16:colId xmlns:a16="http://schemas.microsoft.com/office/drawing/2014/main" val="165458206"/>
                    </a:ext>
                  </a:extLst>
                </a:gridCol>
              </a:tblGrid>
              <a:tr h="213892">
                <a:tc rowSpan="2">
                  <a:txBody>
                    <a:bodyPr/>
                    <a:lstStyle/>
                    <a:p>
                      <a:pPr algn="ctr" fontAlgn="ctr"/>
                      <a:r>
                        <a:rPr lang="en-US" sz="1800" b="1" i="0" u="none" strike="noStrike">
                          <a:solidFill>
                            <a:srgbClr val="000000"/>
                          </a:solidFill>
                          <a:effectLst/>
                          <a:latin typeface="Preeti" pitchFamily="2" charset="0"/>
                        </a:rPr>
                        <a:t>qm=;+=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8647436"/>
                  </a:ext>
                </a:extLst>
              </a:tr>
              <a:tr h="3921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4159586"/>
                  </a:ext>
                </a:extLst>
              </a:tr>
              <a:tr h="213892">
                <a:tc>
                  <a:txBody>
                    <a:bodyPr/>
                    <a:lstStyle/>
                    <a:p>
                      <a:pPr algn="ctr" fontAlgn="ctr"/>
                      <a:r>
                        <a:rPr lang="en-US" sz="1800" b="1" i="0" u="none" strike="noStrike">
                          <a:solidFill>
                            <a:srgbClr val="000000"/>
                          </a:solidFill>
                          <a:effectLst/>
                          <a:latin typeface="Preeti" pitchFamily="2"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80234718"/>
                  </a:ext>
                </a:extLst>
              </a:tr>
              <a:tr h="340890">
                <a:tc>
                  <a:txBody>
                    <a:bodyPr/>
                    <a:lstStyle/>
                    <a:p>
                      <a:pPr algn="ctr" fontAlgn="b"/>
                      <a:r>
                        <a:rPr lang="en-US" sz="1800" b="1" i="0" u="none" strike="noStrike" dirty="0">
                          <a:solidFill>
                            <a:srgbClr val="0000FF"/>
                          </a:solidFill>
                          <a:effectLst/>
                          <a:latin typeface="Times New Roman" panose="02020603050405020304" pitchFamily="18"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FF"/>
                          </a:solidFill>
                          <a:effectLst/>
                          <a:latin typeface="Preeti" pitchFamily="2" charset="0"/>
                        </a:rPr>
                        <a:t>/</a:t>
                      </a:r>
                      <a:r>
                        <a:rPr lang="en-US" sz="1800" b="1" i="0" u="none" strike="noStrike" dirty="0" err="1">
                          <a:solidFill>
                            <a:srgbClr val="0000FF"/>
                          </a:solidFill>
                          <a:effectLst/>
                          <a:latin typeface="Preeti" pitchFamily="2" charset="0"/>
                        </a:rPr>
                        <a:t>fd</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axfb</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tfdfË</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30657011"/>
                  </a:ext>
                </a:extLst>
              </a:tr>
              <a:tr h="340890">
                <a:tc>
                  <a:txBody>
                    <a:bodyPr/>
                    <a:lstStyle/>
                    <a:p>
                      <a:pPr algn="ctr" fontAlgn="b"/>
                      <a:r>
                        <a:rPr lang="en-US" sz="1800" b="1" i="0" u="none" strike="noStrike">
                          <a:solidFill>
                            <a:srgbClr val="0000FF"/>
                          </a:solidFill>
                          <a:effectLst/>
                          <a:latin typeface="Times New Roman" panose="02020603050405020304" pitchFamily="18"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1" i="0" u="none" strike="noStrike" dirty="0">
                          <a:solidFill>
                            <a:srgbClr val="0000FF"/>
                          </a:solidFill>
                          <a:effectLst/>
                          <a:latin typeface="Preeti" pitchFamily="2" charset="0"/>
                        </a:rPr>
                        <a:t> xl/ </a:t>
                      </a:r>
                      <a:r>
                        <a:rPr lang="en-US" sz="1800" b="1" i="0" u="none" strike="noStrike" dirty="0" err="1">
                          <a:solidFill>
                            <a:srgbClr val="0000FF"/>
                          </a:solidFill>
                          <a:effectLst/>
                          <a:latin typeface="Preeti" pitchFamily="2" charset="0"/>
                        </a:rPr>
                        <a:t>axfb</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tfdfË</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0728702"/>
                  </a:ext>
                </a:extLst>
              </a:tr>
              <a:tr h="340890">
                <a:tc>
                  <a:txBody>
                    <a:bodyPr/>
                    <a:lstStyle/>
                    <a:p>
                      <a:pPr algn="ctr" fontAlgn="b"/>
                      <a:r>
                        <a:rPr lang="en-US" sz="1800" b="1" i="0" u="none" strike="noStrike">
                          <a:solidFill>
                            <a:srgbClr val="0000FF"/>
                          </a:solidFill>
                          <a:effectLst/>
                          <a:latin typeface="Times New Roman" panose="02020603050405020304" pitchFamily="18"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err="1">
                          <a:solidFill>
                            <a:srgbClr val="0000FF"/>
                          </a:solidFill>
                          <a:effectLst/>
                          <a:latin typeface="Preeti" pitchFamily="2" charset="0"/>
                        </a:rPr>
                        <a:t>Zofd</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axfb</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tfdfË</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51055472"/>
                  </a:ext>
                </a:extLst>
              </a:tr>
              <a:tr h="340890">
                <a:tc>
                  <a:txBody>
                    <a:bodyPr/>
                    <a:lstStyle/>
                    <a:p>
                      <a:pPr algn="ctr" fontAlgn="b"/>
                      <a:r>
                        <a:rPr lang="en-US" sz="1800" b="1" i="0" u="none" strike="noStrike">
                          <a:solidFill>
                            <a:srgbClr val="0000FF"/>
                          </a:solidFill>
                          <a:effectLst/>
                          <a:latin typeface="Times New Roman" panose="02020603050405020304" pitchFamily="18"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1" i="0" u="none" strike="noStrike" dirty="0">
                          <a:solidFill>
                            <a:srgbClr val="0000FF"/>
                          </a:solidFill>
                          <a:effectLst/>
                          <a:latin typeface="Preeti" pitchFamily="2" charset="0"/>
                        </a:rPr>
                        <a:t>s[i0f </a:t>
                      </a:r>
                      <a:r>
                        <a:rPr lang="en-US" sz="1800" b="1" i="0" u="none" strike="noStrike" dirty="0" err="1">
                          <a:solidFill>
                            <a:srgbClr val="0000FF"/>
                          </a:solidFill>
                          <a:effectLst/>
                          <a:latin typeface="Preeti" pitchFamily="2" charset="0"/>
                        </a:rPr>
                        <a:t>s'df</a:t>
                      </a:r>
                      <a:r>
                        <a:rPr lang="en-US" sz="1800" b="1" i="0" u="none" strike="noStrike" dirty="0">
                          <a:solidFill>
                            <a:srgbClr val="0000FF"/>
                          </a:solidFill>
                          <a:effectLst/>
                          <a:latin typeface="Preeti" pitchFamily="2" charset="0"/>
                        </a:rPr>
                        <a:t>/L If]</a:t>
                      </a:r>
                      <a:r>
                        <a:rPr lang="en-US" sz="1800" b="1" i="0" u="none" strike="noStrike" dirty="0" err="1">
                          <a:solidFill>
                            <a:srgbClr val="0000FF"/>
                          </a:solidFill>
                          <a:effectLst/>
                          <a:latin typeface="Preeti" pitchFamily="2" charset="0"/>
                        </a:rPr>
                        <a:t>qL</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7108994"/>
                  </a:ext>
                </a:extLst>
              </a:tr>
              <a:tr h="340890">
                <a:tc>
                  <a:txBody>
                    <a:bodyPr/>
                    <a:lstStyle/>
                    <a:p>
                      <a:pPr algn="ctr" fontAlgn="b"/>
                      <a:r>
                        <a:rPr lang="en-US" sz="1800" b="1" i="0" u="none" strike="noStrike" dirty="0">
                          <a:solidFill>
                            <a:srgbClr val="0000FF"/>
                          </a:solidFill>
                          <a:effectLst/>
                          <a:latin typeface="Times New Roman" panose="02020603050405020304" pitchFamily="18" charset="0"/>
                        </a:rPr>
                        <a:t>5</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dirty="0">
                          <a:solidFill>
                            <a:srgbClr val="0000FF"/>
                          </a:solidFill>
                          <a:effectLst/>
                          <a:latin typeface="Preeti" pitchFamily="2" charset="0"/>
                        </a:rPr>
                        <a:t>/</a:t>
                      </a:r>
                      <a:r>
                        <a:rPr lang="en-US" sz="1800" b="1" i="0" u="none" strike="noStrike" dirty="0" err="1">
                          <a:solidFill>
                            <a:srgbClr val="0000FF"/>
                          </a:solidFill>
                          <a:effectLst/>
                          <a:latin typeface="Preeti" pitchFamily="2" charset="0"/>
                        </a:rPr>
                        <a:t>fd</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dfof</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lj</a:t>
                      </a:r>
                      <a:r>
                        <a:rPr lang="en-US" sz="1800" b="1" i="0" u="none" strike="noStrike" dirty="0">
                          <a:solidFill>
                            <a:srgbClr val="0000FF"/>
                          </a:solidFill>
                          <a:effectLst/>
                          <a:latin typeface="Preeti" pitchFamily="2" charset="0"/>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err="1">
                          <a:solidFill>
                            <a:srgbClr val="000000"/>
                          </a:solidFill>
                          <a:effectLst/>
                          <a:latin typeface="Preeti" pitchFamily="2" charset="0"/>
                        </a:rPr>
                        <a:t>a;fOF</a:t>
                      </a:r>
                      <a:r>
                        <a:rPr lang="en-US" sz="1800" b="0" i="0" u="none" strike="noStrike" dirty="0">
                          <a:solidFill>
                            <a:srgbClr val="000000"/>
                          </a:solidFill>
                          <a:effectLst/>
                          <a:latin typeface="Preeti" pitchFamily="2" charset="0"/>
                        </a:rPr>
                        <a:t> ;/L </a:t>
                      </a:r>
                      <a:r>
                        <a:rPr lang="en-US" sz="1800" b="0" i="0" u="none" strike="noStrike" dirty="0" err="1">
                          <a:solidFill>
                            <a:srgbClr val="000000"/>
                          </a:solidFill>
                          <a:effectLst/>
                          <a:latin typeface="Preeti" pitchFamily="2" charset="0"/>
                        </a:rPr>
                        <a:t>uPsf</a:t>
                      </a:r>
                      <a:r>
                        <a:rPr lang="en-US" sz="1800" b="0" i="0" u="none" strike="noStrike" dirty="0">
                          <a:solidFill>
                            <a:srgbClr val="000000"/>
                          </a:solidFill>
                          <a:effectLst/>
                          <a:latin typeface="Preeti" pitchFamily="2" charset="0"/>
                        </a:rPr>
                        <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877933"/>
                  </a:ext>
                </a:extLst>
              </a:tr>
              <a:tr h="340890">
                <a:tc>
                  <a:txBody>
                    <a:bodyPr/>
                    <a:lstStyle/>
                    <a:p>
                      <a:pPr algn="ctr" fontAlgn="b"/>
                      <a:r>
                        <a:rPr lang="en-US" sz="1800" b="1" i="0" u="none" strike="noStrike">
                          <a:solidFill>
                            <a:srgbClr val="0000FF"/>
                          </a:solidFill>
                          <a:effectLst/>
                          <a:latin typeface="Times New Roman" panose="02020603050405020304" pitchFamily="18"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sngStrike">
                          <a:solidFill>
                            <a:srgbClr val="0000FF"/>
                          </a:solidFill>
                          <a:effectLst/>
                          <a:latin typeface="Times New Roman" panose="02020603050405020304" pitchFamily="18" charset="0"/>
                        </a:rPr>
                        <a:t>6</a:t>
                      </a:r>
                      <a:endParaRPr lang="en-US" sz="1800" b="1" i="0" u="none" strike="noStrike">
                        <a:solidFill>
                          <a:srgbClr val="0000FF"/>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800" b="1" i="0" u="none" strike="noStrike" dirty="0">
                          <a:solidFill>
                            <a:srgbClr val="0000FF"/>
                          </a:solidFill>
                          <a:effectLst/>
                          <a:latin typeface="Preeti" pitchFamily="2" charset="0"/>
                        </a:rPr>
                        <a:t>gj/fh kf}8]n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34365959"/>
                  </a:ext>
                </a:extLst>
              </a:tr>
              <a:tr h="340890">
                <a:tc>
                  <a:txBody>
                    <a:bodyPr/>
                    <a:lstStyle/>
                    <a:p>
                      <a:pPr algn="ctr" fontAlgn="b"/>
                      <a:r>
                        <a:rPr lang="en-US" sz="1800" b="1" i="0" u="none" strike="noStrike">
                          <a:solidFill>
                            <a:srgbClr val="0000FF"/>
                          </a:solidFill>
                          <a:effectLst/>
                          <a:latin typeface="Times New Roman" panose="02020603050405020304" pitchFamily="18"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800" b="1" i="0" u="none" strike="noStrike">
                          <a:solidFill>
                            <a:srgbClr val="0000FF"/>
                          </a:solidFill>
                          <a:effectLst/>
                          <a:latin typeface="Kokila" panose="020B0604020202020204" pitchFamily="34" charset="0"/>
                        </a:rPr>
                        <a:t>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dirty="0" err="1">
                          <a:solidFill>
                            <a:srgbClr val="0000FF"/>
                          </a:solidFill>
                          <a:effectLst/>
                          <a:latin typeface="Preeti" pitchFamily="2" charset="0"/>
                        </a:rPr>
                        <a:t>ljsfz</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a:t>
                      </a:r>
                      <a:r>
                        <a:rPr lang="en-US" sz="1800" b="1" i="0" u="none" strike="noStrike" dirty="0">
                          <a:solidFill>
                            <a:srgbClr val="0000FF"/>
                          </a:solidFill>
                          <a:effectLst/>
                          <a:latin typeface="Preeti" pitchFamily="2" charset="0"/>
                        </a:rPr>
                        <a:t>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15310152"/>
                  </a:ext>
                </a:extLst>
              </a:tr>
              <a:tr h="340890">
                <a:tc>
                  <a:txBody>
                    <a:bodyPr/>
                    <a:lstStyle/>
                    <a:p>
                      <a:pPr algn="ctr" fontAlgn="b"/>
                      <a:r>
                        <a:rPr lang="en-US" sz="1800" b="1" i="0" u="none" strike="noStrike">
                          <a:solidFill>
                            <a:srgbClr val="0000FF"/>
                          </a:solidFill>
                          <a:effectLst/>
                          <a:latin typeface="Times New Roman" panose="02020603050405020304" pitchFamily="18"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1" i="0" u="none" strike="noStrike" dirty="0">
                          <a:solidFill>
                            <a:srgbClr val="0000FF"/>
                          </a:solidFill>
                          <a:effectLst/>
                          <a:latin typeface="Preeti" pitchFamily="2" charset="0"/>
                        </a:rPr>
                        <a:t>xl/ v8\sf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7144163"/>
                  </a:ext>
                </a:extLst>
              </a:tr>
            </a:tbl>
          </a:graphicData>
        </a:graphic>
      </p:graphicFrame>
      <p:cxnSp>
        <p:nvCxnSpPr>
          <p:cNvPr id="15" name="Straight Connector 14">
            <a:extLst>
              <a:ext uri="{FF2B5EF4-FFF2-40B4-BE49-F238E27FC236}">
                <a16:creationId xmlns:a16="http://schemas.microsoft.com/office/drawing/2014/main" id="{87D83616-5C9E-4BEF-90EF-0E0C26ABF1C5}"/>
              </a:ext>
            </a:extLst>
          </p:cNvPr>
          <p:cNvCxnSpPr>
            <a:cxnSpLocks/>
          </p:cNvCxnSpPr>
          <p:nvPr/>
        </p:nvCxnSpPr>
        <p:spPr>
          <a:xfrm flipV="1">
            <a:off x="383458" y="4316361"/>
            <a:ext cx="10520516" cy="1"/>
          </a:xfrm>
          <a:prstGeom prst="line">
            <a:avLst/>
          </a:prstGeom>
          <a:ln w="15875"/>
        </p:spPr>
        <p:style>
          <a:lnRef idx="1">
            <a:schemeClr val="dk1"/>
          </a:lnRef>
          <a:fillRef idx="0">
            <a:schemeClr val="dk1"/>
          </a:fillRef>
          <a:effectRef idx="0">
            <a:schemeClr val="dk1"/>
          </a:effectRef>
          <a:fontRef idx="minor">
            <a:schemeClr val="tx1"/>
          </a:fontRef>
        </p:style>
      </p:cxnSp>
      <p:sp>
        <p:nvSpPr>
          <p:cNvPr id="17" name="Speech Bubble: Rectangle 16">
            <a:extLst>
              <a:ext uri="{FF2B5EF4-FFF2-40B4-BE49-F238E27FC236}">
                <a16:creationId xmlns:a16="http://schemas.microsoft.com/office/drawing/2014/main" id="{7D67C877-3A7D-4090-AD74-CCFFE7E0535B}"/>
              </a:ext>
            </a:extLst>
          </p:cNvPr>
          <p:cNvSpPr/>
          <p:nvPr/>
        </p:nvSpPr>
        <p:spPr>
          <a:xfrm>
            <a:off x="239506" y="5649624"/>
            <a:ext cx="11333061" cy="1051679"/>
          </a:xfrm>
          <a:prstGeom prst="wedgeRectCallout">
            <a:avLst>
              <a:gd name="adj1" fmla="val -4888"/>
              <a:gd name="adj2" fmla="val -168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000" dirty="0">
                <a:solidFill>
                  <a:schemeClr val="tx1"/>
                </a:solidFill>
                <a:latin typeface="Preeti" pitchFamily="2" charset="0"/>
                <a:cs typeface="Kalimati" panose="00000400000000000000" pitchFamily="2"/>
              </a:rPr>
              <a:t>उतार फारामको क्रमसंख्या ५ को जनगणना घर क्रमसंख्या २ अन्तर्गतको </a:t>
            </a:r>
            <a:r>
              <a:rPr lang="ne-NP" sz="2000">
                <a:solidFill>
                  <a:schemeClr val="tx1"/>
                </a:solidFill>
                <a:latin typeface="Preeti" pitchFamily="2" charset="0"/>
                <a:cs typeface="Kalimati" panose="00000400000000000000" pitchFamily="2"/>
              </a:rPr>
              <a:t>जनगणना परिवार क्रमसंख्या </a:t>
            </a:r>
            <a:r>
              <a:rPr lang="ne-NP" sz="2000" dirty="0">
                <a:solidFill>
                  <a:schemeClr val="tx1"/>
                </a:solidFill>
                <a:latin typeface="Preeti" pitchFamily="2" charset="0"/>
                <a:cs typeface="Kalimati" panose="00000400000000000000" pitchFamily="2"/>
              </a:rPr>
              <a:t>५ को राममाया वि.क. को परिवार बसाइँ सरी गएको रहेछ भने उतार फाराममा उक्त क्रमसंख्या ५ को लहर नै माथि चित्रमा÷संलग्न फाराममा देखाए जस्तै तेर्सो धर्सोले काट्नुपर्दछ । </a:t>
            </a:r>
            <a:endParaRPr lang="en-US" sz="2000" dirty="0">
              <a:solidFill>
                <a:schemeClr val="tx1"/>
              </a:solidFill>
              <a:latin typeface="Preeti" pitchFamily="2" charset="0"/>
              <a:cs typeface="Kalimati" panose="00000400000000000000" pitchFamily="2"/>
            </a:endParaRPr>
          </a:p>
        </p:txBody>
      </p:sp>
      <p:cxnSp>
        <p:nvCxnSpPr>
          <p:cNvPr id="8" name="Straight Connector 7">
            <a:extLst>
              <a:ext uri="{FF2B5EF4-FFF2-40B4-BE49-F238E27FC236}">
                <a16:creationId xmlns:a16="http://schemas.microsoft.com/office/drawing/2014/main" id="{96ED1278-E587-46B3-B037-07E6C33AB748}"/>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169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23771" y="804572"/>
            <a:ext cx="12192000"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परिवार बसाइँ सरी आएको अवस्थाको उदाहरण </a:t>
            </a: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88017" y="1589199"/>
            <a:ext cx="11735615" cy="5173450"/>
          </a:xfrm>
        </p:spPr>
        <p:txBody>
          <a:bodyPr>
            <a:noAutofit/>
          </a:bodyPr>
          <a:lstStyle/>
          <a:p>
            <a:pPr marL="0" indent="0">
              <a:buNone/>
            </a:pPr>
            <a:r>
              <a:rPr lang="en-US" sz="2800" dirty="0">
                <a:solidFill>
                  <a:srgbClr val="00B0F0"/>
                </a:solidFill>
                <a:latin typeface="Khaki" panose="00000400000000000000" pitchFamily="2" charset="0"/>
              </a:rPr>
              <a:t> </a:t>
            </a:r>
            <a:endParaRPr lang="en-US" dirty="0">
              <a:solidFill>
                <a:prstClr val="black"/>
              </a:solidFill>
              <a:latin typeface="Preeti" pitchFamily="2" charset="0"/>
              <a:ea typeface="+mj-ea"/>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69148" y="6460435"/>
            <a:ext cx="572819" cy="356577"/>
          </a:xfrm>
        </p:spPr>
        <p:txBody>
          <a:bodyPr/>
          <a:lstStyle/>
          <a:p>
            <a:pPr algn="r"/>
            <a:fld id="{26402401-4522-4C0F-A737-197EB07E49FF}" type="slidenum">
              <a:rPr lang="en-US" sz="1800">
                <a:latin typeface="Fontasy Himali" panose="04020500000000000000" pitchFamily="82" charset="0"/>
                <a:cs typeface="+mn-cs"/>
              </a:rPr>
              <a:pPr algn="r"/>
              <a:t>42</a:t>
            </a:fld>
            <a:endParaRPr lang="en-US" sz="1800" dirty="0">
              <a:latin typeface="Fontasy Himali" panose="04020500000000000000" pitchFamily="82" charset="0"/>
              <a:cs typeface="+mn-cs"/>
            </a:endParaRPr>
          </a:p>
        </p:txBody>
      </p:sp>
      <p:graphicFrame>
        <p:nvGraphicFramePr>
          <p:cNvPr id="6" name="Table 5">
            <a:extLst>
              <a:ext uri="{FF2B5EF4-FFF2-40B4-BE49-F238E27FC236}">
                <a16:creationId xmlns:a16="http://schemas.microsoft.com/office/drawing/2014/main" id="{154E856D-2013-4C09-904D-E7C73028E124}"/>
              </a:ext>
            </a:extLst>
          </p:cNvPr>
          <p:cNvGraphicFramePr>
            <a:graphicFrameLocks noGrp="1"/>
          </p:cNvGraphicFramePr>
          <p:nvPr>
            <p:extLst>
              <p:ext uri="{D42A27DB-BD31-4B8C-83A1-F6EECF244321}">
                <p14:modId xmlns:p14="http://schemas.microsoft.com/office/powerpoint/2010/main" val="1022721651"/>
              </p:ext>
            </p:extLst>
          </p:nvPr>
        </p:nvGraphicFramePr>
        <p:xfrm>
          <a:off x="186812" y="2340133"/>
          <a:ext cx="11533239" cy="4457598"/>
        </p:xfrm>
        <a:graphic>
          <a:graphicData uri="http://schemas.openxmlformats.org/drawingml/2006/table">
            <a:tbl>
              <a:tblPr/>
              <a:tblGrid>
                <a:gridCol w="930320">
                  <a:extLst>
                    <a:ext uri="{9D8B030D-6E8A-4147-A177-3AD203B41FA5}">
                      <a16:colId xmlns:a16="http://schemas.microsoft.com/office/drawing/2014/main" val="3421267464"/>
                    </a:ext>
                  </a:extLst>
                </a:gridCol>
                <a:gridCol w="615653">
                  <a:extLst>
                    <a:ext uri="{9D8B030D-6E8A-4147-A177-3AD203B41FA5}">
                      <a16:colId xmlns:a16="http://schemas.microsoft.com/office/drawing/2014/main" val="1436891745"/>
                    </a:ext>
                  </a:extLst>
                </a:gridCol>
                <a:gridCol w="684059">
                  <a:extLst>
                    <a:ext uri="{9D8B030D-6E8A-4147-A177-3AD203B41FA5}">
                      <a16:colId xmlns:a16="http://schemas.microsoft.com/office/drawing/2014/main" val="1849211921"/>
                    </a:ext>
                  </a:extLst>
                </a:gridCol>
                <a:gridCol w="834552">
                  <a:extLst>
                    <a:ext uri="{9D8B030D-6E8A-4147-A177-3AD203B41FA5}">
                      <a16:colId xmlns:a16="http://schemas.microsoft.com/office/drawing/2014/main" val="652432209"/>
                    </a:ext>
                  </a:extLst>
                </a:gridCol>
                <a:gridCol w="766146">
                  <a:extLst>
                    <a:ext uri="{9D8B030D-6E8A-4147-A177-3AD203B41FA5}">
                      <a16:colId xmlns:a16="http://schemas.microsoft.com/office/drawing/2014/main" val="3953167877"/>
                    </a:ext>
                  </a:extLst>
                </a:gridCol>
                <a:gridCol w="1956409">
                  <a:extLst>
                    <a:ext uri="{9D8B030D-6E8A-4147-A177-3AD203B41FA5}">
                      <a16:colId xmlns:a16="http://schemas.microsoft.com/office/drawing/2014/main" val="1069981313"/>
                    </a:ext>
                  </a:extLst>
                </a:gridCol>
                <a:gridCol w="1217626">
                  <a:extLst>
                    <a:ext uri="{9D8B030D-6E8A-4147-A177-3AD203B41FA5}">
                      <a16:colId xmlns:a16="http://schemas.microsoft.com/office/drawing/2014/main" val="3403758355"/>
                    </a:ext>
                  </a:extLst>
                </a:gridCol>
                <a:gridCol w="1217626">
                  <a:extLst>
                    <a:ext uri="{9D8B030D-6E8A-4147-A177-3AD203B41FA5}">
                      <a16:colId xmlns:a16="http://schemas.microsoft.com/office/drawing/2014/main" val="2806288721"/>
                    </a:ext>
                  </a:extLst>
                </a:gridCol>
                <a:gridCol w="1655424">
                  <a:extLst>
                    <a:ext uri="{9D8B030D-6E8A-4147-A177-3AD203B41FA5}">
                      <a16:colId xmlns:a16="http://schemas.microsoft.com/office/drawing/2014/main" val="722728603"/>
                    </a:ext>
                  </a:extLst>
                </a:gridCol>
                <a:gridCol w="1655424">
                  <a:extLst>
                    <a:ext uri="{9D8B030D-6E8A-4147-A177-3AD203B41FA5}">
                      <a16:colId xmlns:a16="http://schemas.microsoft.com/office/drawing/2014/main" val="3078317673"/>
                    </a:ext>
                  </a:extLst>
                </a:gridCol>
              </a:tblGrid>
              <a:tr h="233265">
                <a:tc rowSpan="2">
                  <a:txBody>
                    <a:bodyPr/>
                    <a:lstStyle/>
                    <a:p>
                      <a:pPr algn="ctr" fontAlgn="ctr"/>
                      <a:r>
                        <a:rPr lang="en-US" sz="1800" b="1" i="0" u="none" strike="noStrike">
                          <a:solidFill>
                            <a:srgbClr val="000000"/>
                          </a:solidFill>
                          <a:effectLst/>
                          <a:latin typeface="Preeti" pitchFamily="2" charset="0"/>
                        </a:rPr>
                        <a:t>qm=;+=</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7264873"/>
                  </a:ext>
                </a:extLst>
              </a:tr>
              <a:tr h="4276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80119496"/>
                  </a:ext>
                </a:extLst>
              </a:tr>
              <a:tr h="233265">
                <a:tc>
                  <a:txBody>
                    <a:bodyPr/>
                    <a:lstStyle/>
                    <a:p>
                      <a:pPr algn="ctr" fontAlgn="ctr"/>
                      <a:r>
                        <a:rPr lang="en-US" sz="18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2150023"/>
                  </a:ext>
                </a:extLst>
              </a:tr>
              <a:tr h="371766">
                <a:tc>
                  <a:txBody>
                    <a:bodyPr/>
                    <a:lstStyle/>
                    <a:p>
                      <a:pPr algn="ctr" fontAlgn="b"/>
                      <a:r>
                        <a:rPr lang="en-US" sz="1800" b="1" i="0" u="none" strike="noStrike" dirty="0">
                          <a:solidFill>
                            <a:srgbClr val="0000FF"/>
                          </a:solidFill>
                          <a:effectLst/>
                          <a:latin typeface="Times New Roman" panose="02020603050405020304" pitchFamily="18" charset="0"/>
                        </a:rPr>
                        <a:t>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a:solidFill>
                            <a:srgbClr val="0000FF"/>
                          </a:solidFill>
                          <a:effectLst/>
                          <a:latin typeface="Preeti" pitchFamily="2" charset="0"/>
                        </a:rPr>
                        <a:t>k'0f{snf lj=s=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6994986"/>
                  </a:ext>
                </a:extLst>
              </a:tr>
              <a:tr h="371766">
                <a:tc>
                  <a:txBody>
                    <a:bodyPr/>
                    <a:lstStyle/>
                    <a:p>
                      <a:pPr algn="ctr" fontAlgn="b"/>
                      <a:r>
                        <a:rPr lang="en-US" sz="1800" b="1" i="0" u="none" strike="noStrike">
                          <a:solidFill>
                            <a:srgbClr val="0000FF"/>
                          </a:solidFill>
                          <a:effectLst/>
                          <a:latin typeface="Times New Roman" panose="02020603050405020304" pitchFamily="18" charset="0"/>
                        </a:rPr>
                        <a:t>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dirty="0">
                          <a:solidFill>
                            <a:srgbClr val="0000FF"/>
                          </a:solidFill>
                          <a:effectLst/>
                          <a:latin typeface="Preeti" pitchFamily="2" charset="0"/>
                        </a:rPr>
                        <a:t>k'0f{</a:t>
                      </a:r>
                      <a:r>
                        <a:rPr lang="en-US" sz="1800" b="1" i="0" u="none" strike="noStrike" dirty="0" err="1">
                          <a:solidFill>
                            <a:srgbClr val="0000FF"/>
                          </a:solidFill>
                          <a:effectLst/>
                          <a:latin typeface="Preeti" pitchFamily="2" charset="0"/>
                        </a:rPr>
                        <a:t>snf</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lj</a:t>
                      </a:r>
                      <a:r>
                        <a:rPr lang="en-US" sz="1800" b="1" i="0" u="none" strike="noStrike" dirty="0">
                          <a:solidFill>
                            <a:srgbClr val="0000FF"/>
                          </a:solidFill>
                          <a:effectLst/>
                          <a:latin typeface="Preeti" pitchFamily="2"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75078338"/>
                  </a:ext>
                </a:extLst>
              </a:tr>
              <a:tr h="371766">
                <a:tc>
                  <a:txBody>
                    <a:bodyPr/>
                    <a:lstStyle/>
                    <a:p>
                      <a:pPr algn="ctr" fontAlgn="b"/>
                      <a:r>
                        <a:rPr lang="en-US" sz="1800" b="1" i="0" u="none" strike="noStrike">
                          <a:solidFill>
                            <a:srgbClr val="0000FF"/>
                          </a:solidFill>
                          <a:effectLst/>
                          <a:latin typeface="Times New Roman" panose="02020603050405020304" pitchFamily="18" charset="0"/>
                        </a:rPr>
                        <a:t>11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FF"/>
                          </a:solidFill>
                          <a:effectLst/>
                          <a:latin typeface="Preeti" pitchFamily="2" charset="0"/>
                        </a:rPr>
                        <a:t>5ljnfn kf}8]n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815961"/>
                  </a:ext>
                </a:extLst>
              </a:tr>
              <a:tr h="369336">
                <a:tc>
                  <a:txBody>
                    <a:bodyPr/>
                    <a:lstStyle/>
                    <a:p>
                      <a:pPr algn="ctr" fontAlgn="b"/>
                      <a:r>
                        <a:rPr lang="en-US" sz="1800" b="1" i="0" u="none" strike="noStrike">
                          <a:solidFill>
                            <a:srgbClr val="0000FF"/>
                          </a:solidFill>
                          <a:effectLst/>
                          <a:latin typeface="Times New Roman" panose="02020603050405020304" pitchFamily="18" charset="0"/>
                        </a:rPr>
                        <a:t>12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a:solidFill>
                            <a:srgbClr val="0000FF"/>
                          </a:solidFill>
                          <a:effectLst/>
                          <a:latin typeface="Preeti" pitchFamily="2" charset="0"/>
                        </a:rPr>
                        <a:t>xl/cf]d cfrfo{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51800633"/>
                  </a:ext>
                </a:extLst>
              </a:tr>
              <a:tr h="371766">
                <a:tc>
                  <a:txBody>
                    <a:bodyPr/>
                    <a:lstStyle/>
                    <a:p>
                      <a:pPr algn="ctr" fontAlgn="b"/>
                      <a:r>
                        <a:rPr lang="en-US" sz="1800" b="1" i="0" u="none" strike="noStrike">
                          <a:solidFill>
                            <a:srgbClr val="0000FF"/>
                          </a:solidFill>
                          <a:effectLst/>
                          <a:latin typeface="Times New Roman" panose="02020603050405020304" pitchFamily="18" charset="0"/>
                        </a:rPr>
                        <a:t>13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FF"/>
                          </a:solidFill>
                          <a:effectLst/>
                          <a:latin typeface="Preeti" pitchFamily="2" charset="0"/>
                        </a:rPr>
                        <a:t>lnnfw/ lwld/]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289921"/>
                  </a:ext>
                </a:extLst>
              </a:tr>
              <a:tr h="371766">
                <a:tc>
                  <a:txBody>
                    <a:bodyPr/>
                    <a:lstStyle/>
                    <a:p>
                      <a:pPr algn="ctr" fontAlgn="b"/>
                      <a:r>
                        <a:rPr lang="en-US" sz="1800" b="1" i="0" u="none" strike="noStrike">
                          <a:solidFill>
                            <a:srgbClr val="0000FF"/>
                          </a:solidFill>
                          <a:effectLst/>
                          <a:latin typeface="Times New Roman" panose="02020603050405020304" pitchFamily="18" charset="0"/>
                        </a:rPr>
                        <a:t>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dirty="0" err="1">
                          <a:solidFill>
                            <a:srgbClr val="0000FF"/>
                          </a:solidFill>
                          <a:effectLst/>
                          <a:latin typeface="Preeti" pitchFamily="2" charset="0"/>
                        </a:rPr>
                        <a:t>zfGtf</a:t>
                      </a:r>
                      <a:r>
                        <a:rPr lang="en-US" sz="1800" b="1" i="0" u="none" strike="noStrike" dirty="0">
                          <a:solidFill>
                            <a:srgbClr val="0000FF"/>
                          </a:solidFill>
                          <a:effectLst/>
                          <a:latin typeface="Preeti" pitchFamily="2" charset="0"/>
                        </a:rPr>
                        <a:t> rf}w/L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33402713"/>
                  </a:ext>
                </a:extLst>
              </a:tr>
              <a:tr h="371766">
                <a:tc>
                  <a:txBody>
                    <a:bodyPr/>
                    <a:lstStyle/>
                    <a:p>
                      <a:pPr algn="ctr" fontAlgn="b"/>
                      <a:r>
                        <a:rPr lang="ne-NP" sz="1800" b="1" i="0" u="none" strike="noStrike" dirty="0">
                          <a:solidFill>
                            <a:srgbClr val="0000FF"/>
                          </a:solidFill>
                          <a:effectLst/>
                          <a:latin typeface="Times New Roman" panose="02020603050405020304" pitchFamily="18" charset="0"/>
                        </a:rPr>
                        <a:t>...........</a:t>
                      </a:r>
                      <a:endParaRPr lang="en-US" sz="1800" b="1" i="0" u="none" strike="noStrike" dirty="0">
                        <a:solidFill>
                          <a:srgbClr val="0000FF"/>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1" i="0" u="none" strike="noStrike" dirty="0">
                        <a:solidFill>
                          <a:srgbClr val="0000FF"/>
                        </a:solidFill>
                        <a:effectLst/>
                        <a:latin typeface="Preeti"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633530"/>
                  </a:ext>
                </a:extLst>
              </a:tr>
              <a:tr h="371766">
                <a:tc>
                  <a:txBody>
                    <a:bodyPr/>
                    <a:lstStyle/>
                    <a:p>
                      <a:pPr algn="ctr" fontAlgn="b"/>
                      <a:r>
                        <a:rPr lang="en-US" sz="1800" b="1" i="0" u="none" strike="noStrike" dirty="0">
                          <a:solidFill>
                            <a:srgbClr val="0000FF"/>
                          </a:solidFill>
                          <a:effectLst/>
                          <a:latin typeface="Times New Roman" panose="02020603050405020304" pitchFamily="18" charset="0"/>
                        </a:rPr>
                        <a:t>195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FF"/>
                          </a:solidFill>
                          <a:effectLst/>
                          <a:latin typeface="Preeti" pitchFamily="2" charset="0"/>
                        </a:rPr>
                        <a:t>;</a:t>
                      </a:r>
                      <a:r>
                        <a:rPr lang="en-US" sz="1800" b="1" i="0" u="none" strike="noStrike" dirty="0" err="1">
                          <a:solidFill>
                            <a:srgbClr val="0000FF"/>
                          </a:solidFill>
                          <a:effectLst/>
                          <a:latin typeface="Preeti" pitchFamily="2" charset="0"/>
                        </a:rPr>
                        <a:t>Gtf</a:t>
                      </a:r>
                      <a:r>
                        <a:rPr lang="en-US" sz="1800" b="1" i="0" u="none" strike="noStrike" dirty="0">
                          <a:solidFill>
                            <a:srgbClr val="0000FF"/>
                          </a:solidFill>
                          <a:effectLst/>
                          <a:latin typeface="Preeti" pitchFamily="2" charset="0"/>
                        </a:rPr>
                        <a:t>]if </a:t>
                      </a:r>
                      <a:r>
                        <a:rPr lang="en-US" sz="1800" b="1" i="0" u="none" strike="noStrike" dirty="0" err="1">
                          <a:solidFill>
                            <a:srgbClr val="0000FF"/>
                          </a:solidFill>
                          <a:effectLst/>
                          <a:latin typeface="Preeti" pitchFamily="2" charset="0"/>
                        </a:rPr>
                        <a:t>lwld</a:t>
                      </a:r>
                      <a:r>
                        <a:rPr lang="en-US" sz="1800" b="1" i="0" u="none" strike="noStrike" dirty="0">
                          <a:solidFill>
                            <a:srgbClr val="0000FF"/>
                          </a:solidFill>
                          <a:effectLst/>
                          <a:latin typeface="Preeti" pitchFamily="2" charset="0"/>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826967"/>
                  </a:ext>
                </a:extLst>
              </a:tr>
              <a:tr h="364075">
                <a:tc>
                  <a:txBody>
                    <a:bodyPr/>
                    <a:lstStyle/>
                    <a:p>
                      <a:pPr marL="0" algn="ctr" defTabSz="914400" rtl="0" eaLnBrk="1" fontAlgn="b" latinLnBrk="0" hangingPunct="1"/>
                      <a:r>
                        <a:rPr lang="ne-NP" sz="1800" b="1" i="0" u="none" strike="noStrike" kern="1200" dirty="0">
                          <a:solidFill>
                            <a:srgbClr val="0000FF"/>
                          </a:solidFill>
                          <a:effectLst/>
                          <a:latin typeface="Calibri" panose="020F0502020204030204" pitchFamily="34" charset="0"/>
                          <a:ea typeface="+mn-ea"/>
                          <a:cs typeface="+mn-cs"/>
                        </a:rPr>
                        <a:t>196</a:t>
                      </a:r>
                      <a:endParaRPr lang="en-US" sz="1800" b="1" i="0" u="none" strike="noStrike" kern="1200" dirty="0">
                        <a:solidFill>
                          <a:srgbClr val="0000FF"/>
                        </a:solidFill>
                        <a:effectLst/>
                        <a:latin typeface="Calibri" panose="020F0502020204030204" pitchFamily="34" charset="0"/>
                        <a:ea typeface="+mn-ea"/>
                        <a:cs typeface="+mn-cs"/>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196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400" b="1" i="0" u="none" strike="noStrike" kern="1200" dirty="0" err="1">
                          <a:solidFill>
                            <a:srgbClr val="0000FF"/>
                          </a:solidFill>
                          <a:effectLst/>
                          <a:latin typeface="Preeti" pitchFamily="2" charset="0"/>
                          <a:ea typeface="+mn-ea"/>
                          <a:cs typeface="+mn-cs"/>
                        </a:rPr>
                        <a:t>w|'a</a:t>
                      </a:r>
                      <a:r>
                        <a:rPr lang="en-US" sz="2400" b="1" i="0" u="none" strike="noStrike" kern="1200" dirty="0">
                          <a:solidFill>
                            <a:srgbClr val="0000FF"/>
                          </a:solidFill>
                          <a:effectLst/>
                          <a:latin typeface="Preeti" pitchFamily="2" charset="0"/>
                          <a:ea typeface="+mn-ea"/>
                          <a:cs typeface="+mn-cs"/>
                        </a:rPr>
                        <a:t> </a:t>
                      </a:r>
                      <a:r>
                        <a:rPr lang="en-US" sz="2400" b="1" i="0" u="none" strike="noStrike" kern="1200" dirty="0" err="1">
                          <a:solidFill>
                            <a:srgbClr val="0000FF"/>
                          </a:solidFill>
                          <a:effectLst/>
                          <a:latin typeface="Preeti" pitchFamily="2" charset="0"/>
                          <a:ea typeface="+mn-ea"/>
                          <a:cs typeface="+mn-cs"/>
                        </a:rPr>
                        <a:t>axfb</a:t>
                      </a:r>
                      <a:r>
                        <a:rPr lang="en-US" sz="2400" b="1" i="0" u="none" strike="noStrike" kern="1200" dirty="0">
                          <a:solidFill>
                            <a:srgbClr val="0000FF"/>
                          </a:solidFill>
                          <a:effectLst/>
                          <a:latin typeface="Preeti" pitchFamily="2" charset="0"/>
                          <a:ea typeface="+mn-ea"/>
                          <a:cs typeface="+mn-cs"/>
                        </a:rPr>
                        <a:t>'/ </a:t>
                      </a:r>
                      <a:r>
                        <a:rPr lang="en-US" sz="2400" b="1" i="0" u="none" strike="noStrike" kern="1200" dirty="0" err="1">
                          <a:solidFill>
                            <a:srgbClr val="0000FF"/>
                          </a:solidFill>
                          <a:effectLst/>
                          <a:latin typeface="Preeti" pitchFamily="2" charset="0"/>
                          <a:ea typeface="+mn-ea"/>
                          <a:cs typeface="+mn-cs"/>
                        </a:rPr>
                        <a:t>s'Fj</a:t>
                      </a:r>
                      <a:r>
                        <a:rPr lang="en-US" sz="2400" b="1" i="0" u="none" strike="noStrike" kern="1200" dirty="0">
                          <a:solidFill>
                            <a:srgbClr val="0000FF"/>
                          </a:solidFill>
                          <a:effectLst/>
                          <a:latin typeface="Preeti" pitchFamily="2" charset="0"/>
                          <a:ea typeface="+mn-ea"/>
                          <a:cs typeface="+mn-cs"/>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kern="1200" dirty="0">
                          <a:solidFill>
                            <a:srgbClr val="0000FF"/>
                          </a:solidFill>
                          <a:effectLst/>
                          <a:latin typeface="Calibri" panose="020F0502020204030204" pitchFamily="34" charset="0"/>
                          <a:ea typeface="+mn-ea"/>
                          <a:cs typeface="+mn-cs"/>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17669580"/>
                  </a:ext>
                </a:extLst>
              </a:tr>
            </a:tbl>
          </a:graphicData>
        </a:graphic>
      </p:graphicFrame>
      <p:sp>
        <p:nvSpPr>
          <p:cNvPr id="8" name="Speech Bubble: Oval 7">
            <a:extLst>
              <a:ext uri="{FF2B5EF4-FFF2-40B4-BE49-F238E27FC236}">
                <a16:creationId xmlns:a16="http://schemas.microsoft.com/office/drawing/2014/main" id="{8B111A6D-7928-4767-8A84-8D67A66E4C3D}"/>
              </a:ext>
            </a:extLst>
          </p:cNvPr>
          <p:cNvSpPr/>
          <p:nvPr/>
        </p:nvSpPr>
        <p:spPr>
          <a:xfrm>
            <a:off x="4837471" y="1453219"/>
            <a:ext cx="7266512" cy="1679235"/>
          </a:xfrm>
          <a:prstGeom prst="wedgeEllipseCallout">
            <a:avLst>
              <a:gd name="adj1" fmla="val -39469"/>
              <a:gd name="adj2" fmla="val 254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ne-NP" dirty="0">
              <a:solidFill>
                <a:schemeClr val="tx1">
                  <a:lumMod val="95000"/>
                  <a:lumOff val="5000"/>
                </a:schemeClr>
              </a:solidFill>
              <a:latin typeface="Khaki" panose="00000400000000000000" pitchFamily="2" charset="0"/>
              <a:cs typeface="Kalimati" panose="00000400000000000000" pitchFamily="2"/>
            </a:endParaRPr>
          </a:p>
          <a:p>
            <a:pPr algn="just"/>
            <a:r>
              <a:rPr lang="ne-NP" dirty="0">
                <a:solidFill>
                  <a:schemeClr val="tx1">
                    <a:lumMod val="95000"/>
                    <a:lumOff val="5000"/>
                  </a:schemeClr>
                </a:solidFill>
                <a:latin typeface="Khaki" panose="00000400000000000000" pitchFamily="2" charset="0"/>
                <a:cs typeface="Kalimati" panose="00000400000000000000" pitchFamily="2"/>
              </a:rPr>
              <a:t>मानौ १२ औ क्रम संख्याको हरिओम आचार्यको घरमा ध्रुब बहादुर  कुँवरको नयाँ परिवार बसाई सरी आएको भए र सो गणना क्षेत्रमा १९५ सम्म जनगणना परिवार संख्या पुगेको भए देहाय अनुसार अद्यावधिक गर्नुपर्दछ । </a:t>
            </a:r>
            <a:endParaRPr lang="en-US" dirty="0">
              <a:solidFill>
                <a:schemeClr val="tx1">
                  <a:lumMod val="95000"/>
                  <a:lumOff val="5000"/>
                </a:schemeClr>
              </a:solidFill>
              <a:latin typeface="Khaki" panose="00000400000000000000" pitchFamily="2" charset="0"/>
              <a:cs typeface="Kalimati" panose="00000400000000000000" pitchFamily="2"/>
            </a:endParaRPr>
          </a:p>
        </p:txBody>
      </p:sp>
      <p:cxnSp>
        <p:nvCxnSpPr>
          <p:cNvPr id="10" name="Straight Arrow Connector 9">
            <a:extLst>
              <a:ext uri="{FF2B5EF4-FFF2-40B4-BE49-F238E27FC236}">
                <a16:creationId xmlns:a16="http://schemas.microsoft.com/office/drawing/2014/main" id="{32DF8949-98AF-43E7-BAB4-A76539A65B3D}"/>
              </a:ext>
            </a:extLst>
          </p:cNvPr>
          <p:cNvCxnSpPr>
            <a:cxnSpLocks/>
          </p:cNvCxnSpPr>
          <p:nvPr/>
        </p:nvCxnSpPr>
        <p:spPr>
          <a:xfrm flipH="1">
            <a:off x="806245" y="2025445"/>
            <a:ext cx="5771537" cy="276286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C3C6B6-8897-4F0B-98CC-CD5840F0F54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6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36576" y="741786"/>
            <a:ext cx="12192000"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४ सूचीकरण गर्दा घर छुट भएको अवस्था</a:t>
            </a:r>
            <a:br>
              <a:rPr lang="ne-NP" sz="2800" b="1" dirty="0">
                <a:solidFill>
                  <a:srgbClr val="142DAC"/>
                </a:solidFill>
                <a:latin typeface="Kokila" panose="020B0604020202020204" pitchFamily="34" charset="0"/>
                <a:cs typeface="Kalimati" panose="00000400000000000000" pitchFamily="2"/>
              </a:rPr>
            </a:br>
            <a:endParaRPr lang="en-US" sz="2800" b="1" dirty="0">
              <a:solidFill>
                <a:srgbClr val="142DAC"/>
              </a:solidFill>
              <a:latin typeface="Kokila" panose="020B0604020202020204" pitchFamily="34" charset="0"/>
              <a:cs typeface="Kalimati" panose="00000400000000000000" pitchFamily="2"/>
            </a:endParaRP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36576" y="1081657"/>
            <a:ext cx="11735615" cy="5173450"/>
          </a:xfrm>
        </p:spPr>
        <p:txBody>
          <a:bodyPr>
            <a:noAutofit/>
          </a:bodyPr>
          <a:lstStyle/>
          <a:p>
            <a:pPr marL="0" indent="0" algn="just">
              <a:lnSpc>
                <a:spcPct val="150000"/>
              </a:lnSpc>
              <a:buNone/>
            </a:pPr>
            <a:r>
              <a:rPr lang="ne-NP" sz="2400" b="1" dirty="0">
                <a:solidFill>
                  <a:srgbClr val="142DAC"/>
                </a:solidFill>
                <a:latin typeface="Kokila" panose="020B0604020202020204" pitchFamily="34" charset="0"/>
                <a:ea typeface="+mj-ea"/>
                <a:cs typeface="Kalimati" panose="00000400000000000000" pitchFamily="2"/>
              </a:rPr>
              <a:t>सुपरिवेक्षकले घर तथा घरपरिवार सूचीकरण </a:t>
            </a:r>
            <a:r>
              <a:rPr lang="en-US" sz="2400" b="0" i="0" u="none" strike="noStrike" baseline="0" dirty="0">
                <a:latin typeface="ArialMT"/>
              </a:rPr>
              <a:t>(Household Listing) </a:t>
            </a:r>
            <a:r>
              <a:rPr lang="ne-NP" sz="2400" b="1" dirty="0">
                <a:solidFill>
                  <a:srgbClr val="142DAC"/>
                </a:solidFill>
                <a:latin typeface="Kokila" panose="020B0604020202020204" pitchFamily="34" charset="0"/>
                <a:ea typeface="+mj-ea"/>
                <a:cs typeface="Kalimati" panose="00000400000000000000" pitchFamily="2"/>
              </a:rPr>
              <a:t>गर्दा कुनै घर तथा परिवार छुट हुन सक्दछ । यस्तो अवस्था भएमा गणकले उक्त सूचीकरणको अन्तिम घरपछि क्रमशः थप गर्दै उतार फरामका सबै विवरणहरू भरी मुख्य प्रश्नावली फाराममा समेत विवरण भर्नुपर्दछ ।</a:t>
            </a:r>
            <a:endParaRPr lang="en-US" sz="2000" dirty="0">
              <a:latin typeface="Preeti" pitchFamily="2"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608904" y="6425043"/>
            <a:ext cx="533063" cy="391970"/>
          </a:xfrm>
        </p:spPr>
        <p:txBody>
          <a:bodyPr/>
          <a:lstStyle/>
          <a:p>
            <a:pPr algn="r"/>
            <a:fld id="{26402401-4522-4C0F-A737-197EB07E49FF}" type="slidenum">
              <a:rPr lang="en-US" sz="1800">
                <a:latin typeface="Fontasy Himali" panose="04020500000000000000" pitchFamily="82" charset="0"/>
                <a:cs typeface="+mn-cs"/>
              </a:rPr>
              <a:pPr algn="r"/>
              <a:t>43</a:t>
            </a:fld>
            <a:endParaRPr lang="en-US" sz="1800" dirty="0">
              <a:latin typeface="Fontasy Himali" panose="04020500000000000000" pitchFamily="82" charset="0"/>
              <a:cs typeface="+mn-cs"/>
            </a:endParaRPr>
          </a:p>
        </p:txBody>
      </p:sp>
      <p:graphicFrame>
        <p:nvGraphicFramePr>
          <p:cNvPr id="6" name="Table 5">
            <a:extLst>
              <a:ext uri="{FF2B5EF4-FFF2-40B4-BE49-F238E27FC236}">
                <a16:creationId xmlns:a16="http://schemas.microsoft.com/office/drawing/2014/main" id="{79C0B3F6-59D8-46E2-8B73-A5239A6A0F08}"/>
              </a:ext>
            </a:extLst>
          </p:cNvPr>
          <p:cNvGraphicFramePr>
            <a:graphicFrameLocks noGrp="1"/>
          </p:cNvGraphicFramePr>
          <p:nvPr/>
        </p:nvGraphicFramePr>
        <p:xfrm>
          <a:off x="94441" y="3450947"/>
          <a:ext cx="11619884" cy="3108960"/>
        </p:xfrm>
        <a:graphic>
          <a:graphicData uri="http://schemas.openxmlformats.org/drawingml/2006/table">
            <a:tbl>
              <a:tblPr/>
              <a:tblGrid>
                <a:gridCol w="937309">
                  <a:extLst>
                    <a:ext uri="{9D8B030D-6E8A-4147-A177-3AD203B41FA5}">
                      <a16:colId xmlns:a16="http://schemas.microsoft.com/office/drawing/2014/main" val="1837488225"/>
                    </a:ext>
                  </a:extLst>
                </a:gridCol>
                <a:gridCol w="620279">
                  <a:extLst>
                    <a:ext uri="{9D8B030D-6E8A-4147-A177-3AD203B41FA5}">
                      <a16:colId xmlns:a16="http://schemas.microsoft.com/office/drawing/2014/main" val="1551920070"/>
                    </a:ext>
                  </a:extLst>
                </a:gridCol>
                <a:gridCol w="689199">
                  <a:extLst>
                    <a:ext uri="{9D8B030D-6E8A-4147-A177-3AD203B41FA5}">
                      <a16:colId xmlns:a16="http://schemas.microsoft.com/office/drawing/2014/main" val="4035502484"/>
                    </a:ext>
                  </a:extLst>
                </a:gridCol>
                <a:gridCol w="840822">
                  <a:extLst>
                    <a:ext uri="{9D8B030D-6E8A-4147-A177-3AD203B41FA5}">
                      <a16:colId xmlns:a16="http://schemas.microsoft.com/office/drawing/2014/main" val="3387169908"/>
                    </a:ext>
                  </a:extLst>
                </a:gridCol>
                <a:gridCol w="771902">
                  <a:extLst>
                    <a:ext uri="{9D8B030D-6E8A-4147-A177-3AD203B41FA5}">
                      <a16:colId xmlns:a16="http://schemas.microsoft.com/office/drawing/2014/main" val="1969779167"/>
                    </a:ext>
                  </a:extLst>
                </a:gridCol>
                <a:gridCol w="1971107">
                  <a:extLst>
                    <a:ext uri="{9D8B030D-6E8A-4147-A177-3AD203B41FA5}">
                      <a16:colId xmlns:a16="http://schemas.microsoft.com/office/drawing/2014/main" val="4251840441"/>
                    </a:ext>
                  </a:extLst>
                </a:gridCol>
                <a:gridCol w="1226773">
                  <a:extLst>
                    <a:ext uri="{9D8B030D-6E8A-4147-A177-3AD203B41FA5}">
                      <a16:colId xmlns:a16="http://schemas.microsoft.com/office/drawing/2014/main" val="1868379234"/>
                    </a:ext>
                  </a:extLst>
                </a:gridCol>
                <a:gridCol w="1226773">
                  <a:extLst>
                    <a:ext uri="{9D8B030D-6E8A-4147-A177-3AD203B41FA5}">
                      <a16:colId xmlns:a16="http://schemas.microsoft.com/office/drawing/2014/main" val="1328245681"/>
                    </a:ext>
                  </a:extLst>
                </a:gridCol>
                <a:gridCol w="1667860">
                  <a:extLst>
                    <a:ext uri="{9D8B030D-6E8A-4147-A177-3AD203B41FA5}">
                      <a16:colId xmlns:a16="http://schemas.microsoft.com/office/drawing/2014/main" val="1518694097"/>
                    </a:ext>
                  </a:extLst>
                </a:gridCol>
                <a:gridCol w="1667860">
                  <a:extLst>
                    <a:ext uri="{9D8B030D-6E8A-4147-A177-3AD203B41FA5}">
                      <a16:colId xmlns:a16="http://schemas.microsoft.com/office/drawing/2014/main" val="4182987174"/>
                    </a:ext>
                  </a:extLst>
                </a:gridCol>
              </a:tblGrid>
              <a:tr h="262465">
                <a:tc rowSpan="2">
                  <a:txBody>
                    <a:bodyPr/>
                    <a:lstStyle/>
                    <a:p>
                      <a:pPr algn="ctr" fontAlgn="ctr"/>
                      <a:r>
                        <a:rPr lang="en-US" sz="2000" b="1" i="0" u="none" strike="noStrike" dirty="0" err="1">
                          <a:solidFill>
                            <a:srgbClr val="000000"/>
                          </a:solidFill>
                          <a:effectLst/>
                          <a:latin typeface="Preeti" pitchFamily="2" charset="0"/>
                        </a:rPr>
                        <a:t>qm</a:t>
                      </a:r>
                      <a:r>
                        <a:rPr lang="en-US" sz="2000" b="1" i="0" u="none" strike="noStrike" dirty="0">
                          <a:solidFill>
                            <a:srgbClr val="000000"/>
                          </a:solidFill>
                          <a:effectLst/>
                          <a:latin typeface="Preeti" pitchFamily="2" charset="0"/>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 3/sf] </a:t>
                      </a:r>
                      <a:r>
                        <a:rPr lang="en-US" sz="2000" b="1" i="0" u="none" strike="noStrike" dirty="0" err="1">
                          <a:solidFill>
                            <a:srgbClr val="000000"/>
                          </a:solidFill>
                          <a:effectLst/>
                          <a:latin typeface="Preeti" pitchFamily="2" charset="0"/>
                        </a:rPr>
                        <a:t>tnf</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Vof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2000" b="1" i="0" u="none" strike="noStrike" dirty="0">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hgu0fgf 3/ </a:t>
                      </a:r>
                      <a:r>
                        <a:rPr lang="en-US" sz="2000" b="1" i="0" u="none" strike="noStrike" dirty="0" err="1">
                          <a:solidFill>
                            <a:srgbClr val="000000"/>
                          </a:solidFill>
                          <a:effectLst/>
                          <a:latin typeface="Preeti" pitchFamily="2" charset="0"/>
                        </a:rPr>
                        <a:t>qmd</a:t>
                      </a:r>
                      <a:r>
                        <a:rPr lang="en-US" sz="2000" b="1" i="0" u="none" strike="noStrike" dirty="0">
                          <a:solidFill>
                            <a:srgbClr val="000000"/>
                          </a:solidFill>
                          <a:effectLst/>
                          <a:latin typeface="Preeti" pitchFamily="2" charset="0"/>
                        </a:rPr>
                        <a:t>;+</a:t>
                      </a:r>
                      <a:r>
                        <a:rPr lang="en-US" sz="2000" b="1" i="0" u="none" strike="noStrike" dirty="0" err="1">
                          <a:solidFill>
                            <a:srgbClr val="000000"/>
                          </a:solidFill>
                          <a:effectLst/>
                          <a:latin typeface="Preeti" pitchFamily="2" charset="0"/>
                        </a:rPr>
                        <a:t>Vof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hgu0fgf  kl/</a:t>
                      </a:r>
                      <a:r>
                        <a:rPr lang="en-US" sz="2000" b="1" i="0" u="none" strike="noStrike" dirty="0" err="1">
                          <a:solidFill>
                            <a:srgbClr val="000000"/>
                          </a:solidFill>
                          <a:effectLst/>
                          <a:latin typeface="Preeti" pitchFamily="2" charset="0"/>
                        </a:rPr>
                        <a:t>jf</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qmd</a:t>
                      </a:r>
                      <a:r>
                        <a:rPr lang="en-US" sz="2000" b="1" i="0" u="none" strike="noStrike" dirty="0">
                          <a:solidFill>
                            <a:srgbClr val="000000"/>
                          </a:solidFill>
                          <a:effectLst/>
                          <a:latin typeface="Preeti" pitchFamily="2" charset="0"/>
                        </a:rPr>
                        <a:t>;+</a:t>
                      </a:r>
                      <a:r>
                        <a:rPr lang="en-US" sz="2000" b="1" i="0" u="none" strike="noStrike" dirty="0" err="1">
                          <a:solidFill>
                            <a:srgbClr val="000000"/>
                          </a:solidFill>
                          <a:effectLst/>
                          <a:latin typeface="Preeti" pitchFamily="2" charset="0"/>
                        </a:rPr>
                        <a:t>Vof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kl/</a:t>
                      </a:r>
                      <a:r>
                        <a:rPr lang="en-US" sz="2000" b="1" i="0" u="none" strike="noStrike" dirty="0" err="1">
                          <a:solidFill>
                            <a:srgbClr val="000000"/>
                          </a:solidFill>
                          <a:effectLst/>
                          <a:latin typeface="Preeti" pitchFamily="2" charset="0"/>
                        </a:rPr>
                        <a:t>jf</a:t>
                      </a:r>
                      <a:r>
                        <a:rPr lang="en-US" sz="2000" b="1" i="0" u="none" strike="noStrike" dirty="0">
                          <a:solidFill>
                            <a:srgbClr val="000000"/>
                          </a:solidFill>
                          <a:effectLst/>
                          <a:latin typeface="Preeti" pitchFamily="2" charset="0"/>
                        </a:rPr>
                        <a:t>/sf </a:t>
                      </a:r>
                      <a:r>
                        <a:rPr lang="en-US" sz="2000" b="1" i="0" u="none" strike="noStrike" dirty="0" err="1">
                          <a:solidFill>
                            <a:srgbClr val="000000"/>
                          </a:solidFill>
                          <a:effectLst/>
                          <a:latin typeface="Preeti" pitchFamily="2" charset="0"/>
                        </a:rPr>
                        <a:t>d"nLsf</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gfd</a:t>
                      </a:r>
                      <a:r>
                        <a:rPr lang="en-US" sz="2000" b="1" i="0" u="none" strike="noStrike" dirty="0">
                          <a:solidFill>
                            <a:srgbClr val="000000"/>
                          </a:solidFill>
                          <a:effectLst/>
                          <a:latin typeface="Preeti" pitchFamily="2" charset="0"/>
                        </a:rPr>
                        <a:t>,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1209754"/>
                  </a:ext>
                </a:extLst>
              </a:tr>
              <a:tr h="5107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2000" b="1" i="0" u="none" strike="noStrike" dirty="0" err="1">
                          <a:solidFill>
                            <a:srgbClr val="000000"/>
                          </a:solidFill>
                          <a:effectLst/>
                          <a:latin typeface="Preeti" pitchFamily="2" charset="0"/>
                        </a:rPr>
                        <a:t>k'?if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err="1">
                          <a:solidFill>
                            <a:srgbClr val="000000"/>
                          </a:solidFill>
                          <a:effectLst/>
                          <a:latin typeface="Preeti" pitchFamily="2" charset="0"/>
                        </a:rPr>
                        <a:t>dlxnf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err="1">
                          <a:solidFill>
                            <a:srgbClr val="000000"/>
                          </a:solidFill>
                          <a:effectLst/>
                          <a:latin typeface="Preeti" pitchFamily="2" charset="0"/>
                        </a:rPr>
                        <a:t>cGo</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lnËL</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err="1">
                          <a:solidFill>
                            <a:srgbClr val="000000"/>
                          </a:solidFill>
                          <a:effectLst/>
                          <a:latin typeface="Preeti" pitchFamily="2" charset="0"/>
                        </a:rPr>
                        <a:t>hDdf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44948346"/>
                  </a:ext>
                </a:extLst>
              </a:tr>
              <a:tr h="262465">
                <a:tc>
                  <a:txBody>
                    <a:bodyPr/>
                    <a:lstStyle/>
                    <a:p>
                      <a:pPr algn="ctr" fontAlgn="ctr"/>
                      <a:r>
                        <a:rPr lang="en-US" sz="20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2000" b="1" i="0" u="none" strike="noStrike" dirty="0">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9111272"/>
                  </a:ext>
                </a:extLst>
              </a:tr>
              <a:tr h="262465">
                <a:tc>
                  <a:txBody>
                    <a:bodyPr/>
                    <a:lstStyle/>
                    <a:p>
                      <a:pPr algn="ctr" fontAlgn="b"/>
                      <a:r>
                        <a:rPr lang="en-US" sz="2000" b="0" i="0" u="none" strike="noStrike" dirty="0">
                          <a:solidFill>
                            <a:srgbClr val="0000FF"/>
                          </a:solidFill>
                          <a:effectLst/>
                          <a:latin typeface="Times New Roman" panose="02020603050405020304" pitchFamily="18" charset="0"/>
                        </a:rPr>
                        <a:t>25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FF"/>
                          </a:solidFill>
                          <a:effectLst/>
                          <a:latin typeface="Times New Roman" panose="02020603050405020304" pitchFamily="18"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2000" b="0" i="0" u="none" strike="noStrike">
                          <a:solidFill>
                            <a:srgbClr val="0000FF"/>
                          </a:solidFill>
                          <a:effectLst/>
                          <a:latin typeface="Preeti" pitchFamily="2" charset="0"/>
                        </a:rPr>
                        <a:t>xl/eQm yf?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8797052"/>
                  </a:ext>
                </a:extLst>
              </a:tr>
              <a:tr h="262465">
                <a:tc>
                  <a:txBody>
                    <a:bodyPr/>
                    <a:lstStyle/>
                    <a:p>
                      <a:pPr algn="ctr" fontAlgn="ctr"/>
                      <a:r>
                        <a:rPr lang="en-US" sz="2000" b="0" i="0" u="none" strike="noStrike">
                          <a:solidFill>
                            <a:srgbClr val="0000FF"/>
                          </a:solidFill>
                          <a:effectLst/>
                          <a:latin typeface="Times New Roman" panose="02020603050405020304" pitchFamily="18" charset="0"/>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Kokila"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sngStrike" dirty="0">
                          <a:solidFill>
                            <a:srgbClr val="0000FF"/>
                          </a:solidFill>
                          <a:effectLst/>
                          <a:latin typeface="Times New Roman" panose="02020603050405020304" pitchFamily="18" charset="0"/>
                        </a:rPr>
                        <a:t> </a:t>
                      </a:r>
                      <a:endParaRPr lang="en-US" sz="2000" b="0" i="0" u="none" strike="noStrike" dirty="0">
                        <a:solidFill>
                          <a:srgbClr val="0000FF"/>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000" b="0" i="0" u="none" strike="noStrike">
                          <a:solidFill>
                            <a:srgbClr val="0000FF"/>
                          </a:solidFill>
                          <a:effectLst/>
                          <a:latin typeface="Preeti" pitchFamily="2"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147563"/>
                  </a:ext>
                </a:extLst>
              </a:tr>
              <a:tr h="262465">
                <a:tc>
                  <a:txBody>
                    <a:bodyPr/>
                    <a:lstStyle/>
                    <a:p>
                      <a:pPr algn="ctr" fontAlgn="b"/>
                      <a:r>
                        <a:rPr lang="en-US" sz="2000" b="0" i="0" u="none" strike="noStrike" dirty="0">
                          <a:solidFill>
                            <a:srgbClr val="0000FF"/>
                          </a:solidFill>
                          <a:effectLst/>
                          <a:latin typeface="Calibri" panose="020F0502020204030204" pitchFamily="34" charset="0"/>
                        </a:rPr>
                        <a:t>188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174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dirty="0">
                          <a:solidFill>
                            <a:srgbClr val="0000FF"/>
                          </a:solidFill>
                          <a:effectLst/>
                          <a:latin typeface="Calibri" panose="020F0502020204030204" pitchFamily="34" charset="0"/>
                        </a:rPr>
                        <a:t>188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dirty="0">
                          <a:solidFill>
                            <a:srgbClr val="0000FF"/>
                          </a:solidFill>
                          <a:effectLst/>
                          <a:latin typeface="Preeti" pitchFamily="2" charset="0"/>
                        </a:rPr>
                        <a:t>;l/</a:t>
                      </a:r>
                      <a:r>
                        <a:rPr lang="en-US" sz="2000" b="0" i="0" u="none" strike="noStrike" dirty="0" err="1">
                          <a:solidFill>
                            <a:srgbClr val="0000FF"/>
                          </a:solidFill>
                          <a:effectLst/>
                          <a:latin typeface="Preeti" pitchFamily="2" charset="0"/>
                        </a:rPr>
                        <a:t>tf</a:t>
                      </a:r>
                      <a:r>
                        <a:rPr lang="en-US" sz="2000" b="0" i="0" u="none" strike="noStrike" dirty="0">
                          <a:solidFill>
                            <a:srgbClr val="0000FF"/>
                          </a:solidFill>
                          <a:effectLst/>
                          <a:latin typeface="Preeti" pitchFamily="2" charset="0"/>
                        </a:rPr>
                        <a:t> rf}w/L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dirty="0">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8048320"/>
                  </a:ext>
                </a:extLst>
              </a:tr>
              <a:tr h="262465">
                <a:tc>
                  <a:txBody>
                    <a:bodyPr/>
                    <a:lstStyle/>
                    <a:p>
                      <a:pPr algn="ctr" fontAlgn="b"/>
                      <a:r>
                        <a:rPr lang="en-US" sz="2000" b="0" i="0" u="none" strike="noStrike" dirty="0">
                          <a:solidFill>
                            <a:srgbClr val="0000FF"/>
                          </a:solidFill>
                          <a:effectLst/>
                          <a:latin typeface="Calibri" panose="020F0502020204030204" pitchFamily="34" charset="0"/>
                        </a:rPr>
                        <a:t>189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175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err="1">
                          <a:solidFill>
                            <a:srgbClr val="0000FF"/>
                          </a:solidFill>
                          <a:effectLst/>
                          <a:latin typeface="Preeti" pitchFamily="2" charset="0"/>
                        </a:rPr>
                        <a:t>u+uf</a:t>
                      </a:r>
                      <a:r>
                        <a:rPr lang="en-US" sz="2000" b="0" i="0" u="none" strike="noStrike" dirty="0">
                          <a:solidFill>
                            <a:srgbClr val="0000FF"/>
                          </a:solidFill>
                          <a:effectLst/>
                          <a:latin typeface="Preeti" pitchFamily="2" charset="0"/>
                        </a:rPr>
                        <a:t> </a:t>
                      </a:r>
                      <a:r>
                        <a:rPr lang="en-US" sz="2000" b="0" i="0" u="none" strike="noStrike" dirty="0" err="1">
                          <a:solidFill>
                            <a:srgbClr val="0000FF"/>
                          </a:solidFill>
                          <a:effectLst/>
                          <a:latin typeface="Preeti" pitchFamily="2" charset="0"/>
                        </a:rPr>
                        <a:t>yf</a:t>
                      </a:r>
                      <a:r>
                        <a:rPr lang="en-US" sz="2000" b="0" i="0" u="none" strike="noStrike" dirty="0">
                          <a:solidFill>
                            <a:srgbClr val="0000FF"/>
                          </a:solidFill>
                          <a:effectLst/>
                          <a:latin typeface="Preeti"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56975"/>
                  </a:ext>
                </a:extLst>
              </a:tr>
              <a:tr h="262465">
                <a:tc>
                  <a:txBody>
                    <a:bodyPr/>
                    <a:lstStyle/>
                    <a:p>
                      <a:pPr algn="ctr" fontAlgn="b"/>
                      <a:r>
                        <a:rPr lang="en-US" sz="2000" b="0" i="0" u="none" strike="noStrike" dirty="0">
                          <a:solidFill>
                            <a:srgbClr val="0000FF"/>
                          </a:solidFill>
                          <a:effectLst/>
                          <a:latin typeface="Calibri" panose="020F0502020204030204" pitchFamily="34" charset="0"/>
                        </a:rPr>
                        <a:t>190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FF"/>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0" b="0" i="0" u="none" strike="noStrike">
                          <a:solidFill>
                            <a:srgbClr val="0000FF"/>
                          </a:solidFill>
                          <a:effectLst/>
                          <a:latin typeface="Preeti" pitchFamily="2" charset="0"/>
                        </a:rPr>
                        <a:t>hgfb{g l3ld/]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39682501"/>
                  </a:ext>
                </a:extLst>
              </a:tr>
              <a:tr h="262465">
                <a:tc>
                  <a:txBody>
                    <a:bodyPr/>
                    <a:lstStyle/>
                    <a:p>
                      <a:pPr algn="ctr" fontAlgn="b"/>
                      <a:r>
                        <a:rPr lang="en-US" sz="2000" b="0" i="0" u="none" strike="noStrike" dirty="0">
                          <a:solidFill>
                            <a:srgbClr val="0000FF"/>
                          </a:solidFill>
                          <a:effectLst/>
                          <a:latin typeface="Calibri" panose="020F0502020204030204" pitchFamily="34" charset="0"/>
                        </a:rPr>
                        <a:t>191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FF"/>
                          </a:solidFill>
                          <a:effectLst/>
                          <a:latin typeface="Preeti" pitchFamily="2" charset="0"/>
                        </a:rPr>
                        <a:t>cg' </a:t>
                      </a:r>
                      <a:r>
                        <a:rPr lang="en-US" sz="2000" b="0" i="0" u="none" strike="noStrike" dirty="0" err="1">
                          <a:solidFill>
                            <a:srgbClr val="0000FF"/>
                          </a:solidFill>
                          <a:effectLst/>
                          <a:latin typeface="Preeti" pitchFamily="2" charset="0"/>
                        </a:rPr>
                        <a:t>cfn</a:t>
                      </a:r>
                      <a:r>
                        <a:rPr lang="en-US" sz="2000" b="0" i="0" u="none" strike="noStrike" dirty="0">
                          <a:solidFill>
                            <a:srgbClr val="0000FF"/>
                          </a:solidFill>
                          <a:effectLst/>
                          <a:latin typeface="Preeti"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e-NP" sz="2000" b="0" i="0" u="none" strike="noStrike" dirty="0">
                          <a:solidFill>
                            <a:srgbClr val="0000FF"/>
                          </a:solidFill>
                          <a:effectLst/>
                          <a:latin typeface="Calibri" panose="020F0502020204030204" pitchFamily="34" charset="0"/>
                        </a:rPr>
                        <a:t>0</a:t>
                      </a:r>
                      <a:r>
                        <a:rPr lang="en-US" sz="2000" b="0" i="0" u="none" strike="noStrike" dirty="0">
                          <a:solidFill>
                            <a:srgbClr val="0000FF"/>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105876"/>
                  </a:ext>
                </a:extLst>
              </a:tr>
            </a:tbl>
          </a:graphicData>
        </a:graphic>
      </p:graphicFrame>
      <p:sp>
        <p:nvSpPr>
          <p:cNvPr id="5" name="Speech Bubble: Rectangle 4">
            <a:extLst>
              <a:ext uri="{FF2B5EF4-FFF2-40B4-BE49-F238E27FC236}">
                <a16:creationId xmlns:a16="http://schemas.microsoft.com/office/drawing/2014/main" id="{C599298C-3FFE-4B17-A804-2E4CCD470D3D}"/>
              </a:ext>
            </a:extLst>
          </p:cNvPr>
          <p:cNvSpPr/>
          <p:nvPr/>
        </p:nvSpPr>
        <p:spPr>
          <a:xfrm>
            <a:off x="5260736" y="2759774"/>
            <a:ext cx="6703072" cy="521238"/>
          </a:xfrm>
          <a:prstGeom prst="wedgeRectCallout">
            <a:avLst>
              <a:gd name="adj1" fmla="val -54696"/>
              <a:gd name="adj2" fmla="val 66147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Preeti" pitchFamily="2" charset="0"/>
              </a:rPr>
              <a:t> </a:t>
            </a:r>
            <a:r>
              <a:rPr lang="ne-NP" sz="2400" dirty="0">
                <a:solidFill>
                  <a:schemeClr val="tx1"/>
                </a:solidFill>
                <a:latin typeface="Preeti" pitchFamily="2" charset="0"/>
                <a:cs typeface="Kalimati" panose="00000400000000000000" pitchFamily="2"/>
              </a:rPr>
              <a:t>सूचीकरण गर्दा अनु आलेको घर छुट भएको अवस्था</a:t>
            </a:r>
            <a:endParaRPr lang="en-US" sz="3600" dirty="0">
              <a:solidFill>
                <a:schemeClr val="tx1"/>
              </a:solidFill>
              <a:latin typeface="Preeti" pitchFamily="2" charset="0"/>
              <a:cs typeface="Kalimati" panose="00000400000000000000" pitchFamily="2"/>
            </a:endParaRPr>
          </a:p>
        </p:txBody>
      </p:sp>
      <p:cxnSp>
        <p:nvCxnSpPr>
          <p:cNvPr id="9" name="Straight Connector 8">
            <a:extLst>
              <a:ext uri="{FF2B5EF4-FFF2-40B4-BE49-F238E27FC236}">
                <a16:creationId xmlns:a16="http://schemas.microsoft.com/office/drawing/2014/main" id="{12F92F56-3C3C-4494-A8AA-7341347CD439}"/>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957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17383"/>
            <a:ext cx="12192000" cy="842680"/>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घर तथा घरपरिवार सूचीकरण फाराममा परिवार नै छुटेको उदाहरण </a:t>
            </a:r>
            <a:endParaRPr lang="en-US" sz="2800" b="1" dirty="0">
              <a:solidFill>
                <a:srgbClr val="142DAC"/>
              </a:solidFill>
              <a:latin typeface="Kokila" panose="020B0604020202020204" pitchFamily="34"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69148" y="6504600"/>
            <a:ext cx="572819" cy="312412"/>
          </a:xfrm>
        </p:spPr>
        <p:txBody>
          <a:bodyPr/>
          <a:lstStyle/>
          <a:p>
            <a:pPr algn="r"/>
            <a:fld id="{26402401-4522-4C0F-A737-197EB07E49FF}" type="slidenum">
              <a:rPr lang="en-US" sz="1800">
                <a:latin typeface="Fontasy Himali" panose="04020500000000000000" pitchFamily="82" charset="0"/>
                <a:cs typeface="+mn-cs"/>
              </a:rPr>
              <a:pPr algn="r"/>
              <a:t>44</a:t>
            </a:fld>
            <a:endParaRPr lang="en-US" sz="1800">
              <a:latin typeface="Fontasy Himali" panose="04020500000000000000" pitchFamily="82" charset="0"/>
              <a:cs typeface="+mn-cs"/>
            </a:endParaRPr>
          </a:p>
        </p:txBody>
      </p:sp>
      <p:sp>
        <p:nvSpPr>
          <p:cNvPr id="8" name="TextBox 7">
            <a:extLst>
              <a:ext uri="{FF2B5EF4-FFF2-40B4-BE49-F238E27FC236}">
                <a16:creationId xmlns:a16="http://schemas.microsoft.com/office/drawing/2014/main" id="{68305716-01BC-4804-812C-C4CD909E5B04}"/>
              </a:ext>
            </a:extLst>
          </p:cNvPr>
          <p:cNvSpPr txBox="1"/>
          <p:nvPr/>
        </p:nvSpPr>
        <p:spPr>
          <a:xfrm>
            <a:off x="261257" y="1685169"/>
            <a:ext cx="6140244" cy="369332"/>
          </a:xfrm>
          <a:prstGeom prst="rect">
            <a:avLst/>
          </a:prstGeom>
          <a:noFill/>
        </p:spPr>
        <p:txBody>
          <a:bodyPr wrap="square">
            <a:spAutoFit/>
          </a:bodyPr>
          <a:lstStyle/>
          <a:p>
            <a:r>
              <a:rPr lang="ne-NP" dirty="0">
                <a:cs typeface="Kalimati" panose="00000400000000000000" pitchFamily="2"/>
              </a:rPr>
              <a:t>परिवार सम्बन्धी विवरण</a:t>
            </a:r>
            <a:endParaRPr lang="en-US" dirty="0">
              <a:cs typeface="Kalimati" panose="00000400000000000000" pitchFamily="2"/>
            </a:endParaRPr>
          </a:p>
        </p:txBody>
      </p:sp>
      <p:graphicFrame>
        <p:nvGraphicFramePr>
          <p:cNvPr id="6" name="Table 5">
            <a:extLst>
              <a:ext uri="{FF2B5EF4-FFF2-40B4-BE49-F238E27FC236}">
                <a16:creationId xmlns:a16="http://schemas.microsoft.com/office/drawing/2014/main" id="{164AC481-04F8-4233-AA3F-990A52F20A7F}"/>
              </a:ext>
            </a:extLst>
          </p:cNvPr>
          <p:cNvGraphicFramePr>
            <a:graphicFrameLocks noGrp="1"/>
          </p:cNvGraphicFramePr>
          <p:nvPr/>
        </p:nvGraphicFramePr>
        <p:xfrm>
          <a:off x="261257" y="2054501"/>
          <a:ext cx="11486181" cy="4450099"/>
        </p:xfrm>
        <a:graphic>
          <a:graphicData uri="http://schemas.openxmlformats.org/drawingml/2006/table">
            <a:tbl>
              <a:tblPr/>
              <a:tblGrid>
                <a:gridCol w="934923">
                  <a:extLst>
                    <a:ext uri="{9D8B030D-6E8A-4147-A177-3AD203B41FA5}">
                      <a16:colId xmlns:a16="http://schemas.microsoft.com/office/drawing/2014/main" val="3362585346"/>
                    </a:ext>
                  </a:extLst>
                </a:gridCol>
                <a:gridCol w="614377">
                  <a:extLst>
                    <a:ext uri="{9D8B030D-6E8A-4147-A177-3AD203B41FA5}">
                      <a16:colId xmlns:a16="http://schemas.microsoft.com/office/drawing/2014/main" val="327681671"/>
                    </a:ext>
                  </a:extLst>
                </a:gridCol>
                <a:gridCol w="681157">
                  <a:extLst>
                    <a:ext uri="{9D8B030D-6E8A-4147-A177-3AD203B41FA5}">
                      <a16:colId xmlns:a16="http://schemas.microsoft.com/office/drawing/2014/main" val="3965588494"/>
                    </a:ext>
                  </a:extLst>
                </a:gridCol>
                <a:gridCol w="828073">
                  <a:extLst>
                    <a:ext uri="{9D8B030D-6E8A-4147-A177-3AD203B41FA5}">
                      <a16:colId xmlns:a16="http://schemas.microsoft.com/office/drawing/2014/main" val="4199236061"/>
                    </a:ext>
                  </a:extLst>
                </a:gridCol>
                <a:gridCol w="761293">
                  <a:extLst>
                    <a:ext uri="{9D8B030D-6E8A-4147-A177-3AD203B41FA5}">
                      <a16:colId xmlns:a16="http://schemas.microsoft.com/office/drawing/2014/main" val="852774518"/>
                    </a:ext>
                  </a:extLst>
                </a:gridCol>
                <a:gridCol w="1949980">
                  <a:extLst>
                    <a:ext uri="{9D8B030D-6E8A-4147-A177-3AD203B41FA5}">
                      <a16:colId xmlns:a16="http://schemas.microsoft.com/office/drawing/2014/main" val="4169774691"/>
                    </a:ext>
                  </a:extLst>
                </a:gridCol>
                <a:gridCol w="1215398">
                  <a:extLst>
                    <a:ext uri="{9D8B030D-6E8A-4147-A177-3AD203B41FA5}">
                      <a16:colId xmlns:a16="http://schemas.microsoft.com/office/drawing/2014/main" val="321914468"/>
                    </a:ext>
                  </a:extLst>
                </a:gridCol>
                <a:gridCol w="1215398">
                  <a:extLst>
                    <a:ext uri="{9D8B030D-6E8A-4147-A177-3AD203B41FA5}">
                      <a16:colId xmlns:a16="http://schemas.microsoft.com/office/drawing/2014/main" val="3303422372"/>
                    </a:ext>
                  </a:extLst>
                </a:gridCol>
                <a:gridCol w="1642791">
                  <a:extLst>
                    <a:ext uri="{9D8B030D-6E8A-4147-A177-3AD203B41FA5}">
                      <a16:colId xmlns:a16="http://schemas.microsoft.com/office/drawing/2014/main" val="3236682972"/>
                    </a:ext>
                  </a:extLst>
                </a:gridCol>
                <a:gridCol w="1642791">
                  <a:extLst>
                    <a:ext uri="{9D8B030D-6E8A-4147-A177-3AD203B41FA5}">
                      <a16:colId xmlns:a16="http://schemas.microsoft.com/office/drawing/2014/main" val="332676117"/>
                    </a:ext>
                  </a:extLst>
                </a:gridCol>
              </a:tblGrid>
              <a:tr h="248669">
                <a:tc rowSpan="2">
                  <a:txBody>
                    <a:bodyPr/>
                    <a:lstStyle/>
                    <a:p>
                      <a:pPr algn="ctr" fontAlgn="ctr"/>
                      <a:r>
                        <a:rPr lang="en-US" sz="1800" b="1" i="0" u="none" strike="noStrike">
                          <a:solidFill>
                            <a:srgbClr val="000000"/>
                          </a:solidFill>
                          <a:effectLst/>
                          <a:latin typeface="Preeti" pitchFamily="2" charset="0"/>
                        </a:rPr>
                        <a:t>qm=;+=</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9794109"/>
                  </a:ext>
                </a:extLst>
              </a:tr>
              <a:tr h="44507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72373714"/>
                  </a:ext>
                </a:extLst>
              </a:tr>
              <a:tr h="248669">
                <a:tc>
                  <a:txBody>
                    <a:bodyPr/>
                    <a:lstStyle/>
                    <a:p>
                      <a:pPr algn="ctr" fontAlgn="ctr"/>
                      <a:r>
                        <a:rPr lang="en-US" sz="1800" b="1" i="0" u="none" strike="noStrike">
                          <a:solidFill>
                            <a:srgbClr val="000000"/>
                          </a:solidFill>
                          <a:effectLst/>
                          <a:latin typeface="Preeti" pitchFamily="2" charset="0"/>
                        </a:rPr>
                        <a:t> </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2303613"/>
                  </a:ext>
                </a:extLst>
              </a:tr>
              <a:tr h="265528">
                <a:tc>
                  <a:txBody>
                    <a:bodyPr/>
                    <a:lstStyle/>
                    <a:p>
                      <a:pPr algn="ctr" fontAlgn="b"/>
                      <a:r>
                        <a:rPr lang="en-US" sz="1800" b="0" i="0" u="none" strike="noStrike">
                          <a:solidFill>
                            <a:srgbClr val="0000FF"/>
                          </a:solidFill>
                          <a:effectLst/>
                          <a:latin typeface="Times New Roman" panose="02020603050405020304" pitchFamily="18" charset="0"/>
                        </a:rPr>
                        <a:t>1</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FF"/>
                          </a:solidFill>
                          <a:effectLst/>
                          <a:latin typeface="Preeti" pitchFamily="2" charset="0"/>
                        </a:rPr>
                        <a:t>/fd axfb'/ tfdfË</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119948"/>
                  </a:ext>
                </a:extLst>
              </a:tr>
              <a:tr h="265528">
                <a:tc>
                  <a:txBody>
                    <a:bodyPr/>
                    <a:lstStyle/>
                    <a:p>
                      <a:pPr algn="ctr" fontAlgn="b"/>
                      <a:r>
                        <a:rPr lang="en-US" sz="1800" b="0" i="0" u="none" strike="noStrike">
                          <a:solidFill>
                            <a:srgbClr val="0000FF"/>
                          </a:solidFill>
                          <a:effectLst/>
                          <a:latin typeface="Times New Roman" panose="02020603050405020304" pitchFamily="18" charset="0"/>
                        </a:rPr>
                        <a:t>2</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 xl/ axfb'/ tfdfË</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90908306"/>
                  </a:ext>
                </a:extLst>
              </a:tr>
              <a:tr h="265528">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9952413"/>
                  </a:ext>
                </a:extLst>
              </a:tr>
              <a:tr h="265528">
                <a:tc>
                  <a:txBody>
                    <a:bodyPr/>
                    <a:lstStyle/>
                    <a:p>
                      <a:pPr algn="ctr" fontAlgn="b"/>
                      <a:r>
                        <a:rPr lang="en-US" sz="1800" b="0" i="0" u="none" strike="noStrike">
                          <a:solidFill>
                            <a:srgbClr val="0000FF"/>
                          </a:solidFill>
                          <a:effectLst/>
                          <a:latin typeface="Times New Roman" panose="02020603050405020304" pitchFamily="18" charset="0"/>
                        </a:rPr>
                        <a:t>14</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;Gtf]if rf}nfufO{</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838983"/>
                  </a:ext>
                </a:extLst>
              </a:tr>
              <a:tr h="284074">
                <a:tc>
                  <a:txBody>
                    <a:bodyPr/>
                    <a:lstStyle/>
                    <a:p>
                      <a:pPr algn="ctr" fontAlgn="b"/>
                      <a:r>
                        <a:rPr lang="en-US" sz="1800" b="0" i="0" u="none" strike="noStrike">
                          <a:solidFill>
                            <a:srgbClr val="0000FF"/>
                          </a:solidFill>
                          <a:effectLst/>
                          <a:latin typeface="Times New Roman" panose="02020603050405020304" pitchFamily="18" charset="0"/>
                        </a:rPr>
                        <a:t>…...</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9452832"/>
                  </a:ext>
                </a:extLst>
              </a:tr>
              <a:tr h="246983">
                <a:tc>
                  <a:txBody>
                    <a:bodyPr/>
                    <a:lstStyle/>
                    <a:p>
                      <a:pPr algn="ctr" fontAlgn="b"/>
                      <a:r>
                        <a:rPr lang="en-US" sz="1800" b="0" i="0" u="none" strike="noStrike">
                          <a:solidFill>
                            <a:srgbClr val="0000FF"/>
                          </a:solidFill>
                          <a:effectLst/>
                          <a:latin typeface="Times New Roman" panose="02020603050405020304" pitchFamily="18" charset="0"/>
                        </a:rPr>
                        <a:t>25</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xl/eQm yf?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4438984"/>
                  </a:ext>
                </a:extLst>
              </a:tr>
              <a:tr h="287445">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Kokila" panose="020B06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sngStrike">
                          <a:solidFill>
                            <a:srgbClr val="0000FF"/>
                          </a:solidFill>
                          <a:effectLst/>
                          <a:latin typeface="Times New Roman" panose="02020603050405020304" pitchFamily="18" charset="0"/>
                        </a:rPr>
                        <a:t> </a:t>
                      </a:r>
                      <a:endParaRPr lang="en-US" sz="1800" b="0" i="0" u="none" strike="noStrike">
                        <a:solidFill>
                          <a:srgbClr val="0000FF"/>
                        </a:solidFill>
                        <a:effectLst/>
                        <a:latin typeface="Times New Roman" panose="02020603050405020304" pitchFamily="18" charset="0"/>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6225931"/>
                  </a:ext>
                </a:extLst>
              </a:tr>
              <a:tr h="265528">
                <a:tc>
                  <a:txBody>
                    <a:bodyPr/>
                    <a:lstStyle/>
                    <a:p>
                      <a:pPr algn="ctr" fontAlgn="b"/>
                      <a:r>
                        <a:rPr lang="en-US" sz="1800" b="0" i="0" u="none" strike="noStrike">
                          <a:solidFill>
                            <a:srgbClr val="0000FF"/>
                          </a:solidFill>
                          <a:effectLst/>
                          <a:latin typeface="Calibri" panose="020F0502020204030204" pitchFamily="34" charset="0"/>
                        </a:rPr>
                        <a:t>188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174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188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FF"/>
                          </a:solidFill>
                          <a:effectLst/>
                          <a:latin typeface="Preeti" pitchFamily="2" charset="0"/>
                        </a:rPr>
                        <a:t>;l/tf rf}w/L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54177861"/>
                  </a:ext>
                </a:extLst>
              </a:tr>
              <a:tr h="265528">
                <a:tc>
                  <a:txBody>
                    <a:bodyPr/>
                    <a:lstStyle/>
                    <a:p>
                      <a:pPr algn="ctr" fontAlgn="b"/>
                      <a:r>
                        <a:rPr lang="en-US" sz="1800" b="0" i="0" u="none" strike="noStrike">
                          <a:solidFill>
                            <a:srgbClr val="0000FF"/>
                          </a:solidFill>
                          <a:effectLst/>
                          <a:latin typeface="Calibri" panose="020F0502020204030204" pitchFamily="34" charset="0"/>
                        </a:rPr>
                        <a:t>189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175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189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FF"/>
                          </a:solidFill>
                          <a:effectLst/>
                          <a:latin typeface="Preeti" pitchFamily="2" charset="0"/>
                        </a:rPr>
                        <a:t>u+uf yf?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001514"/>
                  </a:ext>
                </a:extLst>
              </a:tr>
              <a:tr h="265528">
                <a:tc>
                  <a:txBody>
                    <a:bodyPr/>
                    <a:lstStyle/>
                    <a:p>
                      <a:pPr algn="ctr" fontAlgn="b"/>
                      <a:r>
                        <a:rPr lang="en-US" sz="1800" b="0" i="0" u="none" strike="noStrike">
                          <a:solidFill>
                            <a:srgbClr val="0000FF"/>
                          </a:solidFill>
                          <a:effectLst/>
                          <a:latin typeface="Calibri" panose="020F0502020204030204" pitchFamily="34" charset="0"/>
                        </a:rPr>
                        <a:t>190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176</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190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800" b="0" i="0" u="none" strike="noStrike">
                          <a:solidFill>
                            <a:srgbClr val="0000FF"/>
                          </a:solidFill>
                          <a:effectLst/>
                          <a:latin typeface="Preeti" pitchFamily="2" charset="0"/>
                        </a:rPr>
                        <a:t>hgfb{g l3ld/]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87483864"/>
                  </a:ext>
                </a:extLst>
              </a:tr>
              <a:tr h="265528">
                <a:tc>
                  <a:txBody>
                    <a:bodyPr/>
                    <a:lstStyle/>
                    <a:p>
                      <a:pPr algn="ctr" fontAlgn="b"/>
                      <a:r>
                        <a:rPr lang="en-US" sz="1800" b="0" i="0" u="none" strike="noStrike">
                          <a:solidFill>
                            <a:srgbClr val="0000FF"/>
                          </a:solidFill>
                          <a:effectLst/>
                          <a:latin typeface="Calibri" panose="020F0502020204030204" pitchFamily="34" charset="0"/>
                        </a:rPr>
                        <a:t>191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177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191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FF"/>
                          </a:solidFill>
                          <a:effectLst/>
                          <a:latin typeface="Preeti" pitchFamily="2" charset="0"/>
                        </a:rPr>
                        <a:t>cg' cfn]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101746"/>
                  </a:ext>
                </a:extLst>
              </a:tr>
              <a:tr h="265528">
                <a:tc>
                  <a:txBody>
                    <a:bodyPr/>
                    <a:lstStyle/>
                    <a:p>
                      <a:pPr algn="ctr" fontAlgn="b"/>
                      <a:r>
                        <a:rPr lang="en-US" sz="1800" b="0" i="0" u="none" strike="noStrike">
                          <a:solidFill>
                            <a:srgbClr val="0000FF"/>
                          </a:solidFill>
                          <a:effectLst/>
                          <a:latin typeface="Calibri" panose="020F0502020204030204" pitchFamily="34" charset="0"/>
                        </a:rPr>
                        <a:t>192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192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1800" b="0" i="0" u="none" strike="noStrike">
                          <a:solidFill>
                            <a:srgbClr val="0000FF"/>
                          </a:solidFill>
                          <a:effectLst/>
                          <a:latin typeface="Preeti" pitchFamily="2" charset="0"/>
                        </a:rPr>
                        <a:t>l/of rf}w/L</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91069612"/>
                  </a:ext>
                </a:extLst>
              </a:tr>
            </a:tbl>
          </a:graphicData>
        </a:graphic>
      </p:graphicFrame>
      <p:sp>
        <p:nvSpPr>
          <p:cNvPr id="10" name="Speech Bubble: Rectangle with Corners Rounded 9">
            <a:extLst>
              <a:ext uri="{FF2B5EF4-FFF2-40B4-BE49-F238E27FC236}">
                <a16:creationId xmlns:a16="http://schemas.microsoft.com/office/drawing/2014/main" id="{A838DD81-0192-41F7-84C1-81AAE820AB4D}"/>
              </a:ext>
            </a:extLst>
          </p:cNvPr>
          <p:cNvSpPr/>
          <p:nvPr/>
        </p:nvSpPr>
        <p:spPr>
          <a:xfrm>
            <a:off x="5352445" y="3465871"/>
            <a:ext cx="6394992" cy="1182330"/>
          </a:xfrm>
          <a:prstGeom prst="wedgeRoundRectCallout">
            <a:avLst>
              <a:gd name="adj1" fmla="val -56366"/>
              <a:gd name="adj2" fmla="val 1985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a:solidFill>
                  <a:schemeClr val="tx1"/>
                </a:solidFill>
                <a:latin typeface="Preeti" pitchFamily="2" charset="0"/>
                <a:cs typeface="Kalimati" panose="00000400000000000000" pitchFamily="2"/>
              </a:rPr>
              <a:t>जनगणना घर क्रमसंख्या १४ मा छुटेको परिवारको नयाँ जनगणना परिवार </a:t>
            </a:r>
            <a:r>
              <a:rPr lang="ne-NP" sz="2400">
                <a:solidFill>
                  <a:schemeClr val="tx1"/>
                </a:solidFill>
                <a:latin typeface="Preeti" pitchFamily="2" charset="0"/>
                <a:cs typeface="Kalimati" panose="00000400000000000000" pitchFamily="2"/>
              </a:rPr>
              <a:t>क्रमसंख्या १९२ </a:t>
            </a:r>
            <a:r>
              <a:rPr lang="ne-NP" sz="2400" dirty="0">
                <a:solidFill>
                  <a:schemeClr val="tx1"/>
                </a:solidFill>
                <a:latin typeface="Preeti" pitchFamily="2" charset="0"/>
                <a:cs typeface="Kalimati" panose="00000400000000000000" pitchFamily="2"/>
              </a:rPr>
              <a:t>मा थप गरिएको</a:t>
            </a:r>
            <a:endParaRPr lang="en-US" sz="2400" dirty="0">
              <a:solidFill>
                <a:schemeClr val="tx1"/>
              </a:solidFill>
              <a:latin typeface="Preeti" pitchFamily="2" charset="0"/>
              <a:cs typeface="Kalimati" panose="00000400000000000000" pitchFamily="2"/>
            </a:endParaRPr>
          </a:p>
        </p:txBody>
      </p:sp>
      <p:sp>
        <p:nvSpPr>
          <p:cNvPr id="9" name="Speech Bubble: Rectangle with Corners Rounded 8">
            <a:extLst>
              <a:ext uri="{FF2B5EF4-FFF2-40B4-BE49-F238E27FC236}">
                <a16:creationId xmlns:a16="http://schemas.microsoft.com/office/drawing/2014/main" id="{DA3F33F7-987F-4A63-AFC6-071604FF6E42}"/>
              </a:ext>
            </a:extLst>
          </p:cNvPr>
          <p:cNvSpPr/>
          <p:nvPr/>
        </p:nvSpPr>
        <p:spPr>
          <a:xfrm>
            <a:off x="4729316" y="1426465"/>
            <a:ext cx="7564153" cy="754836"/>
          </a:xfrm>
          <a:prstGeom prst="wedgeRoundRectCallout">
            <a:avLst>
              <a:gd name="adj1" fmla="val -71447"/>
              <a:gd name="adj2" fmla="val 3149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a:solidFill>
                  <a:schemeClr val="tx1"/>
                </a:solidFill>
                <a:latin typeface="Preeti" pitchFamily="2" charset="0"/>
                <a:cs typeface="Kalimati" panose="00000400000000000000" pitchFamily="2"/>
              </a:rPr>
              <a:t>जनगणना घर क्रमसंख्या १४ मा बस्ने रिया चौधरीको परिवार छुटेको </a:t>
            </a:r>
            <a:endParaRPr lang="en-US" sz="2800" dirty="0">
              <a:solidFill>
                <a:schemeClr val="tx1"/>
              </a:solidFill>
              <a:latin typeface="Preeti" pitchFamily="2" charset="0"/>
              <a:cs typeface="Kalimati" panose="00000400000000000000" pitchFamily="2"/>
            </a:endParaRPr>
          </a:p>
        </p:txBody>
      </p:sp>
      <p:cxnSp>
        <p:nvCxnSpPr>
          <p:cNvPr id="11" name="Straight Connector 10">
            <a:extLst>
              <a:ext uri="{FF2B5EF4-FFF2-40B4-BE49-F238E27FC236}">
                <a16:creationId xmlns:a16="http://schemas.microsoft.com/office/drawing/2014/main" id="{B0A7E4C7-439D-4F81-AC7C-A87370558D09}"/>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569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621734" y="6464720"/>
            <a:ext cx="520234" cy="352292"/>
          </a:xfrm>
        </p:spPr>
        <p:txBody>
          <a:bodyPr/>
          <a:lstStyle/>
          <a:p>
            <a:pPr algn="r"/>
            <a:fld id="{26402401-4522-4C0F-A737-197EB07E49FF}" type="slidenum">
              <a:rPr lang="en-US" sz="1800">
                <a:latin typeface="Fontasy Himali" panose="04020500000000000000" pitchFamily="82" charset="0"/>
                <a:cs typeface="+mn-cs"/>
              </a:rPr>
              <a:pPr algn="r"/>
              <a:t>45</a:t>
            </a:fld>
            <a:endParaRPr lang="en-US" sz="1800" dirty="0">
              <a:latin typeface="Fontasy Himali" panose="04020500000000000000" pitchFamily="82" charset="0"/>
              <a:cs typeface="+mn-cs"/>
            </a:endParaRPr>
          </a:p>
        </p:txBody>
      </p:sp>
      <p:sp>
        <p:nvSpPr>
          <p:cNvPr id="7" name="Title 6">
            <a:extLst>
              <a:ext uri="{FF2B5EF4-FFF2-40B4-BE49-F238E27FC236}">
                <a16:creationId xmlns:a16="http://schemas.microsoft.com/office/drawing/2014/main" id="{061AABB5-FC04-4AED-BC46-30DF70551BF6}"/>
              </a:ext>
            </a:extLst>
          </p:cNvPr>
          <p:cNvSpPr>
            <a:spLocks noGrp="1"/>
          </p:cNvSpPr>
          <p:nvPr>
            <p:ph type="title"/>
          </p:nvPr>
        </p:nvSpPr>
        <p:spPr>
          <a:xfrm>
            <a:off x="78658" y="815292"/>
            <a:ext cx="12192000" cy="352070"/>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सूचीकरण गर्दा दोहोरो भरिएको अवस्था</a:t>
            </a:r>
            <a:endParaRPr lang="en-US" sz="2800" b="1" dirty="0">
              <a:solidFill>
                <a:srgbClr val="142DAC"/>
              </a:solidFill>
              <a:latin typeface="Kokila" panose="020B0604020202020204" pitchFamily="34" charset="0"/>
              <a:cs typeface="Kalimati" panose="00000400000000000000" pitchFamily="2"/>
            </a:endParaRPr>
          </a:p>
        </p:txBody>
      </p:sp>
      <p:graphicFrame>
        <p:nvGraphicFramePr>
          <p:cNvPr id="2" name="Table 1">
            <a:extLst>
              <a:ext uri="{FF2B5EF4-FFF2-40B4-BE49-F238E27FC236}">
                <a16:creationId xmlns:a16="http://schemas.microsoft.com/office/drawing/2014/main" id="{C4529D37-E5EA-49D7-9627-C8F98B909BC2}"/>
              </a:ext>
            </a:extLst>
          </p:cNvPr>
          <p:cNvGraphicFramePr>
            <a:graphicFrameLocks noGrp="1"/>
          </p:cNvGraphicFramePr>
          <p:nvPr/>
        </p:nvGraphicFramePr>
        <p:xfrm>
          <a:off x="294971" y="2689182"/>
          <a:ext cx="11454582" cy="4012121"/>
        </p:xfrm>
        <a:graphic>
          <a:graphicData uri="http://schemas.openxmlformats.org/drawingml/2006/table">
            <a:tbl>
              <a:tblPr/>
              <a:tblGrid>
                <a:gridCol w="952215">
                  <a:extLst>
                    <a:ext uri="{9D8B030D-6E8A-4147-A177-3AD203B41FA5}">
                      <a16:colId xmlns:a16="http://schemas.microsoft.com/office/drawing/2014/main" val="3764467151"/>
                    </a:ext>
                  </a:extLst>
                </a:gridCol>
                <a:gridCol w="630141">
                  <a:extLst>
                    <a:ext uri="{9D8B030D-6E8A-4147-A177-3AD203B41FA5}">
                      <a16:colId xmlns:a16="http://schemas.microsoft.com/office/drawing/2014/main" val="2228256799"/>
                    </a:ext>
                  </a:extLst>
                </a:gridCol>
                <a:gridCol w="700158">
                  <a:extLst>
                    <a:ext uri="{9D8B030D-6E8A-4147-A177-3AD203B41FA5}">
                      <a16:colId xmlns:a16="http://schemas.microsoft.com/office/drawing/2014/main" val="2716688712"/>
                    </a:ext>
                  </a:extLst>
                </a:gridCol>
                <a:gridCol w="854193">
                  <a:extLst>
                    <a:ext uri="{9D8B030D-6E8A-4147-A177-3AD203B41FA5}">
                      <a16:colId xmlns:a16="http://schemas.microsoft.com/office/drawing/2014/main" val="1128228739"/>
                    </a:ext>
                  </a:extLst>
                </a:gridCol>
                <a:gridCol w="784176">
                  <a:extLst>
                    <a:ext uri="{9D8B030D-6E8A-4147-A177-3AD203B41FA5}">
                      <a16:colId xmlns:a16="http://schemas.microsoft.com/office/drawing/2014/main" val="3201435058"/>
                    </a:ext>
                  </a:extLst>
                </a:gridCol>
                <a:gridCol w="1652371">
                  <a:extLst>
                    <a:ext uri="{9D8B030D-6E8A-4147-A177-3AD203B41FA5}">
                      <a16:colId xmlns:a16="http://schemas.microsoft.com/office/drawing/2014/main" val="86129781"/>
                    </a:ext>
                  </a:extLst>
                </a:gridCol>
                <a:gridCol w="1246281">
                  <a:extLst>
                    <a:ext uri="{9D8B030D-6E8A-4147-A177-3AD203B41FA5}">
                      <a16:colId xmlns:a16="http://schemas.microsoft.com/office/drawing/2014/main" val="3741298462"/>
                    </a:ext>
                  </a:extLst>
                </a:gridCol>
                <a:gridCol w="1246281">
                  <a:extLst>
                    <a:ext uri="{9D8B030D-6E8A-4147-A177-3AD203B41FA5}">
                      <a16:colId xmlns:a16="http://schemas.microsoft.com/office/drawing/2014/main" val="1824602672"/>
                    </a:ext>
                  </a:extLst>
                </a:gridCol>
                <a:gridCol w="1694383">
                  <a:extLst>
                    <a:ext uri="{9D8B030D-6E8A-4147-A177-3AD203B41FA5}">
                      <a16:colId xmlns:a16="http://schemas.microsoft.com/office/drawing/2014/main" val="1413952931"/>
                    </a:ext>
                  </a:extLst>
                </a:gridCol>
                <a:gridCol w="1694383">
                  <a:extLst>
                    <a:ext uri="{9D8B030D-6E8A-4147-A177-3AD203B41FA5}">
                      <a16:colId xmlns:a16="http://schemas.microsoft.com/office/drawing/2014/main" val="1628502076"/>
                    </a:ext>
                  </a:extLst>
                </a:gridCol>
              </a:tblGrid>
              <a:tr h="202658">
                <a:tc rowSpan="2">
                  <a:txBody>
                    <a:bodyPr/>
                    <a:lstStyle/>
                    <a:p>
                      <a:pPr algn="ctr" fontAlgn="ctr"/>
                      <a:r>
                        <a:rPr lang="en-US" sz="1600" b="1" i="0" u="none" strike="noStrike" dirty="0" err="1">
                          <a:solidFill>
                            <a:srgbClr val="000000"/>
                          </a:solidFill>
                          <a:effectLst/>
                          <a:latin typeface="Preeti" pitchFamily="2" charset="0"/>
                        </a:rPr>
                        <a:t>qm</a:t>
                      </a:r>
                      <a:r>
                        <a:rPr lang="en-US" sz="1600" b="1" i="0" u="none" strike="noStrike" dirty="0">
                          <a:solidFill>
                            <a:srgbClr val="000000"/>
                          </a:solidFill>
                          <a:effectLst/>
                          <a:latin typeface="Preeti" pitchFamily="2"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 3/sf] </a:t>
                      </a:r>
                      <a:r>
                        <a:rPr lang="en-US" sz="1600" b="1" i="0" u="none" strike="noStrike" dirty="0" err="1">
                          <a:solidFill>
                            <a:srgbClr val="000000"/>
                          </a:solidFill>
                          <a:effectLst/>
                          <a:latin typeface="Preeti" pitchFamily="2" charset="0"/>
                        </a:rPr>
                        <a:t>tnf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600" b="1" i="0" u="none" strike="noStrike" dirty="0">
                          <a:solidFill>
                            <a:srgbClr val="000000"/>
                          </a:solidFill>
                          <a:effectLst/>
                          <a:latin typeface="Preeti" pitchFamily="2" charset="0"/>
                        </a:rPr>
                        <a:t>3/sf] d'Vo k|of]u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3/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/sf </a:t>
                      </a:r>
                      <a:r>
                        <a:rPr lang="en-US" sz="1600" b="1" i="0" u="none" strike="noStrike" dirty="0" err="1">
                          <a:solidFill>
                            <a:srgbClr val="000000"/>
                          </a:solidFill>
                          <a:effectLst/>
                          <a:latin typeface="Preeti" pitchFamily="2" charset="0"/>
                        </a:rPr>
                        <a:t>d"nLsf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gfd</a:t>
                      </a:r>
                      <a:r>
                        <a:rPr lang="en-US" sz="1600" b="1" i="0" u="none" strike="noStrike" dirty="0">
                          <a:solidFill>
                            <a:srgbClr val="000000"/>
                          </a:solidFill>
                          <a:effectLst/>
                          <a:latin typeface="Preeti" pitchFamily="2" charset="0"/>
                        </a:rPr>
                        <a:t>,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400" b="1" i="0" u="none" strike="noStrike" dirty="0">
                          <a:solidFill>
                            <a:srgbClr val="000000"/>
                          </a:solidFill>
                          <a:effectLst/>
                          <a:latin typeface="Preeti" pitchFamily="2" charset="0"/>
                        </a:rPr>
                        <a:t>kl/</a:t>
                      </a:r>
                      <a:r>
                        <a:rPr lang="en-US" sz="1400" b="1" i="0" u="none" strike="noStrike" dirty="0" err="1">
                          <a:solidFill>
                            <a:srgbClr val="000000"/>
                          </a:solidFill>
                          <a:effectLst/>
                          <a:latin typeface="Preeti" pitchFamily="2" charset="0"/>
                        </a:rPr>
                        <a:t>jf</a:t>
                      </a:r>
                      <a:r>
                        <a:rPr lang="en-US" sz="1400" b="1" i="0" u="none" strike="noStrike" dirty="0">
                          <a:solidFill>
                            <a:srgbClr val="000000"/>
                          </a:solidFill>
                          <a:effectLst/>
                          <a:latin typeface="Preeti" pitchFamily="2" charset="0"/>
                        </a:rPr>
                        <a:t>/df </a:t>
                      </a:r>
                      <a:r>
                        <a:rPr lang="en-US" sz="1400" b="1" i="0" u="none" strike="noStrike" dirty="0" err="1">
                          <a:solidFill>
                            <a:srgbClr val="000000"/>
                          </a:solidFill>
                          <a:effectLst/>
                          <a:latin typeface="Preeti" pitchFamily="2" charset="0"/>
                        </a:rPr>
                        <a:t>cS</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 ug]{ ;</a:t>
                      </a:r>
                      <a:r>
                        <a:rPr lang="en-US" sz="1400" b="1" i="0" u="none" strike="noStrike" dirty="0" err="1">
                          <a:solidFill>
                            <a:srgbClr val="000000"/>
                          </a:solidFill>
                          <a:effectLst/>
                          <a:latin typeface="Preeti" pitchFamily="2" charset="0"/>
                        </a:rPr>
                        <a:t>b:o</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Vof</a:t>
                      </a:r>
                      <a:endParaRPr lang="en-US" sz="14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7769490"/>
                  </a:ext>
                </a:extLst>
              </a:tr>
              <a:tr h="4053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err="1">
                          <a:solidFill>
                            <a:srgbClr val="000000"/>
                          </a:solidFill>
                          <a:effectLst/>
                          <a:latin typeface="Preeti" pitchFamily="2" charset="0"/>
                        </a:rPr>
                        <a:t>k'?if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dlxnf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cGo lnËL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dirty="0" err="1">
                          <a:solidFill>
                            <a:srgbClr val="000000"/>
                          </a:solidFill>
                          <a:effectLst/>
                          <a:latin typeface="Preeti" pitchFamily="2" charset="0"/>
                        </a:rPr>
                        <a:t>hDdf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15101042"/>
                  </a:ext>
                </a:extLst>
              </a:tr>
              <a:tr h="202658">
                <a:tc>
                  <a:txBody>
                    <a:bodyPr/>
                    <a:lstStyle/>
                    <a:p>
                      <a:pPr algn="ctr" fontAlgn="ctr"/>
                      <a:r>
                        <a:rPr lang="en-US" sz="1400" b="1" i="0" u="none" strike="noStrike">
                          <a:solidFill>
                            <a:srgbClr val="000000"/>
                          </a:solidFill>
                          <a:effectLst/>
                          <a:latin typeface="Preeti" pitchFamily="2"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-&amp;_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dirty="0">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400" b="1" i="0" u="none" strike="noStrike" dirty="0">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6323357"/>
                  </a:ext>
                </a:extLst>
              </a:tr>
              <a:tr h="347414">
                <a:tc>
                  <a:txBody>
                    <a:bodyPr/>
                    <a:lstStyle/>
                    <a:p>
                      <a:pPr algn="ctr" fontAlgn="b"/>
                      <a:r>
                        <a:rPr lang="en-US" sz="1800" b="0" i="0" u="none" strike="noStrike" kern="1200" dirty="0">
                          <a:solidFill>
                            <a:srgbClr val="0000FF"/>
                          </a:solidFill>
                          <a:effectLst/>
                          <a:latin typeface="Times New Rom B" pitchFamily="2" charset="0"/>
                          <a:ea typeface="+mn-ea"/>
                          <a:cs typeface="+mn-cs"/>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800" b="0" i="0" u="none" strike="noStrike" kern="1200" dirty="0">
                          <a:solidFill>
                            <a:srgbClr val="0000FF"/>
                          </a:solidFill>
                          <a:effectLst/>
                          <a:latin typeface="Times New Rom B" pitchFamily="2" charset="0"/>
                          <a:ea typeface="+mn-ea"/>
                          <a:cs typeface="+mn-cs"/>
                        </a:rPr>
                        <a:t>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kern="1200" dirty="0" err="1">
                          <a:solidFill>
                            <a:srgbClr val="0000FF"/>
                          </a:solidFill>
                          <a:effectLst/>
                          <a:latin typeface="Preeti" pitchFamily="2" charset="0"/>
                          <a:ea typeface="+mn-ea"/>
                          <a:cs typeface="+mn-cs"/>
                        </a:rPr>
                        <a:t>ljsfz</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tfdf</a:t>
                      </a:r>
                      <a:r>
                        <a:rPr lang="en-US" sz="1800" b="0" i="0" u="none" strike="noStrike" kern="1200" dirty="0">
                          <a:solidFill>
                            <a:srgbClr val="0000FF"/>
                          </a:solidFill>
                          <a:effectLst/>
                          <a:latin typeface="Preeti" pitchFamily="2" charset="0"/>
                          <a:ea typeface="+mn-ea"/>
                          <a:cs typeface="+mn-cs"/>
                        </a:rPr>
                        <a:t>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4839041"/>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kern="1200" dirty="0">
                          <a:solidFill>
                            <a:srgbClr val="0000FF"/>
                          </a:solidFill>
                          <a:effectLst/>
                          <a:latin typeface="Preeti" pitchFamily="2" charset="0"/>
                          <a:ea typeface="+mn-ea"/>
                          <a:cs typeface="+mn-cs"/>
                        </a:rPr>
                        <a:t>xl/ v8\sf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4456419"/>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kern="1200" dirty="0">
                          <a:solidFill>
                            <a:srgbClr val="0000FF"/>
                          </a:solidFill>
                          <a:effectLst/>
                          <a:latin typeface="Preeti" pitchFamily="2" charset="0"/>
                          <a:ea typeface="+mn-ea"/>
                          <a:cs typeface="+mn-cs"/>
                        </a:rPr>
                        <a:t>k'0f{</a:t>
                      </a:r>
                      <a:r>
                        <a:rPr lang="en-US" sz="1800" b="0" i="0" u="none" strike="noStrike" kern="1200" dirty="0" err="1">
                          <a:solidFill>
                            <a:srgbClr val="0000FF"/>
                          </a:solidFill>
                          <a:effectLst/>
                          <a:latin typeface="Preeti" pitchFamily="2" charset="0"/>
                          <a:ea typeface="+mn-ea"/>
                          <a:cs typeface="+mn-cs"/>
                        </a:rPr>
                        <a:t>snf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lj</a:t>
                      </a:r>
                      <a:r>
                        <a:rPr lang="en-US" sz="1800" b="0" i="0" u="none" strike="noStrike" kern="1200" dirty="0">
                          <a:solidFill>
                            <a:srgbClr val="0000FF"/>
                          </a:solidFill>
                          <a:effectLst/>
                          <a:latin typeface="Preeti" pitchFamily="2" charset="0"/>
                          <a:ea typeface="+mn-ea"/>
                          <a:cs typeface="+mn-cs"/>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800" b="0" i="0" u="none" strike="noStrike" kern="1200" dirty="0">
                          <a:solidFill>
                            <a:srgbClr val="0000FF"/>
                          </a:solidFill>
                          <a:effectLst/>
                          <a:latin typeface="Times New Rom B" pitchFamily="2" charset="0"/>
                          <a:ea typeface="+mn-ea"/>
                          <a:cs typeface="+mn-cs"/>
                        </a:rPr>
                        <a:t>0</a:t>
                      </a:r>
                      <a:r>
                        <a:rPr lang="en-US" sz="1800" b="0" i="0" u="none" strike="noStrike" kern="1200" dirty="0">
                          <a:solidFill>
                            <a:srgbClr val="0000FF"/>
                          </a:solidFill>
                          <a:effectLst/>
                          <a:latin typeface="Times New Rom B"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282194"/>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29095797"/>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kern="1200" dirty="0">
                          <a:solidFill>
                            <a:srgbClr val="0000FF"/>
                          </a:solidFill>
                          <a:effectLst/>
                          <a:latin typeface="Preeti" pitchFamily="2" charset="0"/>
                          <a:ea typeface="+mn-ea"/>
                          <a:cs typeface="+mn-cs"/>
                        </a:rPr>
                        <a:t>5ljnfn </a:t>
                      </a:r>
                      <a:r>
                        <a:rPr lang="en-US" sz="1800" b="0" i="0" u="none" strike="noStrike" kern="1200" dirty="0" err="1">
                          <a:solidFill>
                            <a:srgbClr val="0000FF"/>
                          </a:solidFill>
                          <a:effectLst/>
                          <a:latin typeface="Preeti" pitchFamily="2" charset="0"/>
                          <a:ea typeface="+mn-ea"/>
                          <a:cs typeface="+mn-cs"/>
                        </a:rPr>
                        <a:t>kf</a:t>
                      </a:r>
                      <a:r>
                        <a:rPr lang="en-US" sz="1800" b="0" i="0" u="none" strike="noStrike" kern="1200" dirty="0">
                          <a:solidFill>
                            <a:srgbClr val="0000FF"/>
                          </a:solidFill>
                          <a:effectLst/>
                          <a:latin typeface="Preeti" pitchFamily="2" charset="0"/>
                          <a:ea typeface="+mn-ea"/>
                          <a:cs typeface="+mn-cs"/>
                        </a:rPr>
                        <a:t>}8]n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423326"/>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kern="1200" dirty="0">
                          <a:solidFill>
                            <a:srgbClr val="0000FF"/>
                          </a:solidFill>
                          <a:effectLst/>
                          <a:latin typeface="Preeti" pitchFamily="2" charset="0"/>
                          <a:ea typeface="+mn-ea"/>
                          <a:cs typeface="+mn-cs"/>
                        </a:rPr>
                        <a:t>xl/</a:t>
                      </a:r>
                      <a:r>
                        <a:rPr lang="en-US" sz="1800" b="0" i="0" u="none" strike="noStrike" kern="1200" dirty="0" err="1">
                          <a:solidFill>
                            <a:srgbClr val="0000FF"/>
                          </a:solidFill>
                          <a:effectLst/>
                          <a:latin typeface="Preeti" pitchFamily="2" charset="0"/>
                          <a:ea typeface="+mn-ea"/>
                          <a:cs typeface="+mn-cs"/>
                        </a:rPr>
                        <a:t>cf</a:t>
                      </a:r>
                      <a:r>
                        <a:rPr lang="en-US" sz="1800" b="0" i="0" u="none" strike="noStrike" kern="1200" dirty="0">
                          <a:solidFill>
                            <a:srgbClr val="0000FF"/>
                          </a:solidFill>
                          <a:effectLst/>
                          <a:latin typeface="Preeti" pitchFamily="2" charset="0"/>
                          <a:ea typeface="+mn-ea"/>
                          <a:cs typeface="+mn-cs"/>
                        </a:rPr>
                        <a:t>]d </a:t>
                      </a:r>
                      <a:r>
                        <a:rPr lang="en-US" sz="1800" b="0" i="0" u="none" strike="noStrike" kern="1200" dirty="0" err="1">
                          <a:solidFill>
                            <a:srgbClr val="0000FF"/>
                          </a:solidFill>
                          <a:effectLst/>
                          <a:latin typeface="Preeti" pitchFamily="2" charset="0"/>
                          <a:ea typeface="+mn-ea"/>
                          <a:cs typeface="+mn-cs"/>
                        </a:rPr>
                        <a:t>cfrfo</a:t>
                      </a:r>
                      <a:r>
                        <a:rPr lang="en-US" sz="1800" b="0" i="0" u="none" strike="noStrike" kern="1200" dirty="0">
                          <a:solidFill>
                            <a:srgbClr val="0000FF"/>
                          </a:solidFill>
                          <a:effectLst/>
                          <a:latin typeface="Preeti" pitchFamily="2" charset="0"/>
                          <a:ea typeface="+mn-ea"/>
                          <a:cs typeface="+mn-cs"/>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8335788"/>
                  </a:ext>
                </a:extLst>
              </a:tr>
              <a:tr h="308549">
                <a:tc>
                  <a:txBody>
                    <a:bodyPr/>
                    <a:lstStyle/>
                    <a:p>
                      <a:pPr algn="ctr" fontAlgn="b"/>
                      <a:r>
                        <a:rPr lang="ne-NP" sz="1800" b="0" i="0" u="none" strike="noStrike" kern="1200" dirty="0">
                          <a:solidFill>
                            <a:srgbClr val="0000FF"/>
                          </a:solidFill>
                          <a:effectLst/>
                          <a:latin typeface="Times New Rom B" pitchFamily="2" charset="0"/>
                          <a:ea typeface="+mn-ea"/>
                          <a:cs typeface="+mn-cs"/>
                        </a:rPr>
                        <a:t>........</a:t>
                      </a:r>
                      <a:endParaRPr lang="en-US" sz="1800" b="0" i="0" u="none" strike="noStrike" kern="1200" dirty="0">
                        <a:solidFill>
                          <a:srgbClr val="0000FF"/>
                        </a:solidFill>
                        <a:effectLst/>
                        <a:latin typeface="Times New Rom B" pitchFamily="2" charset="0"/>
                        <a:ea typeface="+mn-ea"/>
                        <a:cs typeface="+mn-cs"/>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kern="1200" dirty="0">
                        <a:solidFill>
                          <a:srgbClr val="0000FF"/>
                        </a:solidFill>
                        <a:effectLst/>
                        <a:latin typeface="Preeti"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642921"/>
                  </a:ext>
                </a:extLst>
              </a:tr>
              <a:tr h="289511">
                <a:tc>
                  <a:txBody>
                    <a:bodyPr/>
                    <a:lstStyle/>
                    <a:p>
                      <a:pPr algn="ctr" fontAlgn="b"/>
                      <a:r>
                        <a:rPr lang="en-US" sz="1800" b="0" i="0" u="none" strike="noStrike" kern="1200" dirty="0">
                          <a:solidFill>
                            <a:srgbClr val="0000FF"/>
                          </a:solidFill>
                          <a:effectLst/>
                          <a:latin typeface="Times New Rom B" pitchFamily="2" charset="0"/>
                          <a:ea typeface="+mn-ea"/>
                          <a:cs typeface="+mn-cs"/>
                        </a:rPr>
                        <a:t>188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kern="1200" dirty="0">
                          <a:solidFill>
                            <a:srgbClr val="0000FF"/>
                          </a:solidFill>
                          <a:effectLst/>
                          <a:latin typeface="Preeti" pitchFamily="2" charset="0"/>
                          <a:ea typeface="+mn-ea"/>
                          <a:cs typeface="+mn-cs"/>
                        </a:rPr>
                        <a:t>;l/</a:t>
                      </a:r>
                      <a:r>
                        <a:rPr lang="en-US" sz="1800" b="0" i="0" u="none" strike="noStrike" kern="1200" dirty="0" err="1">
                          <a:solidFill>
                            <a:srgbClr val="0000FF"/>
                          </a:solidFill>
                          <a:effectLst/>
                          <a:latin typeface="Preeti" pitchFamily="2" charset="0"/>
                          <a:ea typeface="+mn-ea"/>
                          <a:cs typeface="+mn-cs"/>
                        </a:rPr>
                        <a:t>tf</a:t>
                      </a:r>
                      <a:r>
                        <a:rPr lang="en-US" sz="1800" b="0" i="0" u="none" strike="noStrike" kern="1200" dirty="0">
                          <a:solidFill>
                            <a:srgbClr val="0000FF"/>
                          </a:solidFill>
                          <a:effectLst/>
                          <a:latin typeface="Preeti" pitchFamily="2" charset="0"/>
                          <a:ea typeface="+mn-ea"/>
                          <a:cs typeface="+mn-cs"/>
                        </a:rPr>
                        <a:t>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4148890"/>
                  </a:ext>
                </a:extLst>
              </a:tr>
              <a:tr h="289511">
                <a:tc>
                  <a:txBody>
                    <a:bodyPr/>
                    <a:lstStyle/>
                    <a:p>
                      <a:pPr algn="ctr" fontAlgn="b"/>
                      <a:r>
                        <a:rPr lang="en-US" sz="1800" b="0" i="0" u="none" strike="noStrike" kern="1200" dirty="0">
                          <a:solidFill>
                            <a:srgbClr val="0000FF"/>
                          </a:solidFill>
                          <a:effectLst/>
                          <a:latin typeface="Times New Rom B" pitchFamily="2" charset="0"/>
                          <a:ea typeface="+mn-ea"/>
                          <a:cs typeface="+mn-cs"/>
                        </a:rPr>
                        <a:t>189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6851726"/>
                  </a:ext>
                </a:extLst>
              </a:tr>
              <a:tr h="289511">
                <a:tc>
                  <a:txBody>
                    <a:bodyPr/>
                    <a:lstStyle/>
                    <a:p>
                      <a:pPr algn="ctr" fontAlgn="b"/>
                      <a:r>
                        <a:rPr lang="en-US" sz="1800" b="0" i="0" u="none" strike="noStrike" kern="1200" dirty="0">
                          <a:solidFill>
                            <a:srgbClr val="0000FF"/>
                          </a:solidFill>
                          <a:effectLst/>
                          <a:latin typeface="Times New Rom B" pitchFamily="2" charset="0"/>
                          <a:ea typeface="+mn-ea"/>
                          <a:cs typeface="+mn-cs"/>
                        </a:rPr>
                        <a:t>190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800" b="0" i="0" u="none" strike="noStrike" kern="1200" dirty="0" err="1">
                          <a:solidFill>
                            <a:srgbClr val="0000FF"/>
                          </a:solidFill>
                          <a:effectLst/>
                          <a:latin typeface="Preeti" pitchFamily="2" charset="0"/>
                          <a:ea typeface="+mn-ea"/>
                          <a:cs typeface="+mn-cs"/>
                        </a:rPr>
                        <a:t>hgfb</a:t>
                      </a:r>
                      <a:r>
                        <a:rPr lang="en-US" sz="1800" b="0" i="0" u="none" strike="noStrike" kern="1200" dirty="0">
                          <a:solidFill>
                            <a:srgbClr val="0000FF"/>
                          </a:solidFill>
                          <a:effectLst/>
                          <a:latin typeface="Preeti" pitchFamily="2" charset="0"/>
                          <a:ea typeface="+mn-ea"/>
                          <a:cs typeface="+mn-cs"/>
                        </a:rPr>
                        <a:t>{g l3ld/]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01735891"/>
                  </a:ext>
                </a:extLst>
              </a:tr>
            </a:tbl>
          </a:graphicData>
        </a:graphic>
      </p:graphicFrame>
      <p:sp>
        <p:nvSpPr>
          <p:cNvPr id="13" name="Speech Bubble: Rectangle 12">
            <a:extLst>
              <a:ext uri="{FF2B5EF4-FFF2-40B4-BE49-F238E27FC236}">
                <a16:creationId xmlns:a16="http://schemas.microsoft.com/office/drawing/2014/main" id="{AB52B6CB-5DA5-4654-A581-CFDB023605F7}"/>
              </a:ext>
            </a:extLst>
          </p:cNvPr>
          <p:cNvSpPr/>
          <p:nvPr/>
        </p:nvSpPr>
        <p:spPr>
          <a:xfrm>
            <a:off x="4925965" y="2287844"/>
            <a:ext cx="7266035" cy="766183"/>
          </a:xfrm>
          <a:prstGeom prst="wedgeRectCallout">
            <a:avLst>
              <a:gd name="adj1" fmla="val -48169"/>
              <a:gd name="adj2" fmla="val 28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000" dirty="0">
                <a:latin typeface="Preeti" pitchFamily="2" charset="0"/>
                <a:cs typeface="Kalimati" panose="00000400000000000000" pitchFamily="2"/>
              </a:rPr>
              <a:t>जनगणना परिवार क्रमसंख्या १० र १८९  मा एउटै व्यक्ति गंगा थारु परिवारको विवरण भरिएको अवस्था </a:t>
            </a:r>
            <a:endParaRPr lang="en-US" sz="2000" dirty="0">
              <a:latin typeface="Preeti" pitchFamily="2" charset="0"/>
              <a:cs typeface="Kalimati" panose="00000400000000000000" pitchFamily="2"/>
            </a:endParaRPr>
          </a:p>
        </p:txBody>
      </p:sp>
      <p:sp>
        <p:nvSpPr>
          <p:cNvPr id="16" name="Arrow: Down 15">
            <a:extLst>
              <a:ext uri="{FF2B5EF4-FFF2-40B4-BE49-F238E27FC236}">
                <a16:creationId xmlns:a16="http://schemas.microsoft.com/office/drawing/2014/main" id="{29C275AA-3281-415E-8710-10A20188BDA1}"/>
              </a:ext>
            </a:extLst>
          </p:cNvPr>
          <p:cNvSpPr/>
          <p:nvPr/>
        </p:nvSpPr>
        <p:spPr>
          <a:xfrm flipH="1">
            <a:off x="4983208" y="4761372"/>
            <a:ext cx="114027" cy="1614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3EC86C0-5EDD-4B51-837B-177D6EA94645}"/>
              </a:ext>
            </a:extLst>
          </p:cNvPr>
          <p:cNvCxnSpPr>
            <a:cxnSpLocks/>
          </p:cNvCxnSpPr>
          <p:nvPr/>
        </p:nvCxnSpPr>
        <p:spPr>
          <a:xfrm>
            <a:off x="167151" y="6420469"/>
            <a:ext cx="114545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2ACE9A95-60F0-481C-9FBC-838A596D25EE}"/>
              </a:ext>
            </a:extLst>
          </p:cNvPr>
          <p:cNvCxnSpPr/>
          <p:nvPr/>
        </p:nvCxnSpPr>
        <p:spPr>
          <a:xfrm>
            <a:off x="294971" y="6264946"/>
            <a:ext cx="11393674"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238EFE7-A7B6-42F6-B119-0BD90AB4BCD9}"/>
              </a:ext>
            </a:extLst>
          </p:cNvPr>
          <p:cNvSpPr txBox="1"/>
          <p:nvPr/>
        </p:nvSpPr>
        <p:spPr>
          <a:xfrm>
            <a:off x="17212" y="1223978"/>
            <a:ext cx="11670895" cy="1152303"/>
          </a:xfrm>
          <a:prstGeom prst="rect">
            <a:avLst/>
          </a:prstGeom>
          <a:noFill/>
        </p:spPr>
        <p:txBody>
          <a:bodyPr wrap="square">
            <a:spAutoFit/>
          </a:bodyPr>
          <a:lstStyle/>
          <a:p>
            <a:pPr marR="0" algn="just">
              <a:lnSpc>
                <a:spcPct val="150000"/>
              </a:lnSpc>
              <a:spcBef>
                <a:spcPts val="600"/>
              </a:spcBef>
              <a:spcAft>
                <a:spcPts val="600"/>
              </a:spcAft>
              <a:tabLst>
                <a:tab pos="270510" algn="l"/>
                <a:tab pos="540385" algn="l"/>
                <a:tab pos="810260" algn="l"/>
                <a:tab pos="1080135" algn="l"/>
                <a:tab pos="1980565" algn="l"/>
              </a:tabLst>
            </a:pPr>
            <a:r>
              <a:rPr lang="ne-NP" sz="2400" dirty="0">
                <a:latin typeface="Sagarmatha" pitchFamily="2" charset="0"/>
                <a:ea typeface="MS Mincho" panose="02020609040205080304" pitchFamily="49" charset="-128"/>
                <a:cs typeface="Kalimati" panose="00000400000000000000" pitchFamily="2"/>
              </a:rPr>
              <a:t>कुनै घरपरिवारको विवरण दोहोरो गणना भएको भए उक्त घर तथा परिवार सूचिकरण उतार फाराममा लामो धर्कोले काटेर हटाउनुपर्दछ । </a:t>
            </a:r>
            <a:endParaRPr lang="en-US" sz="2400" dirty="0">
              <a:latin typeface="Times New Roman" panose="02020603050405020304" pitchFamily="18" charset="0"/>
              <a:ea typeface="Times New Roman" panose="02020603050405020304" pitchFamily="18" charset="0"/>
              <a:cs typeface="Kalimati" panose="00000400000000000000" pitchFamily="2"/>
            </a:endParaRPr>
          </a:p>
        </p:txBody>
      </p:sp>
      <p:cxnSp>
        <p:nvCxnSpPr>
          <p:cNvPr id="12" name="Straight Connector 11">
            <a:extLst>
              <a:ext uri="{FF2B5EF4-FFF2-40B4-BE49-F238E27FC236}">
                <a16:creationId xmlns:a16="http://schemas.microsoft.com/office/drawing/2014/main" id="{F37424C4-8DFC-4F20-8988-E62FC7C1469F}"/>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33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47024"/>
            <a:ext cx="12192000" cy="688386"/>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भाडामा बस्ने परिवार छुट हुने अवस्था </a:t>
            </a: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154170" y="1843574"/>
            <a:ext cx="11512702" cy="3885055"/>
          </a:xfrm>
        </p:spPr>
        <p:txBody>
          <a:bodyPr>
            <a:noAutofit/>
          </a:bodyPr>
          <a:lstStyle/>
          <a:p>
            <a:pPr marL="688975" indent="-285750" algn="just">
              <a:lnSpc>
                <a:spcPct val="115000"/>
              </a:lnSpc>
              <a:spcBef>
                <a:spcPts val="600"/>
              </a:spcBef>
              <a:spcAft>
                <a:spcPts val="600"/>
              </a:spcAft>
              <a:tabLst>
                <a:tab pos="270510" algn="l"/>
                <a:tab pos="540385" algn="l"/>
                <a:tab pos="810260" algn="l"/>
                <a:tab pos="1080135" algn="l"/>
                <a:tab pos="1980565" algn="l"/>
              </a:tabLst>
            </a:pPr>
            <a:r>
              <a:rPr lang="ne-NP" sz="2400" dirty="0">
                <a:latin typeface="Sagarmatha" pitchFamily="2" charset="0"/>
                <a:ea typeface="MS Mincho" panose="02020609040205080304" pitchFamily="49" charset="-128"/>
                <a:cs typeface="Kalimati" panose="00000400000000000000" pitchFamily="2"/>
              </a:rPr>
              <a:t>प्रायगरी शहरी क्षेत्रमा भाडामा बस्ने परिवार छुट हुने सम्भावना बढी हुने गर्दछ । </a:t>
            </a:r>
          </a:p>
          <a:p>
            <a:pPr marL="688975" indent="-285750" algn="just">
              <a:lnSpc>
                <a:spcPct val="115000"/>
              </a:lnSpc>
              <a:spcBef>
                <a:spcPts val="600"/>
              </a:spcBef>
              <a:spcAft>
                <a:spcPts val="600"/>
              </a:spcAft>
              <a:tabLst>
                <a:tab pos="1979613" algn="l"/>
              </a:tabLst>
            </a:pPr>
            <a:r>
              <a:rPr lang="ne-NP" sz="2400" b="1" dirty="0">
                <a:solidFill>
                  <a:srgbClr val="142DAC"/>
                </a:solidFill>
                <a:latin typeface="Kokila" panose="020B0604020202020204" pitchFamily="34" charset="0"/>
                <a:ea typeface="+mj-ea"/>
                <a:cs typeface="Kalimati" panose="00000400000000000000" pitchFamily="2"/>
              </a:rPr>
              <a:t>एउटा घरमा धेरै परिवार बसोबास गर्ने र घरधनीहरूले घरभाडा लगाएको छैन भन्ने </a:t>
            </a:r>
            <a:r>
              <a:rPr lang="en-US" sz="2400" b="1" dirty="0">
                <a:solidFill>
                  <a:srgbClr val="142DAC"/>
                </a:solidFill>
                <a:latin typeface="Kokila" panose="020B0604020202020204" pitchFamily="34" charset="0"/>
                <a:ea typeface="+mj-ea"/>
                <a:cs typeface="Kalimati" panose="00000400000000000000" pitchFamily="2"/>
              </a:rPr>
              <a:t> </a:t>
            </a:r>
            <a:r>
              <a:rPr lang="ne-NP" sz="2400" b="1" dirty="0">
                <a:solidFill>
                  <a:srgbClr val="142DAC"/>
                </a:solidFill>
                <a:latin typeface="Kokila" panose="020B0604020202020204" pitchFamily="34" charset="0"/>
                <a:ea typeface="+mj-ea"/>
                <a:cs typeface="Kalimati" panose="00000400000000000000" pitchFamily="2"/>
              </a:rPr>
              <a:t>सम्भावना पनि हुन सक्दछ । यसको कारणहरूमा भाडामा बस्ने परिवारलाई आफैं भेट्न नसक्नु, घरधनी विवरण दिन उत्सुक नहुनु, घरवहाल कर तिर्नु पर्दछ  कि भन्ने भ्रम रहनु आदि हुन सक्दछ । </a:t>
            </a:r>
          </a:p>
          <a:p>
            <a:pPr marL="688975" indent="-285750" algn="just">
              <a:lnSpc>
                <a:spcPct val="115000"/>
              </a:lnSpc>
              <a:spcBef>
                <a:spcPts val="600"/>
              </a:spcBef>
              <a:spcAft>
                <a:spcPts val="600"/>
              </a:spcAft>
              <a:tabLst>
                <a:tab pos="270510" algn="l"/>
                <a:tab pos="540385" algn="l"/>
                <a:tab pos="810260" algn="l"/>
                <a:tab pos="1080135" algn="l"/>
                <a:tab pos="1980565" algn="l"/>
              </a:tabLst>
            </a:pPr>
            <a:r>
              <a:rPr lang="ne-NP" sz="2400" dirty="0">
                <a:latin typeface="Sagarmatha" pitchFamily="2" charset="0"/>
                <a:ea typeface="MS Mincho" panose="02020609040205080304" pitchFamily="49" charset="-128"/>
                <a:cs typeface="Kalimati" panose="00000400000000000000" pitchFamily="2"/>
              </a:rPr>
              <a:t>गणकले सावधानीपूर्वक भाडामा बस्ने परिवारहरू कोही छन् कि भनी विशेष सोधखोज गर्नुपर्दछ र विवरण छुट भए नभएको यकिन गरी घर तथा घरपरिवार उतार फाराम समेत अद्यावधिक गरी मुख्य प्रश्नावली फाराममा विवरण भर्नुपर्दछ ।</a:t>
            </a:r>
            <a:r>
              <a:rPr lang="ne-NP" dirty="0">
                <a:latin typeface="Sagarmatha" pitchFamily="2" charset="0"/>
                <a:ea typeface="MS Mincho" panose="02020609040205080304" pitchFamily="49" charset="-128"/>
                <a:cs typeface="Angsana New" panose="02020603050405020304" pitchFamily="18" charset="-34"/>
              </a:rPr>
              <a:t> </a:t>
            </a:r>
            <a:endParaRPr lang="en-US" sz="3200" dirty="0">
              <a:solidFill>
                <a:srgbClr val="C00000"/>
              </a:solidFill>
              <a:latin typeface="Sagarmatha" pitchFamily="2" charset="0"/>
              <a:ea typeface="MS Mincho" panose="02020609040205080304" pitchFamily="49" charset="-128"/>
              <a:cs typeface="Angsana New" panose="02020603050405020304" pitchFamily="18" charset="-34"/>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89026" y="6450497"/>
            <a:ext cx="552941" cy="366516"/>
          </a:xfrm>
        </p:spPr>
        <p:txBody>
          <a:bodyPr/>
          <a:lstStyle/>
          <a:p>
            <a:pPr algn="r"/>
            <a:fld id="{26402401-4522-4C0F-A737-197EB07E49FF}" type="slidenum">
              <a:rPr lang="en-US" sz="1800">
                <a:latin typeface="Fontasy Himali" panose="04020500000000000000" pitchFamily="82" charset="0"/>
                <a:cs typeface="+mn-cs"/>
              </a:rPr>
              <a:pPr algn="r"/>
              <a:t>46</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3877DE2A-21DD-45A7-B5C9-969C48A1DD79}"/>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376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0582328" y="6309069"/>
            <a:ext cx="1609672" cy="369332"/>
          </a:xfrm>
        </p:spPr>
        <p:txBody>
          <a:bodyPr/>
          <a:lstStyle/>
          <a:p>
            <a:fld id="{26402401-4522-4C0F-A737-197EB07E49FF}" type="slidenum">
              <a:rPr lang="en-US" smtClean="0"/>
              <a:pPr/>
              <a:t>47</a:t>
            </a:fld>
            <a:endParaRPr lang="en-US" dirty="0"/>
          </a:p>
        </p:txBody>
      </p:sp>
      <p:graphicFrame>
        <p:nvGraphicFramePr>
          <p:cNvPr id="12" name="Table 11">
            <a:extLst>
              <a:ext uri="{FF2B5EF4-FFF2-40B4-BE49-F238E27FC236}">
                <a16:creationId xmlns:a16="http://schemas.microsoft.com/office/drawing/2014/main" id="{F2E16450-2C69-46D7-88F4-8D5C394DC7BD}"/>
              </a:ext>
            </a:extLst>
          </p:cNvPr>
          <p:cNvGraphicFramePr>
            <a:graphicFrameLocks noGrp="1"/>
          </p:cNvGraphicFramePr>
          <p:nvPr>
            <p:extLst>
              <p:ext uri="{D42A27DB-BD31-4B8C-83A1-F6EECF244321}">
                <p14:modId xmlns:p14="http://schemas.microsoft.com/office/powerpoint/2010/main" val="3962155336"/>
              </p:ext>
            </p:extLst>
          </p:nvPr>
        </p:nvGraphicFramePr>
        <p:xfrm>
          <a:off x="85344" y="1523132"/>
          <a:ext cx="11735581" cy="5209331"/>
        </p:xfrm>
        <a:graphic>
          <a:graphicData uri="http://schemas.openxmlformats.org/drawingml/2006/table">
            <a:tbl>
              <a:tblPr/>
              <a:tblGrid>
                <a:gridCol w="975573">
                  <a:extLst>
                    <a:ext uri="{9D8B030D-6E8A-4147-A177-3AD203B41FA5}">
                      <a16:colId xmlns:a16="http://schemas.microsoft.com/office/drawing/2014/main" val="4284629775"/>
                    </a:ext>
                  </a:extLst>
                </a:gridCol>
                <a:gridCol w="645601">
                  <a:extLst>
                    <a:ext uri="{9D8B030D-6E8A-4147-A177-3AD203B41FA5}">
                      <a16:colId xmlns:a16="http://schemas.microsoft.com/office/drawing/2014/main" val="21091123"/>
                    </a:ext>
                  </a:extLst>
                </a:gridCol>
                <a:gridCol w="717334">
                  <a:extLst>
                    <a:ext uri="{9D8B030D-6E8A-4147-A177-3AD203B41FA5}">
                      <a16:colId xmlns:a16="http://schemas.microsoft.com/office/drawing/2014/main" val="3504701551"/>
                    </a:ext>
                  </a:extLst>
                </a:gridCol>
                <a:gridCol w="875148">
                  <a:extLst>
                    <a:ext uri="{9D8B030D-6E8A-4147-A177-3AD203B41FA5}">
                      <a16:colId xmlns:a16="http://schemas.microsoft.com/office/drawing/2014/main" val="1549145593"/>
                    </a:ext>
                  </a:extLst>
                </a:gridCol>
                <a:gridCol w="803413">
                  <a:extLst>
                    <a:ext uri="{9D8B030D-6E8A-4147-A177-3AD203B41FA5}">
                      <a16:colId xmlns:a16="http://schemas.microsoft.com/office/drawing/2014/main" val="2780716622"/>
                    </a:ext>
                  </a:extLst>
                </a:gridCol>
                <a:gridCol w="1692906">
                  <a:extLst>
                    <a:ext uri="{9D8B030D-6E8A-4147-A177-3AD203B41FA5}">
                      <a16:colId xmlns:a16="http://schemas.microsoft.com/office/drawing/2014/main" val="2350187225"/>
                    </a:ext>
                  </a:extLst>
                </a:gridCol>
                <a:gridCol w="1276855">
                  <a:extLst>
                    <a:ext uri="{9D8B030D-6E8A-4147-A177-3AD203B41FA5}">
                      <a16:colId xmlns:a16="http://schemas.microsoft.com/office/drawing/2014/main" val="191719496"/>
                    </a:ext>
                  </a:extLst>
                </a:gridCol>
                <a:gridCol w="1276855">
                  <a:extLst>
                    <a:ext uri="{9D8B030D-6E8A-4147-A177-3AD203B41FA5}">
                      <a16:colId xmlns:a16="http://schemas.microsoft.com/office/drawing/2014/main" val="3514495035"/>
                    </a:ext>
                  </a:extLst>
                </a:gridCol>
                <a:gridCol w="1735948">
                  <a:extLst>
                    <a:ext uri="{9D8B030D-6E8A-4147-A177-3AD203B41FA5}">
                      <a16:colId xmlns:a16="http://schemas.microsoft.com/office/drawing/2014/main" val="2521474357"/>
                    </a:ext>
                  </a:extLst>
                </a:gridCol>
                <a:gridCol w="1735948">
                  <a:extLst>
                    <a:ext uri="{9D8B030D-6E8A-4147-A177-3AD203B41FA5}">
                      <a16:colId xmlns:a16="http://schemas.microsoft.com/office/drawing/2014/main" val="3239709331"/>
                    </a:ext>
                  </a:extLst>
                </a:gridCol>
              </a:tblGrid>
              <a:tr h="187189">
                <a:tc rowSpan="2">
                  <a:txBody>
                    <a:bodyPr/>
                    <a:lstStyle/>
                    <a:p>
                      <a:pPr algn="ctr" fontAlgn="ctr"/>
                      <a:r>
                        <a:rPr lang="en-US" sz="1600" b="1" i="0" u="none" strike="noStrike" dirty="0" err="1">
                          <a:solidFill>
                            <a:srgbClr val="000000"/>
                          </a:solidFill>
                          <a:effectLst/>
                          <a:latin typeface="Preeti" pitchFamily="2" charset="0"/>
                        </a:rPr>
                        <a:t>qm</a:t>
                      </a:r>
                      <a:r>
                        <a:rPr lang="en-US" sz="1600" b="1" i="0" u="none" strike="noStrike" dirty="0">
                          <a:solidFill>
                            <a:srgbClr val="000000"/>
                          </a:solidFill>
                          <a:effectLst/>
                          <a:latin typeface="Preeti" pitchFamily="2"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 3/sf] </a:t>
                      </a:r>
                      <a:r>
                        <a:rPr lang="en-US" sz="1600" b="1" i="0" u="none" strike="noStrike" dirty="0" err="1">
                          <a:solidFill>
                            <a:srgbClr val="000000"/>
                          </a:solidFill>
                          <a:effectLst/>
                          <a:latin typeface="Preeti" pitchFamily="2" charset="0"/>
                        </a:rPr>
                        <a:t>tnf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600" b="1" i="0" u="none" strike="noStrike" dirty="0">
                          <a:solidFill>
                            <a:srgbClr val="000000"/>
                          </a:solidFill>
                          <a:effectLst/>
                          <a:latin typeface="Preeti" pitchFamily="2" charset="0"/>
                        </a:rPr>
                        <a:t>3/sf] d'Vo k|of]u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3/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/sf </a:t>
                      </a:r>
                      <a:r>
                        <a:rPr lang="en-US" sz="1600" b="1" i="0" u="none" strike="noStrike" dirty="0" err="1">
                          <a:solidFill>
                            <a:srgbClr val="000000"/>
                          </a:solidFill>
                          <a:effectLst/>
                          <a:latin typeface="Preeti" pitchFamily="2" charset="0"/>
                        </a:rPr>
                        <a:t>d"nLsf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gfd</a:t>
                      </a:r>
                      <a:r>
                        <a:rPr lang="en-US" sz="1600" b="1" i="0" u="none" strike="noStrike" dirty="0">
                          <a:solidFill>
                            <a:srgbClr val="000000"/>
                          </a:solidFill>
                          <a:effectLst/>
                          <a:latin typeface="Preeti" pitchFamily="2" charset="0"/>
                        </a:rPr>
                        <a:t>,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400" b="1" i="0" u="none" strike="noStrike" dirty="0">
                          <a:solidFill>
                            <a:srgbClr val="000000"/>
                          </a:solidFill>
                          <a:effectLst/>
                          <a:latin typeface="Preeti" pitchFamily="2" charset="0"/>
                        </a:rPr>
                        <a:t>kl/</a:t>
                      </a:r>
                      <a:r>
                        <a:rPr lang="en-US" sz="1400" b="1" i="0" u="none" strike="noStrike" dirty="0" err="1">
                          <a:solidFill>
                            <a:srgbClr val="000000"/>
                          </a:solidFill>
                          <a:effectLst/>
                          <a:latin typeface="Preeti" pitchFamily="2" charset="0"/>
                        </a:rPr>
                        <a:t>jf</a:t>
                      </a:r>
                      <a:r>
                        <a:rPr lang="en-US" sz="1400" b="1" i="0" u="none" strike="noStrike" dirty="0">
                          <a:solidFill>
                            <a:srgbClr val="000000"/>
                          </a:solidFill>
                          <a:effectLst/>
                          <a:latin typeface="Preeti" pitchFamily="2" charset="0"/>
                        </a:rPr>
                        <a:t>/df </a:t>
                      </a:r>
                      <a:r>
                        <a:rPr lang="en-US" sz="1400" b="1" i="0" u="none" strike="noStrike" dirty="0" err="1">
                          <a:solidFill>
                            <a:srgbClr val="000000"/>
                          </a:solidFill>
                          <a:effectLst/>
                          <a:latin typeface="Preeti" pitchFamily="2" charset="0"/>
                        </a:rPr>
                        <a:t>cS</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 ug]{ ;</a:t>
                      </a:r>
                      <a:r>
                        <a:rPr lang="en-US" sz="1400" b="1" i="0" u="none" strike="noStrike" dirty="0" err="1">
                          <a:solidFill>
                            <a:srgbClr val="000000"/>
                          </a:solidFill>
                          <a:effectLst/>
                          <a:latin typeface="Preeti" pitchFamily="2" charset="0"/>
                        </a:rPr>
                        <a:t>b:o</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Vof</a:t>
                      </a:r>
                      <a:endParaRPr lang="en-US" sz="14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0453066"/>
                  </a:ext>
                </a:extLst>
              </a:tr>
              <a:tr h="3150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a:solidFill>
                            <a:srgbClr val="000000"/>
                          </a:solidFill>
                          <a:effectLst/>
                          <a:latin typeface="Preeti" pitchFamily="2" charset="0"/>
                        </a:rPr>
                        <a:t>k'?if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dlxnf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cGo lnËL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dirty="0" err="1">
                          <a:solidFill>
                            <a:srgbClr val="000000"/>
                          </a:solidFill>
                          <a:effectLst/>
                          <a:latin typeface="Preeti" pitchFamily="2" charset="0"/>
                        </a:rPr>
                        <a:t>hDdf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06975863"/>
                  </a:ext>
                </a:extLst>
              </a:tr>
              <a:tr h="187189">
                <a:tc>
                  <a:txBody>
                    <a:bodyPr/>
                    <a:lstStyle/>
                    <a:p>
                      <a:pPr algn="ctr" fontAlgn="ctr"/>
                      <a:r>
                        <a:rPr lang="en-US" sz="1200" b="1" i="0" u="none" strike="noStrike">
                          <a:solidFill>
                            <a:srgbClr val="000000"/>
                          </a:solidFill>
                          <a:effectLst/>
                          <a:latin typeface="Preeti" pitchFamily="2"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-&amp;_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200" b="1" i="0" u="none" strike="noStrike" dirty="0">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8291049"/>
                  </a:ext>
                </a:extLst>
              </a:tr>
              <a:tr h="367465">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3</a:t>
                      </a:r>
                      <a:endParaRPr lang="ne-NP" sz="1800" b="0" i="0" u="none" strike="noStrike" kern="1200" dirty="0">
                        <a:solidFill>
                          <a:srgbClr val="0000FF"/>
                        </a:solidFill>
                        <a:effectLst/>
                        <a:latin typeface="Times New Rom B" pitchFamily="2"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ljsfz</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tfdf</a:t>
                      </a:r>
                      <a:r>
                        <a:rPr lang="en-US" sz="1800" b="0" i="0" u="none" strike="noStrike" kern="1200" dirty="0">
                          <a:solidFill>
                            <a:srgbClr val="0000FF"/>
                          </a:solidFill>
                          <a:effectLst/>
                          <a:latin typeface="Preeti" pitchFamily="2" charset="0"/>
                          <a:ea typeface="+mn-ea"/>
                          <a:cs typeface="+mn-cs"/>
                        </a:rPr>
                        <a:t>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1755707"/>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xl/ v8\sf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9155699"/>
                  </a:ext>
                </a:extLst>
              </a:tr>
              <a:tr h="356997">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k'0f{</a:t>
                      </a:r>
                      <a:r>
                        <a:rPr lang="en-US" sz="1800" b="0" i="0" u="none" strike="noStrike" kern="1200" dirty="0" err="1">
                          <a:solidFill>
                            <a:srgbClr val="0000FF"/>
                          </a:solidFill>
                          <a:effectLst/>
                          <a:latin typeface="Preeti" pitchFamily="2" charset="0"/>
                          <a:ea typeface="+mn-ea"/>
                          <a:cs typeface="+mn-cs"/>
                        </a:rPr>
                        <a:t>snf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lj</a:t>
                      </a:r>
                      <a:r>
                        <a:rPr lang="en-US" sz="1800" b="0" i="0" u="none" strike="noStrike" kern="1200" dirty="0">
                          <a:solidFill>
                            <a:srgbClr val="0000FF"/>
                          </a:solidFill>
                          <a:effectLst/>
                          <a:latin typeface="Preeti" pitchFamily="2" charset="0"/>
                          <a:ea typeface="+mn-ea"/>
                          <a:cs typeface="+mn-cs"/>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  </a:t>
                      </a:r>
                      <a:r>
                        <a:rPr lang="en-US" sz="1800" b="0" i="0" u="none" strike="sng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   </a:t>
                      </a:r>
                      <a:r>
                        <a:rPr lang="en-US" sz="1800" b="0" i="0" u="none" strike="sng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  </a:t>
                      </a:r>
                      <a:r>
                        <a:rPr lang="en-US" sz="1800" b="0" i="0" u="none" strike="sng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70209793"/>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74993527"/>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5ljnfn </a:t>
                      </a:r>
                      <a:r>
                        <a:rPr lang="en-US" sz="1800" b="0" i="0" u="none" strike="noStrike" kern="1200" dirty="0" err="1">
                          <a:solidFill>
                            <a:srgbClr val="0000FF"/>
                          </a:solidFill>
                          <a:effectLst/>
                          <a:latin typeface="Preeti" pitchFamily="2" charset="0"/>
                          <a:ea typeface="+mn-ea"/>
                          <a:cs typeface="+mn-cs"/>
                        </a:rPr>
                        <a:t>kf</a:t>
                      </a:r>
                      <a:r>
                        <a:rPr lang="en-US" sz="1800" b="0" i="0" u="none" strike="noStrike" kern="1200" dirty="0">
                          <a:solidFill>
                            <a:srgbClr val="0000FF"/>
                          </a:solidFill>
                          <a:effectLst/>
                          <a:latin typeface="Preeti" pitchFamily="2" charset="0"/>
                          <a:ea typeface="+mn-ea"/>
                          <a:cs typeface="+mn-cs"/>
                        </a:rPr>
                        <a:t>}8]n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718571"/>
                  </a:ext>
                </a:extLst>
              </a:tr>
              <a:tr h="227060">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xl/</a:t>
                      </a:r>
                      <a:r>
                        <a:rPr lang="en-US" sz="1800" b="0" i="0" u="none" strike="noStrike" kern="1200" dirty="0" err="1">
                          <a:solidFill>
                            <a:srgbClr val="0000FF"/>
                          </a:solidFill>
                          <a:effectLst/>
                          <a:latin typeface="Preeti" pitchFamily="2" charset="0"/>
                          <a:ea typeface="+mn-ea"/>
                          <a:cs typeface="+mn-cs"/>
                        </a:rPr>
                        <a:t>cf</a:t>
                      </a:r>
                      <a:r>
                        <a:rPr lang="en-US" sz="1800" b="0" i="0" u="none" strike="noStrike" kern="1200" dirty="0">
                          <a:solidFill>
                            <a:srgbClr val="0000FF"/>
                          </a:solidFill>
                          <a:effectLst/>
                          <a:latin typeface="Preeti" pitchFamily="2" charset="0"/>
                          <a:ea typeface="+mn-ea"/>
                          <a:cs typeface="+mn-cs"/>
                        </a:rPr>
                        <a:t>]d </a:t>
                      </a:r>
                      <a:r>
                        <a:rPr lang="en-US" sz="1800" b="0" i="0" u="none" strike="noStrike" kern="1200" dirty="0" err="1">
                          <a:solidFill>
                            <a:srgbClr val="0000FF"/>
                          </a:solidFill>
                          <a:effectLst/>
                          <a:latin typeface="Preeti" pitchFamily="2" charset="0"/>
                          <a:ea typeface="+mn-ea"/>
                          <a:cs typeface="+mn-cs"/>
                        </a:rPr>
                        <a:t>cfrfo</a:t>
                      </a:r>
                      <a:r>
                        <a:rPr lang="en-US" sz="1800" b="0" i="0" u="none" strike="noStrike" kern="1200" dirty="0">
                          <a:solidFill>
                            <a:srgbClr val="0000FF"/>
                          </a:solidFill>
                          <a:effectLst/>
                          <a:latin typeface="Preeti" pitchFamily="2" charset="0"/>
                          <a:ea typeface="+mn-ea"/>
                          <a:cs typeface="+mn-cs"/>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4802963"/>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lnnfw</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lwld</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290619"/>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zfGtf</a:t>
                      </a:r>
                      <a:r>
                        <a:rPr lang="en-US" sz="1800" b="0" i="0" u="none" strike="noStrike" kern="1200" dirty="0">
                          <a:solidFill>
                            <a:srgbClr val="0000FF"/>
                          </a:solidFill>
                          <a:effectLst/>
                          <a:latin typeface="Preeti" pitchFamily="2" charset="0"/>
                          <a:ea typeface="+mn-ea"/>
                          <a:cs typeface="+mn-cs"/>
                        </a:rPr>
                        <a:t>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81562116"/>
                  </a:ext>
                </a:extLst>
              </a:tr>
              <a:tr h="227060">
                <a:tc>
                  <a:txBody>
                    <a:bodyPr/>
                    <a:lstStyle/>
                    <a:p>
                      <a:pPr marL="0" algn="ctr" defTabSz="914400" rtl="0" eaLnBrk="1" fontAlgn="b" latinLnBrk="0" hangingPunct="1"/>
                      <a:r>
                        <a:rPr lang="ne-NP" sz="1800" b="0" i="0" u="none" strike="noStrike" kern="1200" dirty="0">
                          <a:solidFill>
                            <a:srgbClr val="0000FF"/>
                          </a:solidFill>
                          <a:effectLst/>
                          <a:latin typeface="Times New Rom B" pitchFamily="2" charset="0"/>
                          <a:ea typeface="+mn-ea"/>
                          <a:cs typeface="+mn-cs"/>
                        </a:rPr>
                        <a:t>.........</a:t>
                      </a:r>
                      <a:endParaRPr lang="en-US" sz="1800" b="0" i="0" u="none" strike="noStrike" kern="1200" dirty="0">
                        <a:solidFill>
                          <a:srgbClr val="0000FF"/>
                        </a:solidFill>
                        <a:effectLst/>
                        <a:latin typeface="Times New Rom B" pitchFamily="2" charset="0"/>
                        <a:ea typeface="+mn-ea"/>
                        <a:cs typeface="+mn-cs"/>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endParaRPr lang="en-US" sz="1800" b="0" i="0" u="none" strike="noStrike" kern="1200" dirty="0">
                        <a:solidFill>
                          <a:srgbClr val="0000FF"/>
                        </a:solidFill>
                        <a:effectLst/>
                        <a:latin typeface="Preeti"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393209"/>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;l/</a:t>
                      </a:r>
                      <a:r>
                        <a:rPr lang="en-US" sz="1800" b="0" i="0" u="none" strike="noStrike" kern="1200" dirty="0" err="1">
                          <a:solidFill>
                            <a:srgbClr val="0000FF"/>
                          </a:solidFill>
                          <a:effectLst/>
                          <a:latin typeface="Preeti" pitchFamily="2" charset="0"/>
                          <a:ea typeface="+mn-ea"/>
                          <a:cs typeface="+mn-cs"/>
                        </a:rPr>
                        <a:t>tf</a:t>
                      </a:r>
                      <a:r>
                        <a:rPr lang="en-US" sz="1800" b="0" i="0" u="none" strike="noStrike" kern="1200" dirty="0">
                          <a:solidFill>
                            <a:srgbClr val="0000FF"/>
                          </a:solidFill>
                          <a:effectLst/>
                          <a:latin typeface="Preeti" pitchFamily="2" charset="0"/>
                          <a:ea typeface="+mn-ea"/>
                          <a:cs typeface="+mn-cs"/>
                        </a:rPr>
                        <a:t>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859850"/>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720332"/>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hgfb</a:t>
                      </a:r>
                      <a:r>
                        <a:rPr lang="en-US" sz="1800" b="0" i="0" u="none" strike="noStrike" kern="1200" dirty="0">
                          <a:solidFill>
                            <a:srgbClr val="0000FF"/>
                          </a:solidFill>
                          <a:effectLst/>
                          <a:latin typeface="Preeti" pitchFamily="2" charset="0"/>
                          <a:ea typeface="+mn-ea"/>
                          <a:cs typeface="+mn-cs"/>
                        </a:rPr>
                        <a:t>{g l3ld/]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4319659"/>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cg' </a:t>
                      </a:r>
                      <a:r>
                        <a:rPr lang="en-US" sz="1800" b="0" i="0" u="none" strike="noStrike" kern="1200" dirty="0" err="1">
                          <a:solidFill>
                            <a:srgbClr val="0000FF"/>
                          </a:solidFill>
                          <a:effectLst/>
                          <a:latin typeface="Preeti" pitchFamily="2" charset="0"/>
                          <a:ea typeface="+mn-ea"/>
                          <a:cs typeface="+mn-cs"/>
                        </a:rPr>
                        <a:t>cfn</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232146"/>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l/of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56986776"/>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xl/ </a:t>
                      </a:r>
                      <a:r>
                        <a:rPr lang="en-US" sz="1800" b="0" i="0" u="none" strike="noStrike" kern="1200" dirty="0" err="1">
                          <a:solidFill>
                            <a:srgbClr val="0000FF"/>
                          </a:solidFill>
                          <a:effectLst/>
                          <a:latin typeface="Preeti" pitchFamily="2" charset="0"/>
                          <a:ea typeface="+mn-ea"/>
                          <a:cs typeface="+mn-cs"/>
                        </a:rPr>
                        <a:t>axfb</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lj</a:t>
                      </a:r>
                      <a:r>
                        <a:rPr lang="en-US" sz="1800" b="0" i="0" u="none" strike="noStrike" kern="1200" dirty="0">
                          <a:solidFill>
                            <a:srgbClr val="0000FF"/>
                          </a:solidFill>
                          <a:effectLst/>
                          <a:latin typeface="Preeti" pitchFamily="2" charset="0"/>
                          <a:ea typeface="+mn-ea"/>
                          <a:cs typeface="+mn-cs"/>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94944246"/>
                  </a:ext>
                </a:extLst>
              </a:tr>
            </a:tbl>
          </a:graphicData>
        </a:graphic>
      </p:graphicFrame>
      <p:sp>
        <p:nvSpPr>
          <p:cNvPr id="8" name="Arrow: Down 7">
            <a:extLst>
              <a:ext uri="{FF2B5EF4-FFF2-40B4-BE49-F238E27FC236}">
                <a16:creationId xmlns:a16="http://schemas.microsoft.com/office/drawing/2014/main" id="{80709257-9DA8-4B54-A475-50241C49AD3A}"/>
              </a:ext>
            </a:extLst>
          </p:cNvPr>
          <p:cNvSpPr/>
          <p:nvPr/>
        </p:nvSpPr>
        <p:spPr>
          <a:xfrm>
            <a:off x="5031262" y="3219146"/>
            <a:ext cx="189667" cy="3270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673467D2-2FAF-458C-832A-D97C13B68F08}"/>
              </a:ext>
            </a:extLst>
          </p:cNvPr>
          <p:cNvSpPr/>
          <p:nvPr/>
        </p:nvSpPr>
        <p:spPr>
          <a:xfrm>
            <a:off x="5141055" y="1313502"/>
            <a:ext cx="6965601" cy="419261"/>
          </a:xfrm>
          <a:prstGeom prst="wedgeRectCallout">
            <a:avLst>
              <a:gd name="adj1" fmla="val -50444"/>
              <a:gd name="adj2" fmla="val 411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dirty="0">
                <a:latin typeface="Preeti" pitchFamily="2" charset="0"/>
                <a:cs typeface="Kalimati" panose="00000400000000000000" pitchFamily="2"/>
              </a:rPr>
              <a:t>पूर्णकला </a:t>
            </a:r>
            <a:r>
              <a:rPr lang="ne-NP">
                <a:latin typeface="Preeti" pitchFamily="2" charset="0"/>
                <a:cs typeface="Kalimati" panose="00000400000000000000" pitchFamily="2"/>
              </a:rPr>
              <a:t>वि.क. को </a:t>
            </a:r>
            <a:r>
              <a:rPr lang="ne-NP" dirty="0">
                <a:latin typeface="Preeti" pitchFamily="2" charset="0"/>
                <a:cs typeface="Kalimati" panose="00000400000000000000" pitchFamily="2"/>
              </a:rPr>
              <a:t>परिवारबाट हरि बहादुर वि.क. को परिवार छुट्टिएको </a:t>
            </a:r>
            <a:r>
              <a:rPr lang="en-US" dirty="0">
                <a:latin typeface="Preeti" pitchFamily="2" charset="0"/>
                <a:cs typeface="Kalimati" panose="00000400000000000000" pitchFamily="2"/>
              </a:rPr>
              <a:t> </a:t>
            </a:r>
          </a:p>
        </p:txBody>
      </p:sp>
      <p:sp>
        <p:nvSpPr>
          <p:cNvPr id="10" name="Title 1">
            <a:extLst>
              <a:ext uri="{FF2B5EF4-FFF2-40B4-BE49-F238E27FC236}">
                <a16:creationId xmlns:a16="http://schemas.microsoft.com/office/drawing/2014/main" id="{DB57F922-BE30-46AB-B4AF-688AC1D36D61}"/>
              </a:ext>
            </a:extLst>
          </p:cNvPr>
          <p:cNvSpPr txBox="1">
            <a:spLocks/>
          </p:cNvSpPr>
          <p:nvPr/>
        </p:nvSpPr>
        <p:spPr>
          <a:xfrm>
            <a:off x="0" y="792263"/>
            <a:ext cx="12106656" cy="521237"/>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e-NP" sz="2400" b="1" dirty="0">
                <a:solidFill>
                  <a:srgbClr val="142DAC"/>
                </a:solidFill>
                <a:latin typeface="Kokila" panose="020B0604020202020204" pitchFamily="34" charset="0"/>
                <a:cs typeface="Kalimati" panose="00000400000000000000" pitchFamily="2"/>
              </a:rPr>
              <a:t>अन्य कारणले व्यक्ति तथा परिवार थपघट हुन सक्ने अवस्थाको उदाहरण </a:t>
            </a:r>
            <a:endParaRPr lang="en-US" sz="2400" b="1" dirty="0">
              <a:solidFill>
                <a:srgbClr val="142DAC"/>
              </a:solidFill>
              <a:latin typeface="Kokila" panose="020B0604020202020204" pitchFamily="34" charset="0"/>
              <a:cs typeface="Kalimati" panose="00000400000000000000" pitchFamily="2"/>
            </a:endParaRPr>
          </a:p>
        </p:txBody>
      </p:sp>
      <p:cxnSp>
        <p:nvCxnSpPr>
          <p:cNvPr id="3" name="Straight Connector 2">
            <a:extLst>
              <a:ext uri="{FF2B5EF4-FFF2-40B4-BE49-F238E27FC236}">
                <a16:creationId xmlns:a16="http://schemas.microsoft.com/office/drawing/2014/main" id="{CF54AD21-39E0-47B4-876D-57A95C6EEF3E}"/>
              </a:ext>
            </a:extLst>
          </p:cNvPr>
          <p:cNvCxnSpPr>
            <a:cxnSpLocks/>
          </p:cNvCxnSpPr>
          <p:nvPr/>
        </p:nvCxnSpPr>
        <p:spPr>
          <a:xfrm>
            <a:off x="7742641" y="3262622"/>
            <a:ext cx="27053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B8880D6-8248-4B9E-8BAC-2B6B9496A536}"/>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190CA55B-8751-442F-A6CC-ACFE09D4978E}"/>
              </a:ext>
            </a:extLst>
          </p:cNvPr>
          <p:cNvSpPr txBox="1">
            <a:spLocks/>
          </p:cNvSpPr>
          <p:nvPr/>
        </p:nvSpPr>
        <p:spPr>
          <a:xfrm>
            <a:off x="11658599" y="6450497"/>
            <a:ext cx="552941" cy="366516"/>
          </a:xfrm>
          <a:prstGeom prst="rect">
            <a:avLst/>
          </a:prstGeom>
        </p:spPr>
        <p:txBody>
          <a:bodyPr/>
          <a:lstStyle>
            <a:defPPr>
              <a:defRPr lang="en-US"/>
            </a:defPPr>
            <a:lvl1pPr marL="0" algn="l" defTabSz="914400" rtl="0" eaLnBrk="1" latinLnBrk="0" hangingPunct="1">
              <a:defRPr lang="en-US" sz="1400" kern="1200" smtClean="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6402401-4522-4C0F-A737-197EB07E49FF}" type="slidenum">
              <a:rPr lang="en-US" sz="1800" smtClean="0">
                <a:latin typeface="Fontasy Himali" panose="04020500000000000000" pitchFamily="82" charset="0"/>
                <a:cs typeface="+mn-cs"/>
              </a:rPr>
              <a:pPr algn="r"/>
              <a:t>47</a:t>
            </a:fld>
            <a:endParaRPr lang="en-US" sz="1800" dirty="0">
              <a:latin typeface="Fontasy Himali" panose="04020500000000000000" pitchFamily="82" charset="0"/>
              <a:cs typeface="+mn-cs"/>
            </a:endParaRPr>
          </a:p>
        </p:txBody>
      </p:sp>
    </p:spTree>
    <p:extLst>
      <p:ext uri="{BB962C8B-B14F-4D97-AF65-F5344CB8AC3E}">
        <p14:creationId xmlns:p14="http://schemas.microsoft.com/office/powerpoint/2010/main" val="1068162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0389-4766-4848-A279-D15717E3474B}"/>
              </a:ext>
            </a:extLst>
          </p:cNvPr>
          <p:cNvSpPr>
            <a:spLocks noGrp="1"/>
          </p:cNvSpPr>
          <p:nvPr>
            <p:ph type="title"/>
          </p:nvPr>
        </p:nvSpPr>
        <p:spPr>
          <a:xfrm>
            <a:off x="0" y="708548"/>
            <a:ext cx="12192000" cy="467359"/>
          </a:xfrm>
        </p:spPr>
        <p:txBody>
          <a:bodyPr/>
          <a:lstStyle/>
          <a:p>
            <a:pPr algn="ctr"/>
            <a:r>
              <a:rPr lang="ne-NP" sz="2800" b="1" dirty="0">
                <a:cs typeface="Kalimati" pitchFamily="2"/>
              </a:rPr>
              <a:t>कक्षा कार्य तथा छलफल</a:t>
            </a:r>
            <a:br>
              <a:rPr lang="hi-IN" sz="2800" b="1" dirty="0">
                <a:cs typeface="Kalimati" pitchFamily="2"/>
              </a:rPr>
            </a:br>
            <a:endParaRPr lang="en-US" sz="2800" dirty="0"/>
          </a:p>
        </p:txBody>
      </p:sp>
      <p:sp>
        <p:nvSpPr>
          <p:cNvPr id="3" name="Content Placeholder 2">
            <a:extLst>
              <a:ext uri="{FF2B5EF4-FFF2-40B4-BE49-F238E27FC236}">
                <a16:creationId xmlns:a16="http://schemas.microsoft.com/office/drawing/2014/main" id="{16D74BA0-3CCA-46A8-ABF6-BB22CE6839F5}"/>
              </a:ext>
            </a:extLst>
          </p:cNvPr>
          <p:cNvSpPr>
            <a:spLocks noGrp="1"/>
          </p:cNvSpPr>
          <p:nvPr>
            <p:ph idx="1"/>
          </p:nvPr>
        </p:nvSpPr>
        <p:spPr>
          <a:xfrm>
            <a:off x="193040" y="1292088"/>
            <a:ext cx="11866880" cy="5458272"/>
          </a:xfrm>
        </p:spPr>
        <p:txBody>
          <a:bodyPr/>
          <a:lstStyle/>
          <a:p>
            <a:r>
              <a:rPr lang="ne-NP" sz="2400" dirty="0">
                <a:latin typeface="Preeti" pitchFamily="2" charset="0"/>
                <a:cs typeface="Kalimati" pitchFamily="2"/>
              </a:rPr>
              <a:t>आफ्नो परिवारको विवरण महल ८ देखि २०  सम्म नमुना प्रश्नावलीमा भर्नुहोस् ।</a:t>
            </a:r>
          </a:p>
          <a:p>
            <a:r>
              <a:rPr lang="ne-NP" sz="2400" dirty="0">
                <a:latin typeface="Preeti" pitchFamily="2" charset="0"/>
                <a:cs typeface="Kalimati" pitchFamily="2"/>
              </a:rPr>
              <a:t>विवरण भर्दा देखिएका समस्या केही भएमा छलफलका लागि पालैपालो राख्नुहोस् ।</a:t>
            </a:r>
            <a:endParaRPr lang="hi-IN" sz="2400" dirty="0">
              <a:latin typeface="Preeti" pitchFamily="2" charset="0"/>
              <a:cs typeface="Kalimati" pitchFamily="2"/>
            </a:endParaRPr>
          </a:p>
          <a:p>
            <a:endParaRPr lang="en-US" dirty="0"/>
          </a:p>
        </p:txBody>
      </p:sp>
      <p:sp>
        <p:nvSpPr>
          <p:cNvPr id="4" name="Slide Number Placeholder 3">
            <a:extLst>
              <a:ext uri="{FF2B5EF4-FFF2-40B4-BE49-F238E27FC236}">
                <a16:creationId xmlns:a16="http://schemas.microsoft.com/office/drawing/2014/main" id="{C40E0784-7ECD-4CC6-A636-FCFF20A8E08F}"/>
              </a:ext>
            </a:extLst>
          </p:cNvPr>
          <p:cNvSpPr>
            <a:spLocks noGrp="1"/>
          </p:cNvSpPr>
          <p:nvPr>
            <p:ph type="sldNum" sz="quarter" idx="12"/>
          </p:nvPr>
        </p:nvSpPr>
        <p:spPr>
          <a:xfrm>
            <a:off x="11509514" y="6451887"/>
            <a:ext cx="632454" cy="365126"/>
          </a:xfrm>
        </p:spPr>
        <p:txBody>
          <a:bodyPr/>
          <a:lstStyle/>
          <a:p>
            <a:pPr algn="r"/>
            <a:fld id="{26402401-4522-4C0F-A737-197EB07E49FF}" type="slidenum">
              <a:rPr lang="en-US" sz="1800">
                <a:latin typeface="Fontasy Himali" panose="04020500000000000000" pitchFamily="82" charset="0"/>
                <a:cs typeface="+mn-cs"/>
              </a:rPr>
              <a:pPr algn="r"/>
              <a:t>48</a:t>
            </a:fld>
            <a:endParaRPr lang="en-US" sz="1800" dirty="0">
              <a:latin typeface="Fontasy Himali" panose="04020500000000000000" pitchFamily="82" charset="0"/>
              <a:cs typeface="+mn-cs"/>
            </a:endParaRPr>
          </a:p>
        </p:txBody>
      </p:sp>
      <p:pic>
        <p:nvPicPr>
          <p:cNvPr id="6" name="Picture 5">
            <a:extLst>
              <a:ext uri="{FF2B5EF4-FFF2-40B4-BE49-F238E27FC236}">
                <a16:creationId xmlns:a16="http://schemas.microsoft.com/office/drawing/2014/main" id="{9B749F36-E132-45C5-B662-E0A4E3A4B79F}"/>
              </a:ext>
            </a:extLst>
          </p:cNvPr>
          <p:cNvPicPr>
            <a:picLocks noChangeAspect="1"/>
          </p:cNvPicPr>
          <p:nvPr/>
        </p:nvPicPr>
        <p:blipFill>
          <a:blip r:embed="rId2"/>
          <a:stretch>
            <a:fillRect/>
          </a:stretch>
        </p:blipFill>
        <p:spPr>
          <a:xfrm>
            <a:off x="193041" y="2247791"/>
            <a:ext cx="11316473" cy="4551965"/>
          </a:xfrm>
          <a:prstGeom prst="rect">
            <a:avLst/>
          </a:prstGeom>
        </p:spPr>
      </p:pic>
      <p:cxnSp>
        <p:nvCxnSpPr>
          <p:cNvPr id="7" name="Straight Connector 6">
            <a:extLst>
              <a:ext uri="{FF2B5EF4-FFF2-40B4-BE49-F238E27FC236}">
                <a16:creationId xmlns:a16="http://schemas.microsoft.com/office/drawing/2014/main" id="{FFC55A6B-3E8E-4C27-B7C5-E72C03983FEB}"/>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673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D640-CAB4-42E0-B6A9-B06098405ACC}"/>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endParaRPr lang="en-US" sz="2800" dirty="0"/>
          </a:p>
        </p:txBody>
      </p:sp>
      <p:sp>
        <p:nvSpPr>
          <p:cNvPr id="3" name="Content Placeholder 2">
            <a:extLst>
              <a:ext uri="{FF2B5EF4-FFF2-40B4-BE49-F238E27FC236}">
                <a16:creationId xmlns:a16="http://schemas.microsoft.com/office/drawing/2014/main" id="{F8955411-5B9C-46EE-86E6-38F6D0A81B78}"/>
              </a:ext>
            </a:extLst>
          </p:cNvPr>
          <p:cNvSpPr>
            <a:spLocks noGrp="1"/>
          </p:cNvSpPr>
          <p:nvPr>
            <p:ph idx="1"/>
          </p:nvPr>
        </p:nvSpPr>
        <p:spPr>
          <a:xfrm>
            <a:off x="50032" y="1585640"/>
            <a:ext cx="12191999" cy="5164719"/>
          </a:xfrm>
        </p:spPr>
        <p:txBody>
          <a:bodyPr/>
          <a:lstStyle/>
          <a:p>
            <a:pPr marL="457200" indent="-457200">
              <a:lnSpc>
                <a:spcPct val="150000"/>
              </a:lnSpc>
              <a:buAutoNum type="hindiNumPeriod"/>
            </a:pPr>
            <a:r>
              <a:rPr lang="ne-NP" sz="2400" dirty="0">
                <a:cs typeface="Kalimati" pitchFamily="2"/>
              </a:rPr>
              <a:t>आफैले चलन गरेको </a:t>
            </a:r>
            <a:r>
              <a:rPr lang="ne-NP" sz="2400">
                <a:cs typeface="Kalimati" pitchFamily="2"/>
              </a:rPr>
              <a:t>कृषि प्रयोजनको </a:t>
            </a:r>
            <a:r>
              <a:rPr lang="ne-NP" sz="2400" dirty="0">
                <a:cs typeface="Kalimati" pitchFamily="2"/>
              </a:rPr>
              <a:t>जग्गा भन्नाले के बुझिन्छ ?</a:t>
            </a:r>
          </a:p>
          <a:p>
            <a:pPr marL="457200" indent="-457200">
              <a:lnSpc>
                <a:spcPct val="150000"/>
              </a:lnSpc>
              <a:buAutoNum type="hindiNumPeriod"/>
            </a:pPr>
            <a:r>
              <a:rPr lang="ne-NP" sz="2400" dirty="0">
                <a:cs typeface="Kalimati" pitchFamily="2"/>
              </a:rPr>
              <a:t>परिवारले कृषि प्रयोजनको लागि चलन गरेको जग्गाको </a:t>
            </a:r>
            <a:r>
              <a:rPr lang="ne-NP" sz="2400">
                <a:cs typeface="Kalimati" pitchFamily="2"/>
              </a:rPr>
              <a:t>एकाइ फरक</a:t>
            </a:r>
            <a:r>
              <a:rPr lang="en-US" sz="2400">
                <a:cs typeface="Kalimati" pitchFamily="2"/>
              </a:rPr>
              <a:t> </a:t>
            </a:r>
            <a:r>
              <a:rPr lang="ne-NP" sz="2400">
                <a:cs typeface="Kalimati" pitchFamily="2"/>
              </a:rPr>
              <a:t>फरक </a:t>
            </a:r>
            <a:r>
              <a:rPr lang="ne-NP" sz="2400" dirty="0">
                <a:cs typeface="Kalimati" pitchFamily="2"/>
              </a:rPr>
              <a:t>भएमा के गर्नुपर्दछ </a:t>
            </a:r>
            <a:r>
              <a:rPr lang="en-US" sz="2400" dirty="0">
                <a:cs typeface="Kalimati" panose="00000400000000000000" pitchFamily="2"/>
              </a:rPr>
              <a:t>? </a:t>
            </a:r>
            <a:r>
              <a:rPr lang="ne-NP" sz="2400" dirty="0">
                <a:cs typeface="Kalimati" pitchFamily="2"/>
              </a:rPr>
              <a:t> </a:t>
            </a:r>
          </a:p>
          <a:p>
            <a:pPr marL="457200" indent="-457200">
              <a:lnSpc>
                <a:spcPct val="150000"/>
              </a:lnSpc>
              <a:buFont typeface="Arial" panose="020B0604020202020204" pitchFamily="34" charset="0"/>
              <a:buAutoNum type="hindiNumPeriod"/>
            </a:pPr>
            <a:r>
              <a:rPr lang="ne-NP" sz="2400" dirty="0">
                <a:cs typeface="Kalimati" pitchFamily="2"/>
              </a:rPr>
              <a:t>कुनै एक व्यावसायिक संस्थाले कुखुरा फर्म सञ्चालन गरेको छ भने उक्त विवरण लिनुपर्दछ कि पर्दैन </a:t>
            </a:r>
            <a:r>
              <a:rPr lang="en-US" sz="2400" dirty="0">
                <a:cs typeface="Kalimati" pitchFamily="2"/>
              </a:rPr>
              <a:t>?</a:t>
            </a:r>
            <a:endParaRPr lang="ne-NP" sz="2400" dirty="0">
              <a:cs typeface="Kalimati" pitchFamily="2"/>
            </a:endParaRPr>
          </a:p>
          <a:p>
            <a:pPr marL="457200" indent="-457200">
              <a:lnSpc>
                <a:spcPct val="150000"/>
              </a:lnSpc>
              <a:buFont typeface="Arial" panose="020B0604020202020204" pitchFamily="34" charset="0"/>
              <a:buAutoNum type="hindiNumPeriod"/>
            </a:pPr>
            <a:r>
              <a:rPr lang="ne-NP" sz="2400" dirty="0">
                <a:cs typeface="Kalimati" pitchFamily="2"/>
              </a:rPr>
              <a:t>परिवारले सरकारी अनुदान अन्तर्गत आवासीय घर निर्माण अन्तर्गत कस्ता कस्ता घर निर्माण भन्ने बुझिन्छ?</a:t>
            </a:r>
          </a:p>
          <a:p>
            <a:pPr marL="457200" indent="-457200">
              <a:lnSpc>
                <a:spcPct val="150000"/>
              </a:lnSpc>
              <a:buFont typeface="Arial" panose="020B0604020202020204" pitchFamily="34" charset="0"/>
              <a:buAutoNum type="hindiNumPeriod"/>
            </a:pPr>
            <a:r>
              <a:rPr lang="ne-NP" sz="2400" dirty="0">
                <a:cs typeface="Kalimati" pitchFamily="2"/>
              </a:rPr>
              <a:t>व्यक्तिको नाममा बैंक वा वित्तीय संस्थामा खाता भएको नभएको कसरी निर्क्योल गरिन्छ ?</a:t>
            </a:r>
          </a:p>
          <a:p>
            <a:pPr marL="457200" indent="-457200">
              <a:lnSpc>
                <a:spcPct val="150000"/>
              </a:lnSpc>
              <a:buFont typeface="Arial" panose="020B0604020202020204" pitchFamily="34" charset="0"/>
              <a:buAutoNum type="hindiNumPeriod"/>
            </a:pPr>
            <a:endParaRPr lang="en-US" sz="2400" dirty="0">
              <a:cs typeface="Kalimati" pitchFamily="2"/>
            </a:endParaRPr>
          </a:p>
          <a:p>
            <a:pPr marL="457200" indent="-457200">
              <a:lnSpc>
                <a:spcPct val="150000"/>
              </a:lnSpc>
              <a:buAutoNum type="hindiNumPeriod"/>
            </a:pPr>
            <a:endParaRPr lang="ne-NP" sz="2400" dirty="0">
              <a:cs typeface="Kalimati" pitchFamily="2"/>
            </a:endParaRPr>
          </a:p>
          <a:p>
            <a:pPr marL="0" indent="0">
              <a:buNone/>
            </a:pPr>
            <a:endParaRPr lang="ne-NP" dirty="0">
              <a:cs typeface="Kalimati" panose="00000400000000000000" pitchFamily="2"/>
            </a:endParaRPr>
          </a:p>
          <a:p>
            <a:endParaRPr lang="en-US" dirty="0"/>
          </a:p>
          <a:p>
            <a:endParaRPr lang="en-US" dirty="0"/>
          </a:p>
        </p:txBody>
      </p:sp>
      <p:sp>
        <p:nvSpPr>
          <p:cNvPr id="4" name="Slide Number Placeholder 3">
            <a:extLst>
              <a:ext uri="{FF2B5EF4-FFF2-40B4-BE49-F238E27FC236}">
                <a16:creationId xmlns:a16="http://schemas.microsoft.com/office/drawing/2014/main" id="{4AAEC1A6-F917-483B-A303-B35FE69E4218}"/>
              </a:ext>
            </a:extLst>
          </p:cNvPr>
          <p:cNvSpPr>
            <a:spLocks noGrp="1"/>
          </p:cNvSpPr>
          <p:nvPr>
            <p:ph type="sldNum" sz="quarter" idx="12"/>
          </p:nvPr>
        </p:nvSpPr>
        <p:spPr>
          <a:xfrm>
            <a:off x="11618844" y="6464609"/>
            <a:ext cx="523124" cy="352403"/>
          </a:xfrm>
        </p:spPr>
        <p:txBody>
          <a:bodyPr/>
          <a:lstStyle/>
          <a:p>
            <a:pPr algn="r"/>
            <a:fld id="{26402401-4522-4C0F-A737-197EB07E49FF}" type="slidenum">
              <a:rPr lang="en-US" sz="1800">
                <a:latin typeface="Fontasy Himali" panose="04020500000000000000" pitchFamily="82" charset="0"/>
                <a:cs typeface="+mn-cs"/>
              </a:rPr>
              <a:pPr algn="r"/>
              <a:t>49</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C899E95E-9544-4E43-963F-F7C832320DC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2906C3-437E-4EB6-A9AB-C9FC4A2C75EF}"/>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83425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7" y="6475618"/>
            <a:ext cx="2743200" cy="365125"/>
          </a:xfrm>
        </p:spPr>
        <p:txBody>
          <a:bodyPr/>
          <a:lstStyle/>
          <a:p>
            <a:pPr algn="r"/>
            <a:fld id="{2840B2E4-A264-431E-ABDE-38E3BCDA5876}" type="slidenum">
              <a:rPr lang="en-US">
                <a:latin typeface="Fontasy Himali" panose="04020500000000000000" pitchFamily="82" charset="0"/>
              </a:rPr>
              <a:pPr algn="r"/>
              <a:t>5</a:t>
            </a:fld>
            <a:endParaRPr lang="en-US" dirty="0">
              <a:latin typeface="Fontasy Himali" panose="04020500000000000000" pitchFamily="82" charset="0"/>
            </a:endParaRPr>
          </a:p>
        </p:txBody>
      </p:sp>
      <p:sp>
        <p:nvSpPr>
          <p:cNvPr id="2" name="Rectangle 1"/>
          <p:cNvSpPr/>
          <p:nvPr/>
        </p:nvSpPr>
        <p:spPr>
          <a:xfrm>
            <a:off x="361950" y="1722773"/>
            <a:ext cx="8410575" cy="4478149"/>
          </a:xfrm>
          <a:prstGeom prst="rect">
            <a:avLst/>
          </a:prstGeom>
        </p:spPr>
        <p:txBody>
          <a:bodyPr wrap="square">
            <a:spAutoFit/>
          </a:bodyPr>
          <a:lstStyle/>
          <a:p>
            <a:pPr marL="457200" indent="-457200">
              <a:lnSpc>
                <a:spcPct val="150000"/>
              </a:lnSpc>
              <a:buFont typeface="Arial" panose="020B0604020202020204" pitchFamily="34" charset="0"/>
              <a:buChar char="•"/>
            </a:pPr>
            <a:r>
              <a:rPr lang="ne-NP" sz="2400" dirty="0">
                <a:cs typeface="Kalimati" pitchFamily="2"/>
              </a:rPr>
              <a:t>जनगणनामा कोही व्यक्ति नछुटून् र कोही व्यक्ति नदोहोरिऊन् भन्ने उद्देश्यले परिवारका सदस्य अक्सर जहाँ बसोबास गर्छन् सोही स्थानबाटै गणना गर्नुपर्दछ । </a:t>
            </a:r>
          </a:p>
          <a:p>
            <a:pPr marL="457200" indent="-457200">
              <a:lnSpc>
                <a:spcPct val="150000"/>
              </a:lnSpc>
              <a:buFont typeface="Arial" panose="020B0604020202020204" pitchFamily="34" charset="0"/>
              <a:buChar char="•"/>
            </a:pPr>
            <a:r>
              <a:rPr lang="ne-NP" sz="2400" dirty="0">
                <a:cs typeface="Kalimati" pitchFamily="2"/>
              </a:rPr>
              <a:t>परिवारमा अक्सर बसोवास गर्ने परिवारका सदस्यहरूका पुरूष, महिला, अन्य लिङ्गी र जम्मा संख्या यस महलमा उल्लेख गर्नुपर्दछ । </a:t>
            </a:r>
          </a:p>
          <a:p>
            <a:pPr marL="457200" indent="-457200">
              <a:lnSpc>
                <a:spcPct val="150000"/>
              </a:lnSpc>
              <a:buFont typeface="Arial" panose="020B0604020202020204" pitchFamily="34" charset="0"/>
              <a:buChar char="•"/>
            </a:pPr>
            <a:r>
              <a:rPr lang="ne-NP" sz="2400" dirty="0">
                <a:cs typeface="Kalimati" pitchFamily="2"/>
              </a:rPr>
              <a:t>परिवारका सदस्यहरुको गणना गर्दा अक्सर बसोबासको अवधारणा तथा परिभाषा बमोजिम गर्नुपर्दछ । </a:t>
            </a:r>
          </a:p>
        </p:txBody>
      </p:sp>
      <p:sp>
        <p:nvSpPr>
          <p:cNvPr id="8" name="Rectangle 7"/>
          <p:cNvSpPr/>
          <p:nvPr/>
        </p:nvSpPr>
        <p:spPr>
          <a:xfrm>
            <a:off x="538162" y="762413"/>
            <a:ext cx="11291888" cy="954107"/>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a:t>
            </a:r>
            <a:r>
              <a:rPr lang="ne-NP" sz="2800" b="1">
                <a:cs typeface="Kalimati" pitchFamily="2"/>
              </a:rPr>
              <a:t>सदस्य संख्या</a:t>
            </a:r>
          </a:p>
          <a:p>
            <a:pPr algn="ctr"/>
            <a:r>
              <a:rPr lang="ne-NP" sz="2800" b="1">
                <a:cs typeface="Kalimati" pitchFamily="2"/>
              </a:rPr>
              <a:t>(पुरुष, महिला र अन्य लिङ्गी)</a:t>
            </a:r>
            <a:endParaRPr lang="en-US" sz="2800" b="1" dirty="0">
              <a:cs typeface="Kalimati" pitchFamily="2"/>
            </a:endParaRPr>
          </a:p>
        </p:txBody>
      </p:sp>
      <p:pic>
        <p:nvPicPr>
          <p:cNvPr id="9" name="Picture 8">
            <a:extLst>
              <a:ext uri="{FF2B5EF4-FFF2-40B4-BE49-F238E27FC236}">
                <a16:creationId xmlns:a16="http://schemas.microsoft.com/office/drawing/2014/main" id="{0DFD686F-A1DF-499B-B1B6-C51502C4171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010650" y="2300288"/>
            <a:ext cx="2819400" cy="3809917"/>
          </a:xfrm>
          <a:prstGeom prst="rect">
            <a:avLst/>
          </a:prstGeom>
        </p:spPr>
      </p:pic>
      <p:sp>
        <p:nvSpPr>
          <p:cNvPr id="10" name="TextBox 9">
            <a:extLst>
              <a:ext uri="{FF2B5EF4-FFF2-40B4-BE49-F238E27FC236}">
                <a16:creationId xmlns:a16="http://schemas.microsoft.com/office/drawing/2014/main" id="{2489BA17-BFD0-4176-93FA-CF6AEB17A450}"/>
              </a:ext>
            </a:extLst>
          </p:cNvPr>
          <p:cNvSpPr txBox="1"/>
          <p:nvPr/>
        </p:nvSpPr>
        <p:spPr>
          <a:xfrm>
            <a:off x="5804448"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805240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2BAD-B4F1-4ABD-A489-1ABEB4806B6D}"/>
              </a:ext>
            </a:extLst>
          </p:cNvPr>
          <p:cNvSpPr>
            <a:spLocks noGrp="1"/>
          </p:cNvSpPr>
          <p:nvPr>
            <p:ph type="title"/>
          </p:nvPr>
        </p:nvSpPr>
        <p:spPr>
          <a:xfrm>
            <a:off x="0" y="688157"/>
            <a:ext cx="12192000" cy="612742"/>
          </a:xfrm>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r>
              <a:rPr lang="en-US" sz="2800" b="1" dirty="0">
                <a:latin typeface="Calibri" panose="020F0502020204030204" pitchFamily="34" charset="0"/>
                <a:ea typeface="Calibri" panose="020F0502020204030204" pitchFamily="34" charset="0"/>
                <a:cs typeface="Kalimati" panose="00000400000000000000" pitchFamily="2"/>
              </a:rPr>
              <a:t> </a:t>
            </a:r>
            <a:br>
              <a:rPr lang="en-US" sz="3600" b="1" dirty="0">
                <a:cs typeface="Kalimati" pitchFamily="2"/>
              </a:rPr>
            </a:br>
            <a:endParaRPr lang="en-US" sz="2800" dirty="0"/>
          </a:p>
        </p:txBody>
      </p:sp>
      <p:sp>
        <p:nvSpPr>
          <p:cNvPr id="3" name="Content Placeholder 2">
            <a:extLst>
              <a:ext uri="{FF2B5EF4-FFF2-40B4-BE49-F238E27FC236}">
                <a16:creationId xmlns:a16="http://schemas.microsoft.com/office/drawing/2014/main" id="{2FC3E40F-C433-4E8F-8DAD-7A6237697F65}"/>
              </a:ext>
            </a:extLst>
          </p:cNvPr>
          <p:cNvSpPr>
            <a:spLocks noGrp="1"/>
          </p:cNvSpPr>
          <p:nvPr>
            <p:ph idx="1"/>
          </p:nvPr>
        </p:nvSpPr>
        <p:spPr>
          <a:xfrm>
            <a:off x="-1" y="1235216"/>
            <a:ext cx="12141969" cy="4747801"/>
          </a:xfrm>
        </p:spPr>
        <p:txBody>
          <a:bodyPr/>
          <a:lstStyle/>
          <a:p>
            <a:pPr marL="0" indent="0" algn="just">
              <a:lnSpc>
                <a:spcPct val="150000"/>
              </a:lnSpc>
              <a:buNone/>
            </a:pPr>
            <a:r>
              <a:rPr lang="ne-NP" sz="2400" b="1" dirty="0">
                <a:solidFill>
                  <a:srgbClr val="0000FF"/>
                </a:solidFill>
                <a:cs typeface="Kalimati" panose="00000400000000000000" pitchFamily="2"/>
              </a:rPr>
              <a:t>१.</a:t>
            </a:r>
            <a:r>
              <a:rPr lang="ne-NP" sz="2400" dirty="0">
                <a:cs typeface="Kalimati" panose="00000400000000000000" pitchFamily="2"/>
              </a:rPr>
              <a:t> </a:t>
            </a:r>
            <a:r>
              <a:rPr lang="ne-NP" sz="2400" b="1" dirty="0">
                <a:solidFill>
                  <a:srgbClr val="0000FF"/>
                </a:solidFill>
                <a:cs typeface="Kalimati" panose="00000400000000000000" pitchFamily="2"/>
              </a:rPr>
              <a:t>आफैले चलन गरेको </a:t>
            </a:r>
            <a:r>
              <a:rPr lang="ne-NP" sz="2400" b="1">
                <a:solidFill>
                  <a:srgbClr val="0000FF"/>
                </a:solidFill>
                <a:cs typeface="Kalimati" panose="00000400000000000000" pitchFamily="2"/>
              </a:rPr>
              <a:t>कृषि प्रयोजनको </a:t>
            </a:r>
            <a:r>
              <a:rPr lang="ne-NP" sz="2400" b="1" dirty="0">
                <a:solidFill>
                  <a:srgbClr val="0000FF"/>
                </a:solidFill>
                <a:cs typeface="Kalimati" panose="00000400000000000000" pitchFamily="2"/>
              </a:rPr>
              <a:t>जग्गा भन्नाले के बुझिन्छ ? </a:t>
            </a:r>
          </a:p>
          <a:p>
            <a:pPr marL="0" indent="0" algn="just">
              <a:lnSpc>
                <a:spcPct val="150000"/>
              </a:lnSpc>
              <a:buNone/>
            </a:pPr>
            <a:r>
              <a:rPr lang="ne-NP" sz="2400" b="1" dirty="0">
                <a:solidFill>
                  <a:srgbClr val="0000FF"/>
                </a:solidFill>
                <a:cs typeface="Kalimati" panose="00000400000000000000" pitchFamily="2"/>
              </a:rPr>
              <a:t>उत्तर:</a:t>
            </a:r>
            <a:r>
              <a:rPr lang="ne-NP" sz="2400" dirty="0">
                <a:solidFill>
                  <a:srgbClr val="0070C0"/>
                </a:solidFill>
                <a:cs typeface="Kalimati" panose="00000400000000000000" pitchFamily="2"/>
              </a:rPr>
              <a:t> </a:t>
            </a:r>
            <a:r>
              <a:rPr lang="ne-NP" sz="2400" dirty="0">
                <a:cs typeface="Kalimati" panose="00000400000000000000" pitchFamily="2"/>
              </a:rPr>
              <a:t>आफैले चलन गरेको कृषि प्रयोग को जग्गा भन्नाले (खेतीपाती वा कृषि कार्यका लागि आफैले उपभोग गरेको जग्गालाई बुझाउँछ । यस अन्तर्गत आफ्नो जग्गा आफैंले उपभोग गरेको र अरूको जग्गा आफूले उपभोग गरेको भए सोजग्गा समेत समावेश गर्नुपर्छ ।</a:t>
            </a:r>
          </a:p>
          <a:p>
            <a:pPr marL="0" indent="0">
              <a:lnSpc>
                <a:spcPct val="150000"/>
              </a:lnSpc>
              <a:buNone/>
            </a:pPr>
            <a:r>
              <a:rPr lang="ne-NP" sz="2400" b="1" dirty="0">
                <a:solidFill>
                  <a:srgbClr val="0000FF"/>
                </a:solidFill>
                <a:cs typeface="Kalimati" panose="00000400000000000000" pitchFamily="2"/>
              </a:rPr>
              <a:t>२. परिवारले कृषि प्रयोजनको लागि चलन गरेको जग्गाको </a:t>
            </a:r>
            <a:r>
              <a:rPr lang="ne-NP" sz="2400" b="1">
                <a:solidFill>
                  <a:srgbClr val="0000FF"/>
                </a:solidFill>
                <a:cs typeface="Kalimati" panose="00000400000000000000" pitchFamily="2"/>
              </a:rPr>
              <a:t>एकाइ फरकफरक </a:t>
            </a:r>
            <a:r>
              <a:rPr lang="ne-NP" sz="2400" b="1" dirty="0">
                <a:solidFill>
                  <a:srgbClr val="0000FF"/>
                </a:solidFill>
                <a:cs typeface="Kalimati" panose="00000400000000000000" pitchFamily="2"/>
              </a:rPr>
              <a:t>भएमा के गर्नुपर्दछ </a:t>
            </a:r>
            <a:r>
              <a:rPr lang="en-US" sz="2400" b="1" dirty="0">
                <a:solidFill>
                  <a:srgbClr val="0000FF"/>
                </a:solidFill>
                <a:cs typeface="Kalimati" panose="00000400000000000000" pitchFamily="2"/>
              </a:rPr>
              <a:t>? </a:t>
            </a:r>
          </a:p>
          <a:p>
            <a:pPr marL="0" indent="0">
              <a:lnSpc>
                <a:spcPct val="150000"/>
              </a:lnSpc>
              <a:buNone/>
            </a:pPr>
            <a:r>
              <a:rPr lang="ne-NP" sz="2400" b="1" dirty="0">
                <a:solidFill>
                  <a:srgbClr val="0000FF"/>
                </a:solidFill>
                <a:cs typeface="Kalimati" panose="00000400000000000000" pitchFamily="2"/>
              </a:rPr>
              <a:t>उत्तरः</a:t>
            </a:r>
            <a:r>
              <a:rPr lang="ne-NP" sz="2400" dirty="0">
                <a:cs typeface="Kalimati" panose="00000400000000000000" pitchFamily="2"/>
              </a:rPr>
              <a:t> घरपरिवार सूचीकरण गर्न लागेको गा.पा.</a:t>
            </a:r>
            <a:r>
              <a:rPr lang="en-US" sz="2400" dirty="0">
                <a:cs typeface="Kalimati" panose="00000400000000000000" pitchFamily="2"/>
              </a:rPr>
              <a:t>/</a:t>
            </a:r>
            <a:r>
              <a:rPr lang="ne-NP" sz="2400" dirty="0">
                <a:cs typeface="Kalimati" panose="00000400000000000000" pitchFamily="2"/>
              </a:rPr>
              <a:t>न.पा.मा जग्गाको नापका लागि प्रयोग </a:t>
            </a:r>
            <a:r>
              <a:rPr lang="ne-NP" sz="2400">
                <a:cs typeface="Kalimati" panose="00000400000000000000" pitchFamily="2"/>
              </a:rPr>
              <a:t>भएको एकाई </a:t>
            </a:r>
            <a:r>
              <a:rPr lang="ne-NP" sz="2400" dirty="0">
                <a:cs typeface="Kalimati" panose="00000400000000000000" pitchFamily="2"/>
              </a:rPr>
              <a:t>लेख्नुपर्दछ । यदि कुनै परिवारले चलन गरेको </a:t>
            </a:r>
            <a:r>
              <a:rPr lang="ne-NP" sz="2400">
                <a:cs typeface="Kalimati" panose="00000400000000000000" pitchFamily="2"/>
              </a:rPr>
              <a:t>जग्गाको एकाई </a:t>
            </a:r>
            <a:r>
              <a:rPr lang="ne-NP" sz="2400" dirty="0">
                <a:cs typeface="Kalimati" panose="00000400000000000000" pitchFamily="2"/>
              </a:rPr>
              <a:t>फरक भएमा वा दुबै एकाइका भएमा उक्त गा.पा.</a:t>
            </a:r>
            <a:r>
              <a:rPr lang="en-US" sz="2400" dirty="0">
                <a:cs typeface="Kalimati" panose="00000400000000000000" pitchFamily="2"/>
              </a:rPr>
              <a:t>/</a:t>
            </a:r>
            <a:r>
              <a:rPr lang="ne-NP" sz="2400" dirty="0">
                <a:cs typeface="Kalimati" panose="00000400000000000000" pitchFamily="2"/>
              </a:rPr>
              <a:t>न.पा.मा प्रचलित एकाइमा परिवर्तन गरी लेख्नुपर्दछ । परिवारले यस गा.पा.</a:t>
            </a:r>
            <a:r>
              <a:rPr lang="en-US" sz="2400" dirty="0">
                <a:cs typeface="Kalimati" panose="00000400000000000000" pitchFamily="2"/>
              </a:rPr>
              <a:t>/</a:t>
            </a:r>
            <a:r>
              <a:rPr lang="ne-NP" sz="2400" dirty="0">
                <a:cs typeface="Kalimati" panose="00000400000000000000" pitchFamily="2"/>
              </a:rPr>
              <a:t>न.पा. भन्दा बाहिर चलन गरेको जग्गाको एकाइ फरक बताउन सक्ने कुरामा ध्यान दिनुपर्दछ ।</a:t>
            </a:r>
            <a:endParaRPr lang="en-US" sz="2400" dirty="0">
              <a:cs typeface="Kalimati" panose="00000400000000000000" pitchFamily="2"/>
            </a:endParaRPr>
          </a:p>
          <a:p>
            <a:pPr marL="0" indent="0" algn="just">
              <a:lnSpc>
                <a:spcPct val="150000"/>
              </a:lnSpc>
              <a:buNone/>
            </a:pPr>
            <a:endParaRPr lang="ne-NP" sz="2400" dirty="0">
              <a:cs typeface="Kalimati" panose="00000400000000000000" pitchFamily="2"/>
            </a:endParaRPr>
          </a:p>
        </p:txBody>
      </p:sp>
      <p:sp>
        <p:nvSpPr>
          <p:cNvPr id="4" name="Slide Number Placeholder 3">
            <a:extLst>
              <a:ext uri="{FF2B5EF4-FFF2-40B4-BE49-F238E27FC236}">
                <a16:creationId xmlns:a16="http://schemas.microsoft.com/office/drawing/2014/main" id="{7E7D334E-661D-4812-A3D8-B075DBED4430}"/>
              </a:ext>
            </a:extLst>
          </p:cNvPr>
          <p:cNvSpPr>
            <a:spLocks noGrp="1"/>
          </p:cNvSpPr>
          <p:nvPr>
            <p:ph type="sldNum" sz="quarter" idx="12"/>
          </p:nvPr>
        </p:nvSpPr>
        <p:spPr>
          <a:xfrm>
            <a:off x="11559210" y="6440557"/>
            <a:ext cx="582758" cy="376455"/>
          </a:xfrm>
        </p:spPr>
        <p:txBody>
          <a:bodyPr/>
          <a:lstStyle/>
          <a:p>
            <a:pPr algn="r"/>
            <a:fld id="{26402401-4522-4C0F-A737-197EB07E49FF}" type="slidenum">
              <a:rPr lang="en-US" sz="1800">
                <a:latin typeface="Fontasy Himali" panose="04020500000000000000" pitchFamily="82" charset="0"/>
                <a:cs typeface="+mn-cs"/>
              </a:rPr>
              <a:pPr algn="r"/>
              <a:t>50</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63371815-1169-4F25-8BA5-6252918B47DD}"/>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69A3BD-3023-415D-B10C-669A6950032F}"/>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750518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E73D-6588-4770-BE6F-A86A663B665E}"/>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r>
              <a:rPr lang="en-US" sz="2800" b="1" dirty="0">
                <a:latin typeface="Calibri" panose="020F0502020204030204" pitchFamily="34" charset="0"/>
                <a:ea typeface="Calibri" panose="020F0502020204030204" pitchFamily="34" charset="0"/>
                <a:cs typeface="Kalimati" panose="00000400000000000000" pitchFamily="2"/>
              </a:rPr>
              <a:t> </a:t>
            </a:r>
            <a:br>
              <a:rPr lang="en-US" sz="3600" b="1" dirty="0">
                <a:cs typeface="Kalimati" pitchFamily="2"/>
              </a:rPr>
            </a:br>
            <a:endParaRPr lang="en-US" sz="2800" dirty="0"/>
          </a:p>
        </p:txBody>
      </p:sp>
      <p:sp>
        <p:nvSpPr>
          <p:cNvPr id="3" name="Content Placeholder 2">
            <a:extLst>
              <a:ext uri="{FF2B5EF4-FFF2-40B4-BE49-F238E27FC236}">
                <a16:creationId xmlns:a16="http://schemas.microsoft.com/office/drawing/2014/main" id="{A2318848-243D-42A1-91B1-95974C3CA642}"/>
              </a:ext>
            </a:extLst>
          </p:cNvPr>
          <p:cNvSpPr>
            <a:spLocks noGrp="1"/>
          </p:cNvSpPr>
          <p:nvPr>
            <p:ph idx="1"/>
          </p:nvPr>
        </p:nvSpPr>
        <p:spPr>
          <a:xfrm>
            <a:off x="248477" y="1585640"/>
            <a:ext cx="11893489" cy="3274595"/>
          </a:xfrm>
        </p:spPr>
        <p:txBody>
          <a:bodyPr/>
          <a:lstStyle/>
          <a:p>
            <a:pPr marL="0" indent="0">
              <a:lnSpc>
                <a:spcPct val="150000"/>
              </a:lnSpc>
              <a:buNone/>
            </a:pPr>
            <a:r>
              <a:rPr lang="ne-NP" sz="2400" b="1" dirty="0">
                <a:solidFill>
                  <a:srgbClr val="0000FF"/>
                </a:solidFill>
                <a:cs typeface="Kalimati" panose="00000400000000000000" pitchFamily="2"/>
              </a:rPr>
              <a:t>३. कुनै एक व्यावसायिक संस्थाले कुखुरा फर्म सञ्चालन गरेको छ भने उक्त विवरण लिनुपर्दछ कि पर्दैन </a:t>
            </a:r>
            <a:r>
              <a:rPr lang="en-US" sz="2400" b="1" dirty="0">
                <a:solidFill>
                  <a:srgbClr val="0000FF"/>
                </a:solidFill>
                <a:cs typeface="Kalimati" panose="00000400000000000000" pitchFamily="2"/>
              </a:rPr>
              <a:t>?</a:t>
            </a:r>
          </a:p>
          <a:p>
            <a:pPr marL="0" indent="0">
              <a:lnSpc>
                <a:spcPct val="150000"/>
              </a:lnSpc>
              <a:buNone/>
            </a:pPr>
            <a:r>
              <a:rPr lang="ne-NP" sz="2400" b="1" dirty="0">
                <a:solidFill>
                  <a:srgbClr val="0000FF"/>
                </a:solidFill>
                <a:cs typeface="Kalimati" panose="00000400000000000000" pitchFamily="2"/>
              </a:rPr>
              <a:t>उत्तरः</a:t>
            </a:r>
            <a:r>
              <a:rPr lang="ne-NP" sz="2400" dirty="0">
                <a:cs typeface="Kalimati" panose="00000400000000000000" pitchFamily="2"/>
              </a:rPr>
              <a:t> कुनै व्यावसायिक संस्थाले कुखुरा फर्म वा अन्य कुनै कृषि क्रियाकलाप सञ्चालन गरेको छ भने त्यसलाई समावेश गर्नुपर्दैन । तर कुनै एक परिवारले गरेको जतिसुकै ठूलो सानो व्यावसायिक कृषि क्रियाकलापको विवरण भने लिनुपर्दछ ।</a:t>
            </a:r>
            <a:endParaRPr lang="en-US" dirty="0"/>
          </a:p>
          <a:p>
            <a:endParaRPr lang="en-US" dirty="0"/>
          </a:p>
        </p:txBody>
      </p:sp>
      <p:sp>
        <p:nvSpPr>
          <p:cNvPr id="4" name="Slide Number Placeholder 3">
            <a:extLst>
              <a:ext uri="{FF2B5EF4-FFF2-40B4-BE49-F238E27FC236}">
                <a16:creationId xmlns:a16="http://schemas.microsoft.com/office/drawing/2014/main" id="{895C804C-7D5F-48BE-8EC1-B217CB1E0174}"/>
              </a:ext>
            </a:extLst>
          </p:cNvPr>
          <p:cNvSpPr>
            <a:spLocks noGrp="1"/>
          </p:cNvSpPr>
          <p:nvPr>
            <p:ph type="sldNum" sz="quarter" idx="12"/>
          </p:nvPr>
        </p:nvSpPr>
        <p:spPr>
          <a:xfrm>
            <a:off x="11589026" y="6490252"/>
            <a:ext cx="552941" cy="326760"/>
          </a:xfrm>
        </p:spPr>
        <p:txBody>
          <a:bodyPr/>
          <a:lstStyle/>
          <a:p>
            <a:pPr algn="r"/>
            <a:fld id="{26402401-4522-4C0F-A737-197EB07E49FF}" type="slidenum">
              <a:rPr lang="en-US" sz="1800">
                <a:latin typeface="Fontasy Himali" panose="04020500000000000000" pitchFamily="82" charset="0"/>
                <a:cs typeface="+mn-cs"/>
              </a:rPr>
              <a:pPr algn="r"/>
              <a:t>51</a:t>
            </a:fld>
            <a:endParaRPr lang="en-US" sz="180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6BA3762C-C26D-4FB5-9888-3A1327CEF84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F396EA-1EF0-454C-B9D6-3CEACFAA9395}"/>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(क्रमसः)</a:t>
            </a:r>
            <a:endParaRPr lang="en-US" dirty="0"/>
          </a:p>
        </p:txBody>
      </p:sp>
    </p:spTree>
    <p:extLst>
      <p:ext uri="{BB962C8B-B14F-4D97-AF65-F5344CB8AC3E}">
        <p14:creationId xmlns:p14="http://schemas.microsoft.com/office/powerpoint/2010/main" val="566204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0E16-5DDE-4335-A3FA-285EA42FA245}"/>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br>
              <a:rPr lang="en-US" sz="3600" b="1" dirty="0">
                <a:cs typeface="Kalimati" pitchFamily="2"/>
              </a:rPr>
            </a:br>
            <a:endParaRPr lang="en-US" sz="2800" dirty="0"/>
          </a:p>
        </p:txBody>
      </p:sp>
      <p:sp>
        <p:nvSpPr>
          <p:cNvPr id="4" name="Slide Number Placeholder 3">
            <a:extLst>
              <a:ext uri="{FF2B5EF4-FFF2-40B4-BE49-F238E27FC236}">
                <a16:creationId xmlns:a16="http://schemas.microsoft.com/office/drawing/2014/main" id="{38C0D3BC-A75B-42C4-ACCC-1F57C123F8D5}"/>
              </a:ext>
            </a:extLst>
          </p:cNvPr>
          <p:cNvSpPr>
            <a:spLocks noGrp="1"/>
          </p:cNvSpPr>
          <p:nvPr>
            <p:ph type="sldNum" sz="quarter" idx="12"/>
          </p:nvPr>
        </p:nvSpPr>
        <p:spPr>
          <a:xfrm>
            <a:off x="11353800" y="6470374"/>
            <a:ext cx="788167" cy="346638"/>
          </a:xfrm>
        </p:spPr>
        <p:txBody>
          <a:bodyPr/>
          <a:lstStyle/>
          <a:p>
            <a:pPr algn="r"/>
            <a:fld id="{26402401-4522-4C0F-A737-197EB07E49FF}" type="slidenum">
              <a:rPr lang="en-US" sz="1800">
                <a:latin typeface="Fontasy Himali" panose="04020500000000000000" pitchFamily="82" charset="0"/>
                <a:cs typeface="+mn-cs"/>
              </a:rPr>
              <a:pPr algn="r"/>
              <a:t>52</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18CE7475-FB3A-4635-9537-CF7B61DF61D7}"/>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56635010-EFAC-48FA-8221-1421BBA51961}"/>
              </a:ext>
            </a:extLst>
          </p:cNvPr>
          <p:cNvSpPr>
            <a:spLocks noGrp="1"/>
          </p:cNvSpPr>
          <p:nvPr>
            <p:ph idx="1"/>
          </p:nvPr>
        </p:nvSpPr>
        <p:spPr>
          <a:xfrm>
            <a:off x="109331" y="1585640"/>
            <a:ext cx="12052852" cy="5164719"/>
          </a:xfrm>
        </p:spPr>
        <p:txBody>
          <a:bodyPr/>
          <a:lstStyle/>
          <a:p>
            <a:pPr marL="0" indent="0" algn="just">
              <a:lnSpc>
                <a:spcPct val="150000"/>
              </a:lnSpc>
              <a:buNone/>
            </a:pPr>
            <a:r>
              <a:rPr lang="ne-NP" sz="2400" b="1" dirty="0">
                <a:solidFill>
                  <a:srgbClr val="0000FF"/>
                </a:solidFill>
                <a:cs typeface="Kalimati" panose="00000400000000000000" pitchFamily="2"/>
              </a:rPr>
              <a:t>४. परिवारले सरकारी अनुदान अन्तर्गत आवासीय घर निर्माण अन्तर्गत कस्ता कस्ता घर निर्माण भन्ने बुझिन्छ?</a:t>
            </a:r>
          </a:p>
          <a:p>
            <a:pPr marL="0" indent="0" algn="just">
              <a:lnSpc>
                <a:spcPct val="150000"/>
              </a:lnSpc>
              <a:buNone/>
            </a:pPr>
            <a:r>
              <a:rPr lang="ne-NP" sz="2400" b="1" dirty="0">
                <a:solidFill>
                  <a:srgbClr val="0000FF"/>
                </a:solidFill>
                <a:cs typeface="Kalimati" panose="00000400000000000000" pitchFamily="2"/>
              </a:rPr>
              <a:t>उत्तर: </a:t>
            </a:r>
          </a:p>
          <a:p>
            <a:pPr algn="just">
              <a:lnSpc>
                <a:spcPct val="150000"/>
              </a:lnSpc>
            </a:pPr>
            <a:r>
              <a:rPr lang="ne-NP" sz="2400" dirty="0">
                <a:cs typeface="Kalimati" panose="00000400000000000000" pitchFamily="2"/>
              </a:rPr>
              <a:t>सरकारी अनुदान अन्तर्गत भूकम्प पुननिर्माण कार्यक्रमबाट अनुदान लिएको, जनता आवास कार्यक्रम अन्तर्गत सरकारले घर निर्माण गरी प्रदान गरेको वा सरकारबाट कुनै किसिमको पूर्ण वा आंशिक सहयोग प्राप्त गरी आवासीय घर निर्माण गरेको भन्ने बुझिन्छ। </a:t>
            </a:r>
          </a:p>
          <a:p>
            <a:pPr algn="just">
              <a:lnSpc>
                <a:spcPct val="150000"/>
              </a:lnSpc>
            </a:pPr>
            <a:r>
              <a:rPr lang="ne-NP" sz="2400" dirty="0">
                <a:cs typeface="Kalimati" panose="00000400000000000000" pitchFamily="2"/>
              </a:rPr>
              <a:t>सरकारी अनुदान भन्नाले संघीय, प्रदेश र स्थानीय सरकार र मातहतका कार्यालयहरुले पूर्ण वा आंशिकरुपमा प्रदान गरेको अनुदान सबै पर्दछ । </a:t>
            </a:r>
          </a:p>
        </p:txBody>
      </p:sp>
      <p:sp>
        <p:nvSpPr>
          <p:cNvPr id="8" name="TextBox 7">
            <a:extLst>
              <a:ext uri="{FF2B5EF4-FFF2-40B4-BE49-F238E27FC236}">
                <a16:creationId xmlns:a16="http://schemas.microsoft.com/office/drawing/2014/main" id="{E11C79AC-C82C-49AC-9054-FE7B83158D01}"/>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165057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2C76-3C2B-4BBE-B0BF-3AB09F33B10F}"/>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endParaRPr lang="en-US" sz="2800" dirty="0"/>
          </a:p>
        </p:txBody>
      </p:sp>
      <p:sp>
        <p:nvSpPr>
          <p:cNvPr id="3" name="Content Placeholder 2">
            <a:extLst>
              <a:ext uri="{FF2B5EF4-FFF2-40B4-BE49-F238E27FC236}">
                <a16:creationId xmlns:a16="http://schemas.microsoft.com/office/drawing/2014/main" id="{BAB3BD53-7B61-486C-B0D2-31A3FC9246BB}"/>
              </a:ext>
            </a:extLst>
          </p:cNvPr>
          <p:cNvSpPr>
            <a:spLocks noGrp="1"/>
          </p:cNvSpPr>
          <p:nvPr>
            <p:ph idx="1"/>
          </p:nvPr>
        </p:nvSpPr>
        <p:spPr>
          <a:xfrm>
            <a:off x="248477" y="1585640"/>
            <a:ext cx="11807687" cy="4029969"/>
          </a:xfrm>
        </p:spPr>
        <p:txBody>
          <a:bodyPr/>
          <a:lstStyle/>
          <a:p>
            <a:pPr marL="0" indent="0" algn="just">
              <a:lnSpc>
                <a:spcPct val="150000"/>
              </a:lnSpc>
              <a:buNone/>
            </a:pPr>
            <a:r>
              <a:rPr lang="ne-NP" sz="2400" b="1">
                <a:solidFill>
                  <a:srgbClr val="0000FF"/>
                </a:solidFill>
                <a:cs typeface="Kalimati" panose="00000400000000000000" pitchFamily="2"/>
              </a:rPr>
              <a:t>४. </a:t>
            </a:r>
            <a:r>
              <a:rPr lang="ne-NP" sz="2400" b="1" dirty="0">
                <a:solidFill>
                  <a:srgbClr val="0000FF"/>
                </a:solidFill>
                <a:cs typeface="Kalimati" panose="00000400000000000000" pitchFamily="2"/>
              </a:rPr>
              <a:t>व्यक्तिको नाममा बैंक वा वित्तीय संस्थामा खाता भएको नभएको कसरी निर्क्योल गरिन्छ ?</a:t>
            </a:r>
          </a:p>
          <a:p>
            <a:pPr marL="0" indent="0" algn="just">
              <a:lnSpc>
                <a:spcPct val="150000"/>
              </a:lnSpc>
              <a:buNone/>
            </a:pPr>
            <a:r>
              <a:rPr lang="ne-NP" sz="2400" b="1" dirty="0">
                <a:solidFill>
                  <a:srgbClr val="0000FF"/>
                </a:solidFill>
                <a:cs typeface="Kalimati" panose="00000400000000000000" pitchFamily="2"/>
              </a:rPr>
              <a:t>उत्तर:</a:t>
            </a:r>
            <a:r>
              <a:rPr lang="ne-NP" sz="2400" dirty="0">
                <a:cs typeface="Kalimati" panose="00000400000000000000" pitchFamily="2"/>
              </a:rPr>
              <a:t> परिवारका कुनै पनि सदस्यको बैंक तथा वित्तीय संस्था अन्तर्गत सरकारी तथा निजी बाणिज्य बैंक, विकास बैंक, फाईनान्स कम्पनी र लघुवित्त कम्पनीहरुमा खाता रहेको भए बैंक वा वित्तीय संस्थामा खाता भएको मान्नुपर्दछ। बचत तथा ऋण सहकारी संस्थामा भएका खातालाई यसमा समावेश गर्नुपर्दैन ।</a:t>
            </a:r>
            <a:endParaRPr lang="ne-NP" sz="2400" dirty="0">
              <a:solidFill>
                <a:srgbClr val="002060"/>
              </a:solidFill>
              <a:cs typeface="Kalimati" panose="00000400000000000000" pitchFamily="2"/>
            </a:endParaRPr>
          </a:p>
        </p:txBody>
      </p:sp>
      <p:sp>
        <p:nvSpPr>
          <p:cNvPr id="4" name="Slide Number Placeholder 3">
            <a:extLst>
              <a:ext uri="{FF2B5EF4-FFF2-40B4-BE49-F238E27FC236}">
                <a16:creationId xmlns:a16="http://schemas.microsoft.com/office/drawing/2014/main" id="{72270D96-06BB-49BE-9243-3A843B598AC1}"/>
              </a:ext>
            </a:extLst>
          </p:cNvPr>
          <p:cNvSpPr>
            <a:spLocks noGrp="1"/>
          </p:cNvSpPr>
          <p:nvPr>
            <p:ph type="sldNum" sz="quarter" idx="12"/>
          </p:nvPr>
        </p:nvSpPr>
        <p:spPr>
          <a:xfrm>
            <a:off x="11549270" y="6430617"/>
            <a:ext cx="592697" cy="386395"/>
          </a:xfrm>
        </p:spPr>
        <p:txBody>
          <a:bodyPr/>
          <a:lstStyle/>
          <a:p>
            <a:pPr algn="r"/>
            <a:fld id="{26402401-4522-4C0F-A737-197EB07E49FF}" type="slidenum">
              <a:rPr lang="en-US" sz="1800">
                <a:latin typeface="Fontasy Himali" panose="04020500000000000000" pitchFamily="82" charset="0"/>
                <a:cs typeface="+mn-cs"/>
              </a:rPr>
              <a:pPr algn="r"/>
              <a:t>53</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CE1F837F-31C0-454D-B6AA-ECDA020659F3}"/>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910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BAE6-A77C-472B-B2FF-6AF573B1AA6C}"/>
              </a:ext>
            </a:extLst>
          </p:cNvPr>
          <p:cNvSpPr>
            <a:spLocks noGrp="1"/>
          </p:cNvSpPr>
          <p:nvPr>
            <p:ph type="title"/>
          </p:nvPr>
        </p:nvSpPr>
        <p:spPr/>
        <p:txBody>
          <a:bodyPr/>
          <a:lstStyle/>
          <a:p>
            <a:pPr algn="ctr"/>
            <a:r>
              <a:rPr lang="ne-NP" sz="2800" b="1" dirty="0">
                <a:cs typeface="Kalimati" pitchFamily="2"/>
              </a:rPr>
              <a:t>सारांश तथा निष्कर्ष</a:t>
            </a:r>
            <a:br>
              <a:rPr lang="ne-NP" b="1" dirty="0">
                <a:solidFill>
                  <a:srgbClr val="002060"/>
                </a:solidFill>
                <a:cs typeface="Kalimati" pitchFamily="2"/>
              </a:rPr>
            </a:br>
            <a:endParaRPr lang="en-US" dirty="0"/>
          </a:p>
        </p:txBody>
      </p:sp>
      <p:sp>
        <p:nvSpPr>
          <p:cNvPr id="3" name="Content Placeholder 2">
            <a:extLst>
              <a:ext uri="{FF2B5EF4-FFF2-40B4-BE49-F238E27FC236}">
                <a16:creationId xmlns:a16="http://schemas.microsoft.com/office/drawing/2014/main" id="{DAED5F86-8A72-4EA5-808E-8045072CDB40}"/>
              </a:ext>
            </a:extLst>
          </p:cNvPr>
          <p:cNvSpPr>
            <a:spLocks noGrp="1"/>
          </p:cNvSpPr>
          <p:nvPr>
            <p:ph idx="1"/>
          </p:nvPr>
        </p:nvSpPr>
        <p:spPr>
          <a:xfrm>
            <a:off x="566530" y="1585640"/>
            <a:ext cx="10787270" cy="4258187"/>
          </a:xfrm>
        </p:spPr>
        <p:txBody>
          <a:bodyPr/>
          <a:lstStyle/>
          <a:p>
            <a:pPr marL="0" indent="0">
              <a:lnSpc>
                <a:spcPct val="150000"/>
              </a:lnSpc>
              <a:buNone/>
            </a:pPr>
            <a:r>
              <a:rPr lang="ne-NP" sz="2400" b="1" dirty="0">
                <a:cs typeface="Kalimati" pitchFamily="2"/>
              </a:rPr>
              <a:t>१. परिवारमूलीको नाम र थर</a:t>
            </a:r>
          </a:p>
          <a:p>
            <a:pPr marL="0" indent="0">
              <a:lnSpc>
                <a:spcPct val="150000"/>
              </a:lnSpc>
              <a:buNone/>
            </a:pPr>
            <a:r>
              <a:rPr lang="ne-NP" sz="2400" b="1" dirty="0">
                <a:cs typeface="Kalimati" pitchFamily="2"/>
              </a:rPr>
              <a:t>२. परिवारमा अक्सर बसोबास गर्ने सदस्य संख्याः पुरूष, महिला, अन्य लिङ्गी </a:t>
            </a:r>
            <a:endParaRPr lang="en-US" sz="2400" b="1" dirty="0">
              <a:cs typeface="Kalimati" pitchFamily="2"/>
            </a:endParaRPr>
          </a:p>
          <a:p>
            <a:pPr marL="0" indent="0">
              <a:lnSpc>
                <a:spcPct val="150000"/>
              </a:lnSpc>
              <a:buNone/>
            </a:pPr>
            <a:r>
              <a:rPr lang="ne-NP" sz="2400" b="1" dirty="0">
                <a:cs typeface="Kalimati" pitchFamily="2"/>
              </a:rPr>
              <a:t>३. परिवार आफैंले चलन गरेको कृषि प्रयोजनको जग्गा र कृषि प्रयोजनको जम्मा जग्गाको क्षेत्रफल, कृषि प्रयोजनका लागि पालेका पशुपन्छी </a:t>
            </a:r>
          </a:p>
          <a:p>
            <a:pPr marL="0" indent="0">
              <a:lnSpc>
                <a:spcPct val="150000"/>
              </a:lnSpc>
              <a:buNone/>
            </a:pPr>
            <a:r>
              <a:rPr lang="ne-NP" sz="2400" b="1" dirty="0">
                <a:cs typeface="Kalimati" pitchFamily="2"/>
              </a:rPr>
              <a:t>४. सरकारी अनुदान अन्तर्गत आवासीय घर निर्माण</a:t>
            </a:r>
            <a:r>
              <a:rPr lang="en-US" sz="2400" b="1" dirty="0">
                <a:cs typeface="Kalimati" pitchFamily="2"/>
              </a:rPr>
              <a:t>, </a:t>
            </a:r>
            <a:r>
              <a:rPr lang="ne-NP" sz="2400" b="1" dirty="0">
                <a:cs typeface="Kalimati" pitchFamily="2"/>
              </a:rPr>
              <a:t>बैंक वा वित्तीय संस्थामा खाता, प्राविधिक तथा व्यावसायिक शिक्षा वा तालिम</a:t>
            </a:r>
            <a:r>
              <a:rPr lang="en-US" sz="2400" b="1" dirty="0">
                <a:cs typeface="Kalimati" pitchFamily="2"/>
              </a:rPr>
              <a:t>, </a:t>
            </a:r>
            <a:r>
              <a:rPr lang="ne-NP" sz="2400" b="1" dirty="0">
                <a:cs typeface="Kalimati" pitchFamily="2"/>
              </a:rPr>
              <a:t>बैंक, सहकारी संस्था वा वित्तीय संस्थाबाट ऋण सुविधा </a:t>
            </a:r>
            <a:r>
              <a:rPr lang="ne-NP" sz="2400" dirty="0">
                <a:latin typeface="Preeti" pitchFamily="2" charset="0"/>
                <a:cs typeface="Kalimati" panose="00000400000000000000" pitchFamily="2"/>
              </a:rPr>
              <a:t>।</a:t>
            </a:r>
            <a:endParaRPr lang="en-US" dirty="0"/>
          </a:p>
        </p:txBody>
      </p:sp>
      <p:sp>
        <p:nvSpPr>
          <p:cNvPr id="4" name="Slide Number Placeholder 3">
            <a:extLst>
              <a:ext uri="{FF2B5EF4-FFF2-40B4-BE49-F238E27FC236}">
                <a16:creationId xmlns:a16="http://schemas.microsoft.com/office/drawing/2014/main" id="{52C59F33-9F94-49D0-8825-7B1AABBC5D89}"/>
              </a:ext>
            </a:extLst>
          </p:cNvPr>
          <p:cNvSpPr>
            <a:spLocks noGrp="1"/>
          </p:cNvSpPr>
          <p:nvPr>
            <p:ph type="sldNum" sz="quarter" idx="12"/>
          </p:nvPr>
        </p:nvSpPr>
        <p:spPr>
          <a:xfrm>
            <a:off x="11519452" y="6420679"/>
            <a:ext cx="622515" cy="396334"/>
          </a:xfrm>
        </p:spPr>
        <p:txBody>
          <a:bodyPr/>
          <a:lstStyle/>
          <a:p>
            <a:pPr algn="r"/>
            <a:fld id="{26402401-4522-4C0F-A737-197EB07E49FF}" type="slidenum">
              <a:rPr lang="en-US" sz="1800">
                <a:latin typeface="Fontasy Himali" panose="04020500000000000000" pitchFamily="82" charset="0"/>
                <a:cs typeface="+mn-cs"/>
              </a:rPr>
              <a:pPr algn="r"/>
              <a:t>54</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320279B6-DD49-43D9-A8A0-C6740B33B2B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38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0792" y="2136339"/>
            <a:ext cx="9738611" cy="2062103"/>
          </a:xfrm>
          <a:prstGeom prst="rect">
            <a:avLst/>
          </a:prstGeom>
        </p:spPr>
        <p:txBody>
          <a:bodyPr wrap="square">
            <a:spAutoFit/>
          </a:bodyPr>
          <a:lstStyle/>
          <a:p>
            <a:pPr algn="ctr">
              <a:lnSpc>
                <a:spcPct val="150000"/>
              </a:lnSpc>
            </a:pPr>
            <a:r>
              <a:rPr lang="ne-NP" sz="3200" b="1" dirty="0">
                <a:solidFill>
                  <a:srgbClr val="142DAC"/>
                </a:solidFill>
                <a:latin typeface="Kokila" panose="020B0604020202020204" pitchFamily="34" charset="0"/>
                <a:cs typeface="Kokila" panose="020B0604020202020204" pitchFamily="34" charset="0"/>
              </a:rPr>
              <a:t>विस्तृत जानकारीको सुपरिवेक्षक पुस्तिकाको पेज ४४ देखि ५४ सम्म</a:t>
            </a:r>
          </a:p>
          <a:p>
            <a:pPr algn="ctr">
              <a:lnSpc>
                <a:spcPct val="150000"/>
              </a:lnSpc>
            </a:pPr>
            <a:r>
              <a:rPr lang="ne-NP" sz="3200" b="1" dirty="0">
                <a:solidFill>
                  <a:srgbClr val="142DAC"/>
                </a:solidFill>
                <a:latin typeface="Kokila" panose="020B0604020202020204" pitchFamily="34" charset="0"/>
                <a:cs typeface="Kokila" panose="020B0604020202020204" pitchFamily="34" charset="0"/>
              </a:rPr>
              <a:t>गणना पुस्तिकाको पेज १४७ देखि १५० सम्म</a:t>
            </a:r>
          </a:p>
          <a:p>
            <a:pPr algn="ctr"/>
            <a:r>
              <a:rPr lang="ne-NP" sz="3200" b="1" dirty="0">
                <a:solidFill>
                  <a:srgbClr val="142DAC"/>
                </a:solidFill>
                <a:latin typeface="Kokila" panose="020B0604020202020204" pitchFamily="34" charset="0"/>
                <a:cs typeface="Kokila" panose="020B0604020202020204" pitchFamily="34" charset="0"/>
              </a:rPr>
              <a:t>अध्ययन गर्नुहोस्  ।</a:t>
            </a:r>
            <a:endParaRPr lang="en-US" sz="3200" b="1" dirty="0">
              <a:solidFill>
                <a:srgbClr val="142DAC"/>
              </a:solidFill>
              <a:latin typeface="Kokila" panose="020B0604020202020204" pitchFamily="34" charset="0"/>
              <a:cs typeface="Kokila" panose="020B0604020202020204" pitchFamily="34" charset="0"/>
            </a:endParaRPr>
          </a:p>
        </p:txBody>
      </p:sp>
      <p:sp>
        <p:nvSpPr>
          <p:cNvPr id="5" name="TextBox 4"/>
          <p:cNvSpPr txBox="1"/>
          <p:nvPr/>
        </p:nvSpPr>
        <p:spPr>
          <a:xfrm>
            <a:off x="4786708" y="4609770"/>
            <a:ext cx="3148619" cy="1446550"/>
          </a:xfrm>
          <a:prstGeom prst="rect">
            <a:avLst/>
          </a:prstGeom>
          <a:noFill/>
        </p:spPr>
        <p:txBody>
          <a:bodyPr wrap="none" rtlCol="0">
            <a:spAutoFit/>
          </a:bodyPr>
          <a:lstStyle/>
          <a:p>
            <a:pPr algn="ctr"/>
            <a:r>
              <a:rPr lang="ne-NP" sz="8800" b="1" dirty="0">
                <a:solidFill>
                  <a:srgbClr val="142DAC"/>
                </a:solidFill>
                <a:latin typeface="Kokila" panose="020B0604020202020204" pitchFamily="34" charset="0"/>
                <a:cs typeface="Kokila" panose="020B0604020202020204" pitchFamily="34" charset="0"/>
              </a:rPr>
              <a:t>धन्यवाद</a:t>
            </a:r>
            <a:r>
              <a:rPr lang="en-US" sz="8800" b="1" dirty="0">
                <a:solidFill>
                  <a:srgbClr val="142DAC"/>
                </a:solidFill>
                <a:latin typeface="Kokila" panose="020B0604020202020204" pitchFamily="34" charset="0"/>
                <a:cs typeface="Kokila" panose="020B0604020202020204" pitchFamily="34" charset="0"/>
              </a:rPr>
              <a:t>!</a:t>
            </a:r>
          </a:p>
        </p:txBody>
      </p:sp>
      <p:cxnSp>
        <p:nvCxnSpPr>
          <p:cNvPr id="4" name="Straight Connector 3"/>
          <p:cNvCxnSpPr/>
          <p:nvPr/>
        </p:nvCxnSpPr>
        <p:spPr>
          <a:xfrm>
            <a:off x="0" y="577516"/>
            <a:ext cx="12192000" cy="86627"/>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1410122" y="6480313"/>
            <a:ext cx="731845" cy="336699"/>
          </a:xfrm>
        </p:spPr>
        <p:txBody>
          <a:bodyPr/>
          <a:lstStyle/>
          <a:p>
            <a:pPr algn="r"/>
            <a:fld id="{26402401-4522-4C0F-A737-197EB07E49FF}" type="slidenum">
              <a:rPr lang="en-US" sz="1800">
                <a:latin typeface="Fontasy Himali" panose="04020500000000000000" pitchFamily="82" charset="0"/>
                <a:cs typeface="+mn-cs"/>
              </a:rPr>
              <a:pPr algn="r"/>
              <a:t>55</a:t>
            </a:fld>
            <a:endParaRPr lang="en-US" sz="1800" dirty="0">
              <a:latin typeface="Fontasy Himali" panose="04020500000000000000" pitchFamily="82" charset="0"/>
              <a:cs typeface="+mn-cs"/>
            </a:endParaRPr>
          </a:p>
        </p:txBody>
      </p:sp>
    </p:spTree>
    <p:extLst>
      <p:ext uri="{BB962C8B-B14F-4D97-AF65-F5344CB8AC3E}">
        <p14:creationId xmlns:p14="http://schemas.microsoft.com/office/powerpoint/2010/main" val="189965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6</a:t>
            </a:fld>
            <a:endParaRPr lang="en-US" dirty="0">
              <a:latin typeface="Fontasy Himali" panose="04020500000000000000" pitchFamily="82" charset="0"/>
            </a:endParaRPr>
          </a:p>
        </p:txBody>
      </p:sp>
      <p:sp>
        <p:nvSpPr>
          <p:cNvPr id="3" name="Rectangle 2"/>
          <p:cNvSpPr/>
          <p:nvPr/>
        </p:nvSpPr>
        <p:spPr>
          <a:xfrm>
            <a:off x="3576293" y="2095537"/>
            <a:ext cx="8219440" cy="3924151"/>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400" dirty="0">
                <a:cs typeface="Kalimati" panose="00000400000000000000" pitchFamily="2"/>
              </a:rPr>
              <a:t>अन्य लिङ्गी भन्नाले यौनिक तथा लैङ्गिक अल्पसंख्यक व्यक्ति भन्ने बुझ्नुपर्दछ। </a:t>
            </a:r>
            <a:endParaRPr lang="en-US" sz="2400" dirty="0">
              <a:cs typeface="Kalimati" panose="00000400000000000000" pitchFamily="2"/>
            </a:endParaRPr>
          </a:p>
          <a:p>
            <a:pPr marL="457200" indent="-457200" algn="just">
              <a:lnSpc>
                <a:spcPct val="150000"/>
              </a:lnSpc>
              <a:buFont typeface="Arial" panose="020B0604020202020204" pitchFamily="34" charset="0"/>
              <a:buChar char="•"/>
            </a:pPr>
            <a:r>
              <a:rPr lang="ne-NP" sz="2400" dirty="0">
                <a:cs typeface="Kalimati" panose="00000400000000000000" pitchFamily="2"/>
              </a:rPr>
              <a:t>यस अन्तर्गत महिला समलिङ्गी </a:t>
            </a:r>
            <a:r>
              <a:rPr lang="en-US" sz="2400" dirty="0">
                <a:cs typeface="Kalimati" panose="00000400000000000000" pitchFamily="2"/>
              </a:rPr>
              <a:t>(Lesbian)</a:t>
            </a:r>
            <a:r>
              <a:rPr lang="ne-NP" sz="2400" dirty="0">
                <a:cs typeface="Kalimati" panose="00000400000000000000" pitchFamily="2"/>
              </a:rPr>
              <a:t>, पुरुष समलिङ्गी</a:t>
            </a:r>
            <a:r>
              <a:rPr lang="en-US" sz="2400" dirty="0">
                <a:cs typeface="Kalimati" panose="00000400000000000000" pitchFamily="2"/>
              </a:rPr>
              <a:t> (Gay)</a:t>
            </a:r>
            <a:r>
              <a:rPr lang="ne-NP" sz="2400" dirty="0">
                <a:cs typeface="Kalimati" panose="00000400000000000000" pitchFamily="2"/>
              </a:rPr>
              <a:t>, द्विलिङ्गी</a:t>
            </a:r>
            <a:r>
              <a:rPr lang="en-US" sz="2400" dirty="0">
                <a:cs typeface="Kalimati" panose="00000400000000000000" pitchFamily="2"/>
              </a:rPr>
              <a:t> (Bisexual)</a:t>
            </a:r>
            <a:r>
              <a:rPr lang="ne-NP" sz="2400" dirty="0">
                <a:cs typeface="Kalimati" panose="00000400000000000000" pitchFamily="2"/>
              </a:rPr>
              <a:t>, पारलिङ्गी </a:t>
            </a:r>
            <a:r>
              <a:rPr lang="en-US" sz="2400" dirty="0">
                <a:cs typeface="Kalimati" panose="00000400000000000000" pitchFamily="2"/>
              </a:rPr>
              <a:t>(Transgender) </a:t>
            </a:r>
            <a:r>
              <a:rPr lang="ne-NP" sz="2400" dirty="0">
                <a:cs typeface="Kalimati" panose="00000400000000000000" pitchFamily="2"/>
              </a:rPr>
              <a:t>र अन्तरलिङ्गी </a:t>
            </a:r>
            <a:r>
              <a:rPr lang="en-US" sz="2400" dirty="0">
                <a:cs typeface="Kalimati" panose="00000400000000000000" pitchFamily="2"/>
              </a:rPr>
              <a:t>(Intersex)</a:t>
            </a:r>
            <a:r>
              <a:rPr lang="ne-NP" sz="2400" dirty="0">
                <a:cs typeface="Kalimati" panose="00000400000000000000" pitchFamily="2"/>
              </a:rPr>
              <a:t> व्यक्तिहरु पर्दछन् । </a:t>
            </a:r>
          </a:p>
          <a:p>
            <a:pPr marL="457200" indent="-457200" algn="just">
              <a:lnSpc>
                <a:spcPct val="150000"/>
              </a:lnSpc>
              <a:buFont typeface="Arial" panose="020B0604020202020204" pitchFamily="34" charset="0"/>
              <a:buChar char="•"/>
            </a:pPr>
            <a:r>
              <a:rPr lang="ne-NP" sz="2400" dirty="0">
                <a:cs typeface="Kalimati" panose="00000400000000000000" pitchFamily="2"/>
              </a:rPr>
              <a:t>सुपरिवेक्षकले अन्य लिङ्गी व्यक्ति परिवारमा भए नभएको यकिन गर्नुपर्दछ ।</a:t>
            </a:r>
          </a:p>
        </p:txBody>
      </p:sp>
      <p:pic>
        <p:nvPicPr>
          <p:cNvPr id="2050" name="Picture 2" descr="Lgbt pride element collec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3" y="2042648"/>
            <a:ext cx="3654016" cy="3654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D975259-4986-46EC-BC6C-688B638C6055}"/>
              </a:ext>
            </a:extLst>
          </p:cNvPr>
          <p:cNvSpPr/>
          <p:nvPr/>
        </p:nvSpPr>
        <p:spPr>
          <a:xfrm>
            <a:off x="538162" y="762413"/>
            <a:ext cx="11291888" cy="954107"/>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a:t>
            </a:r>
            <a:r>
              <a:rPr lang="ne-NP" sz="2800" b="1">
                <a:cs typeface="Kalimati" pitchFamily="2"/>
              </a:rPr>
              <a:t>सदस्य संख्या</a:t>
            </a:r>
          </a:p>
          <a:p>
            <a:pPr algn="ctr"/>
            <a:r>
              <a:rPr lang="ne-NP" sz="2800" b="1">
                <a:cs typeface="Kalimati" pitchFamily="2"/>
              </a:rPr>
              <a:t>(अन्य लिङ्गी)</a:t>
            </a:r>
            <a:endParaRPr lang="en-US" sz="2800" b="1" dirty="0">
              <a:cs typeface="Kalimati" pitchFamily="2"/>
            </a:endParaRPr>
          </a:p>
        </p:txBody>
      </p:sp>
    </p:spTree>
    <p:extLst>
      <p:ext uri="{BB962C8B-B14F-4D97-AF65-F5344CB8AC3E}">
        <p14:creationId xmlns:p14="http://schemas.microsoft.com/office/powerpoint/2010/main" val="385558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7</a:t>
            </a:fld>
            <a:endParaRPr lang="en-US" dirty="0">
              <a:latin typeface="Fontasy Himali" panose="04020500000000000000" pitchFamily="82" charset="0"/>
            </a:endParaRPr>
          </a:p>
        </p:txBody>
      </p:sp>
      <p:sp>
        <p:nvSpPr>
          <p:cNvPr id="3" name="Rectangle 2"/>
          <p:cNvSpPr/>
          <p:nvPr/>
        </p:nvSpPr>
        <p:spPr>
          <a:xfrm>
            <a:off x="1986803" y="1616094"/>
            <a:ext cx="9843247" cy="5032147"/>
          </a:xfrm>
          <a:prstGeom prst="rect">
            <a:avLst/>
          </a:prstGeom>
        </p:spPr>
        <p:txBody>
          <a:bodyPr wrap="square">
            <a:spAutoFit/>
          </a:bodyPr>
          <a:lstStyle/>
          <a:p>
            <a:pPr marL="285750" indent="-285750" algn="just">
              <a:lnSpc>
                <a:spcPct val="150000"/>
              </a:lnSpc>
              <a:buFont typeface="Arial" pitchFamily="34" charset="0"/>
              <a:buChar char="•"/>
            </a:pPr>
            <a:r>
              <a:rPr lang="ne-NP" sz="2400">
                <a:cs typeface="Kalimati" panose="00000400000000000000" pitchFamily="2"/>
              </a:rPr>
              <a:t>अन्य लिङ्गीमध्ये लैङ्गिक अल्पसंख्यकहरूलाई </a:t>
            </a:r>
            <a:endParaRPr lang="en-US" sz="2400">
              <a:cs typeface="Kalimati" panose="00000400000000000000" pitchFamily="2"/>
            </a:endParaRPr>
          </a:p>
          <a:p>
            <a:pPr marL="742950" lvl="1" indent="-285750" algn="just">
              <a:lnSpc>
                <a:spcPct val="150000"/>
              </a:lnSpc>
              <a:buFont typeface="Arial" pitchFamily="34" charset="0"/>
              <a:buChar char="•"/>
            </a:pPr>
            <a:r>
              <a:rPr lang="ne-NP" sz="2400" b="1">
                <a:cs typeface="Kalimati" panose="00000400000000000000" pitchFamily="2"/>
              </a:rPr>
              <a:t>तराईमाः</a:t>
            </a:r>
            <a:r>
              <a:rPr lang="ne-NP" sz="2400">
                <a:cs typeface="Kalimati" panose="00000400000000000000" pitchFamily="2"/>
              </a:rPr>
              <a:t> हिजरा, हिजडा, कोथी, मौगिया (मैथिलीमा), मेहरू, नतुवा, लौण्डा;</a:t>
            </a:r>
            <a:endParaRPr lang="en-US" sz="2400">
              <a:cs typeface="Kalimati" panose="00000400000000000000" pitchFamily="2"/>
            </a:endParaRPr>
          </a:p>
          <a:p>
            <a:pPr marL="742950" lvl="1" indent="-285750" algn="just">
              <a:lnSpc>
                <a:spcPct val="150000"/>
              </a:lnSpc>
              <a:buFont typeface="Arial" pitchFamily="34" charset="0"/>
              <a:buChar char="•"/>
            </a:pPr>
            <a:r>
              <a:rPr lang="ne-NP" sz="2400" b="1">
                <a:cs typeface="Kalimati" panose="00000400000000000000" pitchFamily="2"/>
              </a:rPr>
              <a:t>पहाडमाः</a:t>
            </a:r>
            <a:r>
              <a:rPr lang="ne-NP" sz="2400">
                <a:cs typeface="Kalimati" panose="00000400000000000000" pitchFamily="2"/>
              </a:rPr>
              <a:t> मेटी, तेप्की, मैबुवा (नेवारीमा), घाडे (डोटेलीमा); </a:t>
            </a:r>
            <a:endParaRPr lang="en-US" sz="2400">
              <a:cs typeface="Kalimati" panose="00000400000000000000" pitchFamily="2"/>
            </a:endParaRPr>
          </a:p>
          <a:p>
            <a:pPr marL="742950" lvl="1" indent="-285750" algn="just">
              <a:lnSpc>
                <a:spcPct val="150000"/>
              </a:lnSpc>
              <a:buFont typeface="Arial" pitchFamily="34" charset="0"/>
              <a:buChar char="•"/>
            </a:pPr>
            <a:r>
              <a:rPr lang="ne-NP" sz="2400" b="1">
                <a:cs typeface="Kalimati" panose="00000400000000000000" pitchFamily="2"/>
              </a:rPr>
              <a:t>हिमाली क्षेत्रमाः </a:t>
            </a:r>
            <a:r>
              <a:rPr lang="ne-NP" sz="2400">
                <a:cs typeface="Kalimati" panose="00000400000000000000" pitchFamily="2"/>
              </a:rPr>
              <a:t>फुलुलुमु (पुर्वी हिमाली क्षेत्रमा), फोलोक मोलोक (मनाङ तथा डोल्पा लगायतका पश्चिम हिमाली क्षेत्रमा) आदि पनि भन्ने गरिन्छ।</a:t>
            </a:r>
          </a:p>
          <a:p>
            <a:pPr marL="285750" indent="-285750" algn="just">
              <a:lnSpc>
                <a:spcPct val="150000"/>
              </a:lnSpc>
              <a:buFont typeface="Arial" pitchFamily="34" charset="0"/>
              <a:buChar char="•"/>
            </a:pPr>
            <a:r>
              <a:rPr lang="ne-NP" sz="2400">
                <a:cs typeface="Kalimati" panose="00000400000000000000" pitchFamily="2"/>
              </a:rPr>
              <a:t>कतिपय समुदाय र साथीभाइहरूबाट पनि छक्का, हिजडा, नपुंसक जस्ता शब्द प्रयोग गरेर लैङ्गिक माथि अपहेलीत शब्द प्रयोग गरिन्छ । त्यसैले सजिलै उनीहरूको सही जानकारी उत्तरदाताले सहजै नभन्न सक्दछन् । </a:t>
            </a:r>
          </a:p>
          <a:p>
            <a:pPr marL="285750" indent="-285750" algn="just">
              <a:lnSpc>
                <a:spcPct val="150000"/>
              </a:lnSpc>
              <a:buFont typeface="Arial" pitchFamily="34" charset="0"/>
              <a:buChar char="•"/>
            </a:pPr>
            <a:r>
              <a:rPr lang="ne-NP" sz="2400">
                <a:cs typeface="Kalimati" panose="00000400000000000000" pitchFamily="2"/>
              </a:rPr>
              <a:t> त्यसैले गणकहरूले मर्यादित भाषाशैलीमा अन्य लिङ्गीको संख्या सोध्नु पर्दछ।</a:t>
            </a:r>
            <a:endParaRPr lang="ne-NP" sz="2400" dirty="0">
              <a:cs typeface="Kalimati" panose="00000400000000000000" pitchFamily="2"/>
            </a:endParaRPr>
          </a:p>
        </p:txBody>
      </p:sp>
      <p:pic>
        <p:nvPicPr>
          <p:cNvPr id="2050" name="Picture 2" descr="Lgbt pride element collection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2" y="2042647"/>
            <a:ext cx="1932793" cy="19327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A369314-09CB-40CD-9F9D-F866C7C03823}"/>
              </a:ext>
            </a:extLst>
          </p:cNvPr>
          <p:cNvSpPr/>
          <p:nvPr/>
        </p:nvSpPr>
        <p:spPr>
          <a:xfrm>
            <a:off x="538162" y="762413"/>
            <a:ext cx="11291888" cy="954107"/>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a:t>
            </a:r>
            <a:r>
              <a:rPr lang="ne-NP" sz="2800" b="1">
                <a:cs typeface="Kalimati" pitchFamily="2"/>
              </a:rPr>
              <a:t>सदस्य संख्या</a:t>
            </a:r>
          </a:p>
          <a:p>
            <a:pPr algn="ctr"/>
            <a:r>
              <a:rPr lang="ne-NP" sz="2800" b="1">
                <a:cs typeface="Kalimati" pitchFamily="2"/>
              </a:rPr>
              <a:t>(पुरुष महिला र अन्य लिङ्गी)</a:t>
            </a:r>
            <a:endParaRPr lang="en-US" sz="2800" b="1" dirty="0">
              <a:cs typeface="Kalimati" pitchFamily="2"/>
            </a:endParaRPr>
          </a:p>
        </p:txBody>
      </p:sp>
    </p:spTree>
    <p:extLst>
      <p:ext uri="{BB962C8B-B14F-4D97-AF65-F5344CB8AC3E}">
        <p14:creationId xmlns:p14="http://schemas.microsoft.com/office/powerpoint/2010/main" val="17776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8</a:t>
            </a:fld>
            <a:endParaRPr lang="en-US" dirty="0">
              <a:latin typeface="Fontasy Himali" panose="04020500000000000000" pitchFamily="82" charset="0"/>
            </a:endParaRPr>
          </a:p>
        </p:txBody>
      </p:sp>
      <p:sp>
        <p:nvSpPr>
          <p:cNvPr id="3" name="Rectangle 2"/>
          <p:cNvSpPr/>
          <p:nvPr/>
        </p:nvSpPr>
        <p:spPr>
          <a:xfrm>
            <a:off x="2083072" y="1616094"/>
            <a:ext cx="9438830" cy="4478149"/>
          </a:xfrm>
          <a:prstGeom prst="rect">
            <a:avLst/>
          </a:prstGeom>
        </p:spPr>
        <p:txBody>
          <a:bodyPr wrap="square">
            <a:spAutoFit/>
          </a:bodyPr>
          <a:lstStyle/>
          <a:p>
            <a:pPr marL="285750" indent="-285750" algn="just">
              <a:lnSpc>
                <a:spcPct val="150000"/>
              </a:lnSpc>
              <a:buFont typeface="Arial" pitchFamily="34" charset="0"/>
              <a:buChar char="•"/>
            </a:pPr>
            <a:r>
              <a:rPr lang="ne-NP" sz="2400">
                <a:cs typeface="Kalimati" panose="00000400000000000000" pitchFamily="2"/>
              </a:rPr>
              <a:t>गणकहरूले यस प्रश्नलाई नसोध्ने वा आफैँ अनुमान गरी अन्य लिङ्गी त कोही पनि छैनन् होला, वा कुनै कारणमा  महत्व नदिने अवस्था आउन दिनु हुँदैन । </a:t>
            </a:r>
          </a:p>
          <a:p>
            <a:pPr marL="285750" indent="-285750" algn="just">
              <a:lnSpc>
                <a:spcPct val="150000"/>
              </a:lnSpc>
              <a:buFont typeface="Arial" pitchFamily="34" charset="0"/>
              <a:buChar char="•"/>
            </a:pPr>
            <a:r>
              <a:rPr lang="ne-NP" sz="2400">
                <a:cs typeface="Kalimati" panose="00000400000000000000" pitchFamily="2"/>
              </a:rPr>
              <a:t>गणकहरूले मर्यादित भाषाशैलीमा अन्य लिङ्गीको जानकारी लिने र उत्तरदाताले समेत सही विवरण दिन सकेमा यौनिक तथा लैङ्गिक अल्पसंख्यकहरूको मानव अधिकार, कानूनी अधिकार दिलाउन साथै बिशेष व्यवस्थाको नीति लिन आवश्यक पर्ने आधार तथ्याङ्क हरेक गाउँ तथा नगरपालीकाहरूमा प्राप्त हुनेछ ।</a:t>
            </a:r>
            <a:endParaRPr lang="ne-NP" sz="2400" dirty="0">
              <a:cs typeface="Kalimati" panose="00000400000000000000" pitchFamily="2"/>
            </a:endParaRPr>
          </a:p>
        </p:txBody>
      </p:sp>
      <p:sp>
        <p:nvSpPr>
          <p:cNvPr id="9" name="Rectangle 8"/>
          <p:cNvSpPr/>
          <p:nvPr/>
        </p:nvSpPr>
        <p:spPr>
          <a:xfrm>
            <a:off x="450056" y="883691"/>
            <a:ext cx="11291888" cy="523220"/>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सदस्य संख्या</a:t>
            </a:r>
            <a:endParaRPr lang="en-US" sz="2000" b="1" dirty="0">
              <a:cs typeface="Kalimati" pitchFamily="2"/>
            </a:endParaRPr>
          </a:p>
        </p:txBody>
      </p:sp>
      <p:pic>
        <p:nvPicPr>
          <p:cNvPr id="2050" name="Picture 2" descr="Lgbt pride element collection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2" y="2042647"/>
            <a:ext cx="1932793" cy="19327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51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7" y="6505435"/>
            <a:ext cx="2743200" cy="365125"/>
          </a:xfrm>
        </p:spPr>
        <p:txBody>
          <a:bodyPr/>
          <a:lstStyle/>
          <a:p>
            <a:pPr algn="r"/>
            <a:fld id="{2840B2E4-A264-431E-ABDE-38E3BCDA5876}" type="slidenum">
              <a:rPr lang="en-US">
                <a:latin typeface="Fontasy Himali" panose="04020500000000000000" pitchFamily="82" charset="0"/>
              </a:rPr>
              <a:pPr algn="r"/>
              <a:t>9</a:t>
            </a:fld>
            <a:endParaRPr lang="en-US" dirty="0">
              <a:latin typeface="Fontasy Himali" panose="04020500000000000000" pitchFamily="82" charset="0"/>
            </a:endParaRPr>
          </a:p>
        </p:txBody>
      </p:sp>
      <p:sp>
        <p:nvSpPr>
          <p:cNvPr id="2" name="Rectangle 1"/>
          <p:cNvSpPr/>
          <p:nvPr/>
        </p:nvSpPr>
        <p:spPr>
          <a:xfrm>
            <a:off x="189017" y="3115288"/>
            <a:ext cx="8954984" cy="3600986"/>
          </a:xfrm>
          <a:prstGeom prst="rect">
            <a:avLst/>
          </a:prstGeom>
        </p:spPr>
        <p:txBody>
          <a:bodyPr wrap="square">
            <a:spAutoFit/>
          </a:bodyPr>
          <a:lstStyle/>
          <a:p>
            <a:pPr algn="just"/>
            <a:r>
              <a:rPr lang="ne-NP" sz="2000" dirty="0">
                <a:cs typeface="Kalimati" pitchFamily="2"/>
              </a:rPr>
              <a:t> </a:t>
            </a:r>
            <a:r>
              <a:rPr lang="ne-NP" sz="2400" dirty="0">
                <a:cs typeface="Kalimati" pitchFamily="2"/>
              </a:rPr>
              <a:t>आफैले चलन गरेको </a:t>
            </a:r>
            <a:r>
              <a:rPr lang="ne-NP" sz="2400">
                <a:cs typeface="Kalimati" pitchFamily="2"/>
              </a:rPr>
              <a:t>कृषि प्रयोजनको </a:t>
            </a:r>
            <a:r>
              <a:rPr lang="ne-NP" sz="2400" dirty="0">
                <a:cs typeface="Kalimati" pitchFamily="2"/>
              </a:rPr>
              <a:t>जग्गा भन्नाले (खेतीपाती वा कृषि कार्यका लागि) आफैले उपभोग गरेको जग्गालाई बुझाउँछ । </a:t>
            </a:r>
          </a:p>
          <a:p>
            <a:pPr marL="457200" indent="-457200" algn="just">
              <a:lnSpc>
                <a:spcPct val="150000"/>
              </a:lnSpc>
              <a:buFont typeface="Arial" panose="020B0604020202020204" pitchFamily="34" charset="0"/>
              <a:buChar char="•"/>
            </a:pPr>
            <a:r>
              <a:rPr lang="ne-NP" sz="2400" dirty="0">
                <a:cs typeface="Kalimati" pitchFamily="2"/>
              </a:rPr>
              <a:t>गणनाको दिन परिवारसँग यो गा.पा./न.पा. भित्र आफैले कृषि प्रयोजनका लागि चलन गरेको कुनै जग्गा भए १ मा गोलो </a:t>
            </a:r>
            <a:r>
              <a:rPr lang="ne-NP" sz="2400">
                <a:cs typeface="Kalimati" pitchFamily="2"/>
              </a:rPr>
              <a:t>घेरा लगाइ </a:t>
            </a:r>
            <a:r>
              <a:rPr lang="ne-NP" sz="2400" dirty="0">
                <a:cs typeface="Kalimati" pitchFamily="2"/>
              </a:rPr>
              <a:t>महल ११ सोध्नुपर्छ । </a:t>
            </a:r>
          </a:p>
          <a:p>
            <a:pPr marL="457200" indent="-457200" algn="just">
              <a:lnSpc>
                <a:spcPct val="150000"/>
              </a:lnSpc>
              <a:buFont typeface="Arial" panose="020B0604020202020204" pitchFamily="34" charset="0"/>
              <a:buChar char="•"/>
            </a:pPr>
            <a:r>
              <a:rPr lang="ne-NP" sz="2400" dirty="0">
                <a:cs typeface="Kalimati" pitchFamily="2"/>
              </a:rPr>
              <a:t>आफैले चलन गरेको जग्गा छैन भने २ मा गोलो घेरा लगाइ महल १२ सोध्नुपर्छ ।</a:t>
            </a:r>
            <a:endParaRPr lang="ne-NP" sz="2000" dirty="0">
              <a:cs typeface="Kalimati" pitchFamily="2"/>
            </a:endParaRPr>
          </a:p>
        </p:txBody>
      </p:sp>
      <p:sp>
        <p:nvSpPr>
          <p:cNvPr id="8" name="Rectangle 7"/>
          <p:cNvSpPr/>
          <p:nvPr/>
        </p:nvSpPr>
        <p:spPr>
          <a:xfrm>
            <a:off x="657225" y="974990"/>
            <a:ext cx="11215688" cy="1938992"/>
          </a:xfrm>
          <a:prstGeom prst="rect">
            <a:avLst/>
          </a:prstGeom>
        </p:spPr>
        <p:txBody>
          <a:bodyPr wrap="square">
            <a:spAutoFit/>
          </a:bodyPr>
          <a:lstStyle/>
          <a:p>
            <a:pPr algn="ctr"/>
            <a:r>
              <a:rPr lang="ne-NP" sz="2800" b="1" dirty="0">
                <a:cs typeface="Kalimati" pitchFamily="2"/>
              </a:rPr>
              <a:t>महल १०</a:t>
            </a:r>
            <a:r>
              <a:rPr lang="en-US" sz="2800" b="1" dirty="0">
                <a:cs typeface="Kalimati" pitchFamily="2"/>
              </a:rPr>
              <a:t>: </a:t>
            </a:r>
            <a:r>
              <a:rPr lang="ne-NP" sz="2800" b="1" dirty="0">
                <a:cs typeface="Kalimati" pitchFamily="2"/>
              </a:rPr>
              <a:t>यस परिवारको यो गा.पा./न.पा. भित्र आफैंले चलन गरेको कृषि प्रयोजनको जग्गा छ ? </a:t>
            </a:r>
            <a:endParaRPr lang="en-US" sz="2800" b="1" dirty="0">
              <a:cs typeface="Kalimati" pitchFamily="2"/>
            </a:endParaRPr>
          </a:p>
          <a:p>
            <a:pPr algn="ctr"/>
            <a:endParaRPr lang="ne-NP" sz="2000" b="1" dirty="0">
              <a:cs typeface="Kalimati" pitchFamily="2"/>
            </a:endParaRPr>
          </a:p>
          <a:p>
            <a:pPr algn="ctr"/>
            <a:r>
              <a:rPr lang="ne-NP" sz="2000" b="1" dirty="0">
                <a:cs typeface="Kalimati" pitchFamily="2"/>
              </a:rPr>
              <a:t>(</a:t>
            </a:r>
            <a:r>
              <a:rPr lang="ne-NP" sz="2400" b="1" dirty="0">
                <a:cs typeface="Kalimati" pitchFamily="2"/>
              </a:rPr>
              <a:t>आफ्नो जग्गा आफैले कमाएको र अरूको जग्गा कमाएको समेत </a:t>
            </a:r>
            <a:r>
              <a:rPr lang="ne-NP" sz="2000" b="1" dirty="0">
                <a:cs typeface="Kalimati" pitchFamily="2"/>
              </a:rPr>
              <a:t>) </a:t>
            </a:r>
          </a:p>
          <a:p>
            <a:pPr algn="ctr"/>
            <a:r>
              <a:rPr lang="ne-NP" sz="2000" dirty="0">
                <a:cs typeface="Kalimati" pitchFamily="2"/>
              </a:rPr>
              <a:t>१. छ			    २. छैन  </a:t>
            </a:r>
            <a:r>
              <a:rPr lang="en-US" sz="2000" dirty="0">
                <a:cs typeface="Kalimati" pitchFamily="2"/>
              </a:rPr>
              <a:t>    </a:t>
            </a:r>
            <a:r>
              <a:rPr lang="ne-NP" sz="2000" dirty="0">
                <a:cs typeface="Kalimati" pitchFamily="2"/>
              </a:rPr>
              <a:t> महल १२ </a:t>
            </a:r>
          </a:p>
        </p:txBody>
      </p:sp>
      <p:cxnSp>
        <p:nvCxnSpPr>
          <p:cNvPr id="9" name="Straight Arrow Connector 8"/>
          <p:cNvCxnSpPr/>
          <p:nvPr/>
        </p:nvCxnSpPr>
        <p:spPr>
          <a:xfrm>
            <a:off x="7670525" y="2668099"/>
            <a:ext cx="314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B029F8-9BD7-40A8-AC4E-17BEC73D4AA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372599" y="2658946"/>
            <a:ext cx="2728912" cy="3697403"/>
          </a:xfrm>
          <a:prstGeom prst="rect">
            <a:avLst/>
          </a:prstGeom>
        </p:spPr>
      </p:pic>
      <p:sp>
        <p:nvSpPr>
          <p:cNvPr id="11" name="TextBox 10">
            <a:extLst>
              <a:ext uri="{FF2B5EF4-FFF2-40B4-BE49-F238E27FC236}">
                <a16:creationId xmlns:a16="http://schemas.microsoft.com/office/drawing/2014/main" id="{FAB77995-E2B5-4D74-852E-F538483DC668}"/>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
        <p:nvSpPr>
          <p:cNvPr id="3" name="Oval 2"/>
          <p:cNvSpPr/>
          <p:nvPr/>
        </p:nvSpPr>
        <p:spPr>
          <a:xfrm>
            <a:off x="10299738" y="5609231"/>
            <a:ext cx="464024" cy="31389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80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6118</Words>
  <Application>Microsoft Office PowerPoint</Application>
  <PresentationFormat>Widescreen</PresentationFormat>
  <Paragraphs>1370</Paragraphs>
  <Slides>55</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Arial</vt:lpstr>
      <vt:lpstr>ArialMT</vt:lpstr>
      <vt:lpstr>Calibri</vt:lpstr>
      <vt:lpstr>Calibri Light</vt:lpstr>
      <vt:lpstr>Fontasy Himali</vt:lpstr>
      <vt:lpstr>Ganesh</vt:lpstr>
      <vt:lpstr>Himalayabold</vt:lpstr>
      <vt:lpstr>Himchuli</vt:lpstr>
      <vt:lpstr>Khaki</vt:lpstr>
      <vt:lpstr>Kokila</vt:lpstr>
      <vt:lpstr>Preeti</vt:lpstr>
      <vt:lpstr>Sagarmatha</vt:lpstr>
      <vt:lpstr>Times New Rom B</vt:lpstr>
      <vt:lpstr>Times New Roman</vt:lpstr>
      <vt:lpstr>Office Theme</vt:lpstr>
      <vt:lpstr>PowerPoint Presentation</vt:lpstr>
      <vt:lpstr>PowerPoint Presentation</vt:lpstr>
      <vt:lpstr>PowerPoint Presentation</vt:lpstr>
      <vt:lpstr>महल ८: परिवारमूलीको नाम र थर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आफैंले चलन गरेको कृषि प्रयोजनको जम्मा जग्गाको क्षेत्रफल निकाल्ने उदाहरण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महल १७: तपाईंको परिवारले सरकारी अनुदान अन्तर्गत  आवासीय घर निर्माण गरेको छ ?  </vt:lpstr>
      <vt:lpstr>PowerPoint Presentation</vt:lpstr>
      <vt:lpstr>महल १९: तपाईंको परिवारमा प्राविधिक तथा व्यावसायिक शिक्षा वा तालिम लिएका व्यक्ति कति जना छन् ? </vt:lpstr>
      <vt:lpstr>महल १९: तपाईंको परिवारमा प्राविधिक तथा व्यावसायिक शिक्षा वा तालिम लिएका व्यक्ति कति जना छन्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सुपरिवेक्षकले उपलब्ध गराउने सूचीकरण उतारको उदाहरण </vt:lpstr>
      <vt:lpstr>PowerPoint Presentation</vt:lpstr>
      <vt:lpstr>घर तथा घरपरिवार सूचीकरण उतार फाराम अद्यावधिक गर्नुपर्ने अवस्थाहरु </vt:lpstr>
      <vt:lpstr>परिवारका कुनै सदस्यको मृत्यु भएको अवस्थाको उदाहरण</vt:lpstr>
      <vt:lpstr>परिवारमा बच्चाको जन्म भएको अवस्थाको उदाहरण</vt:lpstr>
      <vt:lpstr>परिवार बसाइँसराई गरी गएको अवस्थाको उदाहरण  </vt:lpstr>
      <vt:lpstr>परिवार बसाइँ सरी आएको अवस्थाको उदाहरण </vt:lpstr>
      <vt:lpstr>४ सूचीकरण गर्दा घर छुट भएको अवस्था </vt:lpstr>
      <vt:lpstr>घर तथा घरपरिवार सूचीकरण फाराममा परिवार नै छुटेको उदाहरण </vt:lpstr>
      <vt:lpstr>सूचीकरण गर्दा दोहोरो भरिएको अवस्था</vt:lpstr>
      <vt:lpstr>भाडामा बस्ने परिवार छुट हुने अवस्था </vt:lpstr>
      <vt:lpstr>PowerPoint Presentation</vt:lpstr>
      <vt:lpstr>कक्षा कार्य तथा छलफल </vt:lpstr>
      <vt:lpstr>कक्षा मूल्याङ्कन</vt:lpstr>
      <vt:lpstr>कक्षा मूल्याङ्कन  </vt:lpstr>
      <vt:lpstr>कक्षा मूल्याङ्कन  </vt:lpstr>
      <vt:lpstr>कक्षा मूल्याङ्कन </vt:lpstr>
      <vt:lpstr>कक्षा मूल्याङ्कन</vt:lpstr>
      <vt:lpstr>सारांश तथा निष्कर्ष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CBS</dc:creator>
  <cp:lastModifiedBy>Rishi Ram Sigdel</cp:lastModifiedBy>
  <cp:revision>384</cp:revision>
  <dcterms:created xsi:type="dcterms:W3CDTF">2020-10-11T07:30:23Z</dcterms:created>
  <dcterms:modified xsi:type="dcterms:W3CDTF">2021-03-15T05:12:57Z</dcterms:modified>
</cp:coreProperties>
</file>