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379" r:id="rId2"/>
    <p:sldId id="257" r:id="rId3"/>
    <p:sldId id="363" r:id="rId4"/>
    <p:sldId id="273" r:id="rId5"/>
    <p:sldId id="288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503" r:id="rId15"/>
    <p:sldId id="502" r:id="rId16"/>
    <p:sldId id="351" r:id="rId17"/>
    <p:sldId id="352" r:id="rId18"/>
    <p:sldId id="361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19" r:id="rId27"/>
    <p:sldId id="469" r:id="rId28"/>
    <p:sldId id="274" r:id="rId29"/>
    <p:sldId id="275" r:id="rId30"/>
    <p:sldId id="418" r:id="rId31"/>
    <p:sldId id="439" r:id="rId32"/>
    <p:sldId id="277" r:id="rId33"/>
    <p:sldId id="278" r:id="rId34"/>
    <p:sldId id="437" r:id="rId35"/>
    <p:sldId id="306" r:id="rId36"/>
    <p:sldId id="441" r:id="rId37"/>
    <p:sldId id="434" r:id="rId38"/>
    <p:sldId id="281" r:id="rId39"/>
    <p:sldId id="433" r:id="rId40"/>
    <p:sldId id="307" r:id="rId41"/>
    <p:sldId id="282" r:id="rId42"/>
    <p:sldId id="305" r:id="rId43"/>
    <p:sldId id="284" r:id="rId44"/>
    <p:sldId id="285" r:id="rId45"/>
    <p:sldId id="442" r:id="rId46"/>
    <p:sldId id="308" r:id="rId47"/>
    <p:sldId id="432" r:id="rId48"/>
    <p:sldId id="431" r:id="rId49"/>
    <p:sldId id="309" r:id="rId50"/>
    <p:sldId id="310" r:id="rId51"/>
    <p:sldId id="470" r:id="rId52"/>
    <p:sldId id="498" r:id="rId53"/>
    <p:sldId id="314" r:id="rId54"/>
    <p:sldId id="499" r:id="rId55"/>
    <p:sldId id="289" r:id="rId56"/>
    <p:sldId id="500" r:id="rId57"/>
    <p:sldId id="323" r:id="rId58"/>
    <p:sldId id="322" r:id="rId59"/>
    <p:sldId id="291" r:id="rId60"/>
    <p:sldId id="501" r:id="rId61"/>
    <p:sldId id="293" r:id="rId62"/>
    <p:sldId id="326" r:id="rId63"/>
    <p:sldId id="497" r:id="rId64"/>
    <p:sldId id="328" r:id="rId65"/>
    <p:sldId id="325" r:id="rId66"/>
    <p:sldId id="320" r:id="rId67"/>
    <p:sldId id="315" r:id="rId68"/>
    <p:sldId id="321" r:id="rId69"/>
    <p:sldId id="324" r:id="rId70"/>
    <p:sldId id="27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gdelrishiram@gmail.com" initials="s" lastIdx="2" clrIdx="0">
    <p:extLst>
      <p:ext uri="{19B8F6BF-5375-455C-9EA6-DF929625EA0E}">
        <p15:presenceInfo xmlns:p15="http://schemas.microsoft.com/office/powerpoint/2012/main" userId="eb23dc28227e6c1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423A2-582F-4D36-9529-531F24B7A8DD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C036C-F7AF-41A9-8F7F-4ED97ECBA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73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37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4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2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99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61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83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9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40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42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28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9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66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12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17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92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46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71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98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01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15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54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01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8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9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0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25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13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C036C-F7AF-41A9-8F7F-4ED97ECBAE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15811" y="2533504"/>
            <a:ext cx="4872038" cy="30972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7042150" y="2347913"/>
            <a:ext cx="3289300" cy="2770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05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C62E67-0987-4CFA-A37F-AEFD85975683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40B2E4-A264-431E-ABDE-38E3BCDA587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ne-NP"/>
              <a:t>गणक तालिम</a:t>
            </a:r>
            <a:r>
              <a:rPr lang="en-US"/>
              <a:t>-Day1/S1</a:t>
            </a:r>
          </a:p>
        </p:txBody>
      </p:sp>
    </p:spTree>
    <p:extLst>
      <p:ext uri="{BB962C8B-B14F-4D97-AF65-F5344CB8AC3E}">
        <p14:creationId xmlns:p14="http://schemas.microsoft.com/office/powerpoint/2010/main" val="167507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4173"/>
            <a:ext cx="12192000" cy="541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5640"/>
            <a:ext cx="10515600" cy="51647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46165" y="6492875"/>
            <a:ext cx="445835" cy="365125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en-US" sz="1600" kern="1200" smtClean="0">
                <a:solidFill>
                  <a:schemeClr val="tx1"/>
                </a:solidFill>
                <a:latin typeface="Fontasy Himali" panose="04020500000000000000" pitchFamily="82" charset="0"/>
                <a:ea typeface="+mn-ea"/>
                <a:cs typeface="Times New Roman" pitchFamily="18" charset="0"/>
              </a:defRPr>
            </a:lvl1pPr>
          </a:lstStyle>
          <a:p>
            <a:fld id="{26402401-4522-4C0F-A737-197EB07E49FF}" type="slidenum">
              <a:rPr lang="en-US" smtClean="0"/>
              <a:pPr/>
              <a:t>‹#›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10269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1426321" y="48478"/>
            <a:ext cx="9564914" cy="1020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27224" y="-8479"/>
            <a:ext cx="564776" cy="63822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267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1400" b="0" dirty="0">
                <a:solidFill>
                  <a:srgbClr val="FF0000"/>
                </a:solidFill>
                <a:cs typeface="Kalimati" panose="00000400000000000000" pitchFamily="2"/>
              </a:rPr>
              <a:t>केन्द्रीय तथ्याङ्क विभाग</a:t>
            </a:r>
          </a:p>
          <a:p>
            <a:pPr algn="ctr"/>
            <a:r>
              <a:rPr lang="ne-NP" sz="1800" b="0" dirty="0">
                <a:solidFill>
                  <a:srgbClr val="FF0000"/>
                </a:solidFill>
                <a:cs typeface="Kalimati" panose="00000400000000000000" pitchFamily="2"/>
              </a:rPr>
              <a:t>राष्ट्रिय जनगणना २०७८</a:t>
            </a:r>
          </a:p>
        </p:txBody>
      </p:sp>
      <p:sp>
        <p:nvSpPr>
          <p:cNvPr id="15" name="Footer Placeholder 12"/>
          <p:cNvSpPr txBox="1">
            <a:spLocks/>
          </p:cNvSpPr>
          <p:nvPr userDrawn="1"/>
        </p:nvSpPr>
        <p:spPr>
          <a:xfrm>
            <a:off x="6504043" y="6481297"/>
            <a:ext cx="54965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2060"/>
                </a:solidFill>
                <a:latin typeface="+mn-lt"/>
                <a:ea typeface="+mn-ea"/>
                <a:cs typeface="Kalimati" panose="00000400000000000000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baseline="0" dirty="0">
                <a:solidFill>
                  <a:srgbClr val="FFC000"/>
                </a:solidFill>
                <a:latin typeface="+mn-lt"/>
                <a:ea typeface="+mn-ea"/>
                <a:cs typeface="Kalimati" panose="00000400000000000000" pitchFamily="2"/>
              </a:rPr>
              <a:t>Page 1/….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0580914" y="6481297"/>
            <a:ext cx="1611086" cy="376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pic>
        <p:nvPicPr>
          <p:cNvPr id="12" name="Picture 11" descr="Image result for logo of nepal government">
            <a:extLst>
              <a:ext uri="{FF2B5EF4-FFF2-40B4-BE49-F238E27FC236}">
                <a16:creationId xmlns:a16="http://schemas.microsoft.com/office/drawing/2014/main" id="{4BF3C297-642D-4134-82DF-1D665AA1DD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8"/>
            <a:ext cx="692131" cy="58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20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-21714" y="4273134"/>
            <a:ext cx="7416427" cy="152161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ne-NP" b="1" spc="-40" dirty="0">
                <a:solidFill>
                  <a:srgbClr val="002060"/>
                </a:solidFill>
                <a:cs typeface="Kalimati" pitchFamily="2"/>
              </a:rPr>
              <a:t>मुख्य प्रश्नावलीः पारिवारिक  खण्डको</a:t>
            </a:r>
          </a:p>
          <a:p>
            <a:pPr marL="0" indent="0" algn="ctr">
              <a:buNone/>
            </a:pPr>
            <a:r>
              <a:rPr lang="ne-NP" b="1" spc="-40" dirty="0">
                <a:solidFill>
                  <a:srgbClr val="002060"/>
                </a:solidFill>
                <a:cs typeface="Kalimati" pitchFamily="2"/>
              </a:rPr>
              <a:t>प्रश्न नं. १४ देखि १७ सम्म</a:t>
            </a:r>
          </a:p>
          <a:p>
            <a:pPr marL="0" indent="0" algn="ctr">
              <a:buNone/>
            </a:pPr>
            <a:r>
              <a:rPr lang="ne-NP" b="1" spc="-40" dirty="0">
                <a:solidFill>
                  <a:srgbClr val="002060"/>
                </a:solidFill>
                <a:cs typeface="Kalimati" pitchFamily="2"/>
              </a:rPr>
              <a:t>तथा</a:t>
            </a:r>
          </a:p>
          <a:p>
            <a:pPr marL="0" indent="0" algn="ctr">
              <a:buNone/>
            </a:pPr>
            <a:r>
              <a:rPr lang="ne-NP" b="1" spc="-40" dirty="0">
                <a:solidFill>
                  <a:srgbClr val="002060"/>
                </a:solidFill>
                <a:cs typeface="Kalimati" pitchFamily="2"/>
              </a:rPr>
              <a:t>व्यक्तिगत खण्ड (महल १ देखि ११ सम्म) </a:t>
            </a:r>
            <a:endParaRPr lang="en-US" b="1" spc="-40" dirty="0">
              <a:solidFill>
                <a:srgbClr val="002060"/>
              </a:solidFill>
              <a:cs typeface="Kalimati" pitchFamily="2"/>
            </a:endParaRPr>
          </a:p>
          <a:p>
            <a:pPr marL="0" indent="0" algn="ctr">
              <a:buNone/>
            </a:pPr>
            <a:endParaRPr lang="ne-NP" b="1" spc="-40" dirty="0">
              <a:solidFill>
                <a:srgbClr val="002060"/>
              </a:solidFill>
              <a:cs typeface="Kalimati" pitchFamily="2"/>
            </a:endParaRPr>
          </a:p>
        </p:txBody>
      </p:sp>
      <p:sp>
        <p:nvSpPr>
          <p:cNvPr id="7" name="Slide Number Placeholder 19"/>
          <p:cNvSpPr txBox="1">
            <a:spLocks/>
          </p:cNvSpPr>
          <p:nvPr/>
        </p:nvSpPr>
        <p:spPr>
          <a:xfrm>
            <a:off x="11826240" y="6471920"/>
            <a:ext cx="340360" cy="3860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840B2E4-A264-431E-ABDE-38E3BCDA5876}" type="slidenum">
              <a:rPr lang="en-US" smtClean="0">
                <a:latin typeface="Fontasy Himali" panose="04020500000000000000" pitchFamily="82" charset="0"/>
              </a:rPr>
              <a:pPr algn="ctr"/>
              <a:t>1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9C17D7-EE10-4D7C-95D0-C406489F4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79" y="3582773"/>
            <a:ext cx="3314411" cy="248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A7BA57-E6E8-4A9D-A40A-1DD2BFFFB6A5}"/>
              </a:ext>
            </a:extLst>
          </p:cNvPr>
          <p:cNvSpPr txBox="1">
            <a:spLocks/>
          </p:cNvSpPr>
          <p:nvPr/>
        </p:nvSpPr>
        <p:spPr>
          <a:xfrm>
            <a:off x="0" y="864579"/>
            <a:ext cx="12192000" cy="191780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राष्ट्रिय जनगणना २०७८ </a:t>
            </a:r>
            <a:endParaRPr lang="en-US" sz="2800" b="1" dirty="0">
              <a:solidFill>
                <a:srgbClr val="142DAC"/>
              </a:solidFill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hi-IN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प्रदेश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स्तरीय मुख्य प्रशिक्षक </a:t>
            </a:r>
            <a:r>
              <a:rPr lang="hi-IN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तालिम </a:t>
            </a:r>
            <a:endParaRPr lang="en-US" sz="2800" b="1" dirty="0">
              <a:solidFill>
                <a:srgbClr val="142DAC"/>
              </a:solidFill>
              <a:latin typeface="Calibri" panose="020F0502020204030204" pitchFamily="34" charset="0"/>
              <a:cs typeface="Kalimati" panose="00000400000000000000" pitchFamily="2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e-NP" sz="24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मितिः २०७७ चैत ११</a:t>
            </a:r>
            <a:endParaRPr lang="ne-NP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algn="ctr">
              <a:lnSpc>
                <a:spcPct val="115000"/>
              </a:lnSpc>
              <a:spcBef>
                <a:spcPts val="0"/>
              </a:spcBef>
            </a:pPr>
            <a:endParaRPr lang="en-US" sz="3200" dirty="0">
              <a:solidFill>
                <a:srgbClr val="142DAC"/>
              </a:solidFill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17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6123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१५ मृत्यु भएका व्यक्तिको विवरण लेख्ने तरिका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5" y="2256139"/>
            <a:ext cx="7293315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सरूवा रोगले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,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नसर्ने रोगले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2</a:t>
            </a:r>
            <a:r>
              <a:rPr lang="ne-NP" sz="2400" dirty="0">
                <a:cs typeface="Kalimati" pitchFamily="2"/>
              </a:rPr>
              <a:t>,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यातायात दुर्घटनाले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3</a:t>
            </a:r>
            <a:r>
              <a:rPr lang="ne-NP" sz="2400" dirty="0">
                <a:cs typeface="Kalimati" pitchFamily="2"/>
              </a:rPr>
              <a:t>, 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अन्य दुर्घटनाले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4</a:t>
            </a:r>
            <a:r>
              <a:rPr lang="ne-NP" sz="2400" dirty="0">
                <a:cs typeface="Kalimati" pitchFamily="2"/>
              </a:rPr>
              <a:t>,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प्रजनन् तथा प्रसुती जटिलताले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5</a:t>
            </a:r>
            <a:r>
              <a:rPr lang="ne-NP" sz="2400" dirty="0">
                <a:cs typeface="Kalimati" pitchFamily="2"/>
              </a:rPr>
              <a:t>,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हत्या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6</a:t>
            </a:r>
            <a:r>
              <a:rPr lang="ne-NP" sz="2400" dirty="0">
                <a:cs typeface="Kalimati" pitchFamily="2"/>
              </a:rPr>
              <a:t>, आत्महत्या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7</a:t>
            </a:r>
            <a:r>
              <a:rPr lang="ne-NP" sz="2400" dirty="0">
                <a:cs typeface="Kalimati" pitchFamily="2"/>
              </a:rPr>
              <a:t>,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प्राकृतिक प्रकोपका कारणले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8</a:t>
            </a:r>
            <a:r>
              <a:rPr lang="ne-NP" sz="2400" dirty="0">
                <a:cs typeface="Kalimati" pitchFamily="2"/>
              </a:rPr>
              <a:t> र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अन्य कारणले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9</a:t>
            </a:r>
            <a:r>
              <a:rPr lang="ne-NP" sz="2400" dirty="0">
                <a:cs typeface="Kalimati" pitchFamily="2"/>
              </a:rPr>
              <a:t> लेख्नुपर्दछ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5129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0A656-2487-4556-BFDC-742B753C6CF2}"/>
              </a:ext>
            </a:extLst>
          </p:cNvPr>
          <p:cNvSpPr txBox="1"/>
          <p:nvPr/>
        </p:nvSpPr>
        <p:spPr>
          <a:xfrm>
            <a:off x="8799829" y="2154216"/>
            <a:ext cx="18682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e-NP" sz="2400" dirty="0">
                <a:cs typeface="Kalimati" panose="00000400000000000000" pitchFamily="2"/>
              </a:rPr>
              <a:t>उदाहरण</a:t>
            </a:r>
            <a:endParaRPr lang="en-US" sz="2400" dirty="0">
              <a:cs typeface="Kalimati" panose="00000400000000000000" pitchFamily="2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7ACC65-DEE4-480F-B181-399672B8DABC}"/>
              </a:ext>
            </a:extLst>
          </p:cNvPr>
          <p:cNvGrpSpPr/>
          <p:nvPr/>
        </p:nvGrpSpPr>
        <p:grpSpPr>
          <a:xfrm>
            <a:off x="7697969" y="2726717"/>
            <a:ext cx="4419600" cy="3748505"/>
            <a:chOff x="7102243" y="2615627"/>
            <a:chExt cx="5079124" cy="38595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8FE4B8-14D9-4EE6-8A1E-6256A6A61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180" t="39645" r="20988" b="28837"/>
            <a:stretch/>
          </p:blipFill>
          <p:spPr>
            <a:xfrm>
              <a:off x="7102243" y="2615627"/>
              <a:ext cx="5032595" cy="371443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0486EAE-C6DF-4EB2-AADD-16CC45D43656}"/>
                </a:ext>
              </a:extLst>
            </p:cNvPr>
            <p:cNvSpPr/>
            <p:nvPr/>
          </p:nvSpPr>
          <p:spPr>
            <a:xfrm>
              <a:off x="7102243" y="5507663"/>
              <a:ext cx="5079124" cy="967559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9BB849-6F00-43A2-97B7-0C6E00EEA226}"/>
                </a:ext>
              </a:extLst>
            </p:cNvPr>
            <p:cNvSpPr txBox="1"/>
            <p:nvPr/>
          </p:nvSpPr>
          <p:spPr>
            <a:xfrm>
              <a:off x="7464871" y="4470124"/>
              <a:ext cx="1596771" cy="3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dirty="0">
                  <a:solidFill>
                    <a:srgbClr val="00B0F0"/>
                  </a:solidFill>
                  <a:cs typeface="Kalimati" panose="00000400000000000000" pitchFamily="2"/>
                </a:rPr>
                <a:t>शीवा हमाल</a:t>
              </a:r>
              <a:endParaRPr lang="en-US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1B928C-7757-4CA9-86B3-BFDD0CD40A52}"/>
                </a:ext>
              </a:extLst>
            </p:cNvPr>
            <p:cNvSpPr txBox="1"/>
            <p:nvPr/>
          </p:nvSpPr>
          <p:spPr>
            <a:xfrm>
              <a:off x="8930414" y="4499035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11DAA7-2DCA-45B2-8B3C-CB8473A3419B}"/>
                </a:ext>
              </a:extLst>
            </p:cNvPr>
            <p:cNvSpPr txBox="1"/>
            <p:nvPr/>
          </p:nvSpPr>
          <p:spPr>
            <a:xfrm>
              <a:off x="9476215" y="4470677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31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16CE78-6A28-4A03-91CD-6B00E5A5642E}"/>
                </a:ext>
              </a:extLst>
            </p:cNvPr>
            <p:cNvSpPr txBox="1"/>
            <p:nvPr/>
          </p:nvSpPr>
          <p:spPr>
            <a:xfrm>
              <a:off x="7443608" y="4896537"/>
              <a:ext cx="3003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dirty="0">
                  <a:solidFill>
                    <a:srgbClr val="00B0F0"/>
                  </a:solidFill>
                  <a:cs typeface="Kalimati" panose="00000400000000000000" pitchFamily="2"/>
                </a:rPr>
                <a:t>शिशु मृत्यु</a:t>
              </a:r>
              <a:endParaRPr lang="en-US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87BB3E-0678-4439-84EE-F1AB45C1E820}"/>
                </a:ext>
              </a:extLst>
            </p:cNvPr>
            <p:cNvSpPr txBox="1"/>
            <p:nvPr/>
          </p:nvSpPr>
          <p:spPr>
            <a:xfrm>
              <a:off x="8936579" y="4912056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9CEFBB-578A-4564-8CDA-63089572FE45}"/>
                </a:ext>
              </a:extLst>
            </p:cNvPr>
            <p:cNvSpPr txBox="1"/>
            <p:nvPr/>
          </p:nvSpPr>
          <p:spPr>
            <a:xfrm>
              <a:off x="9465583" y="4927889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5E7ED4-7B66-4752-9D8E-96573FA713D0}"/>
                </a:ext>
              </a:extLst>
            </p:cNvPr>
            <p:cNvSpPr txBox="1"/>
            <p:nvPr/>
          </p:nvSpPr>
          <p:spPr>
            <a:xfrm>
              <a:off x="9950222" y="4490293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5B2FCA-4982-453F-BF00-D917DB8BD79E}"/>
                </a:ext>
              </a:extLst>
            </p:cNvPr>
            <p:cNvSpPr txBox="1"/>
            <p:nvPr/>
          </p:nvSpPr>
          <p:spPr>
            <a:xfrm>
              <a:off x="9954684" y="4917256"/>
              <a:ext cx="744293" cy="45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5106026-06FB-482B-ADEC-21B357D4F4F0}"/>
              </a:ext>
            </a:extLst>
          </p:cNvPr>
          <p:cNvSpPr txBox="1"/>
          <p:nvPr/>
        </p:nvSpPr>
        <p:spPr>
          <a:xfrm>
            <a:off x="0" y="1443216"/>
            <a:ext cx="12192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7" lvl="1" algn="just"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महल ५ मृत्यु हुनुको कारणः </a:t>
            </a:r>
            <a:r>
              <a:rPr lang="ne-NP" sz="2400" dirty="0">
                <a:cs typeface="Kalimati" pitchFamily="2"/>
              </a:rPr>
              <a:t>प्रश्न १५ को तलपट्टी मृत्यु हुनुको कारण र कोडहरू दिइएको छ ।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6F8FD469-2526-422C-AAB1-E7081E61B41C}"/>
              </a:ext>
            </a:extLst>
          </p:cNvPr>
          <p:cNvSpPr/>
          <p:nvPr/>
        </p:nvSpPr>
        <p:spPr>
          <a:xfrm>
            <a:off x="10502466" y="5355579"/>
            <a:ext cx="45719" cy="17993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11E9778-5413-4D18-A20C-8EB36B46D9E5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109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6123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१५ मृत्यु भएका व्यक्तिको विवरण लेख्ने तरिका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63" y="2820889"/>
            <a:ext cx="7517011" cy="3831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कुनै परिवारमा १५–४९ वर्षका महिलाको गत ३६५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दिनमा जुनसुकै कारणले मृत्यु भएको रहेछ भने मृत्यु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हुँदा निज महिलाको अवस्था कस्तो थियो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भन्ने प्रश्नको उत्तर यो महलमा राम्रोसँग सोधी लेख्नुपर्दछ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।</a:t>
            </a:r>
            <a:endParaRPr lang="en-US" sz="2400" dirty="0">
              <a:cs typeface="Kalimati" pitchFamily="2"/>
            </a:endParaRP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endParaRPr lang="ne-NP" sz="2400" dirty="0">
              <a:cs typeface="Kalimati" pitchFamily="2"/>
            </a:endParaRP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मृतक पुरूष भएमा वा १५ बर्ष मुनिका र ४९ बर्ष माथिका महिला भएमा यो प्रश्न सोध्नु पर्दैन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5129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0A656-2487-4556-BFDC-742B753C6CF2}"/>
              </a:ext>
            </a:extLst>
          </p:cNvPr>
          <p:cNvSpPr txBox="1"/>
          <p:nvPr/>
        </p:nvSpPr>
        <p:spPr>
          <a:xfrm>
            <a:off x="9427584" y="2686410"/>
            <a:ext cx="18682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e-NP" sz="2400" dirty="0">
                <a:cs typeface="Kalimati" panose="00000400000000000000" pitchFamily="2"/>
              </a:rPr>
              <a:t>उदाहरण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106026-06FB-482B-ADEC-21B357D4F4F0}"/>
              </a:ext>
            </a:extLst>
          </p:cNvPr>
          <p:cNvSpPr txBox="1"/>
          <p:nvPr/>
        </p:nvSpPr>
        <p:spPr>
          <a:xfrm>
            <a:off x="-7475" y="1361920"/>
            <a:ext cx="1219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7" lvl="1" algn="just"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महल ६ मृतक १५ देखि ४९ वर्षको महिला भए मृत्यु हुँदा उहाँको अवस्था कस्तो थियो ?</a:t>
            </a:r>
            <a:endParaRPr lang="en-US" sz="2400" b="1" dirty="0">
              <a:cs typeface="Kalimati" pitchFamily="2"/>
            </a:endParaRPr>
          </a:p>
          <a:p>
            <a:pPr marL="173037" lvl="1" algn="just">
              <a:lnSpc>
                <a:spcPct val="150000"/>
              </a:lnSpc>
            </a:pPr>
            <a:r>
              <a:rPr lang="en-US" sz="2400" b="1" dirty="0">
                <a:cs typeface="Kalimati" pitchFamily="2"/>
              </a:rPr>
              <a:t>	      </a:t>
            </a:r>
            <a:r>
              <a:rPr lang="ne-NP" sz="2400" b="1" dirty="0">
                <a:cs typeface="Kalimati" pitchFamily="2"/>
              </a:rPr>
              <a:t>गर्भवती ...</a:t>
            </a:r>
            <a:r>
              <a:rPr lang="en-US" sz="2400" b="1" dirty="0">
                <a:cs typeface="Kalimati" pitchFamily="2"/>
              </a:rPr>
              <a:t>1 </a:t>
            </a:r>
            <a:r>
              <a:rPr lang="ne-NP" sz="2400" b="1" dirty="0">
                <a:cs typeface="Kalimati" pitchFamily="2"/>
              </a:rPr>
              <a:t>प्रसुती ...</a:t>
            </a:r>
            <a:r>
              <a:rPr lang="en-US" sz="2400" b="1" dirty="0">
                <a:cs typeface="Kalimati" pitchFamily="2"/>
              </a:rPr>
              <a:t>2</a:t>
            </a:r>
            <a:r>
              <a:rPr lang="ne-NP" sz="2400" b="1" dirty="0">
                <a:cs typeface="Kalimati" pitchFamily="2"/>
              </a:rPr>
              <a:t> सुत्केरी भएको (बच्चा जन्मेको) छ हप्ता भित्र ...</a:t>
            </a:r>
            <a:r>
              <a:rPr lang="en-US" sz="2400" b="1" dirty="0">
                <a:cs typeface="Kalimati" pitchFamily="2"/>
              </a:rPr>
              <a:t>3</a:t>
            </a:r>
            <a:r>
              <a:rPr lang="ne-NP" sz="2400" b="1" dirty="0">
                <a:cs typeface="Kalimati" pitchFamily="2"/>
              </a:rPr>
              <a:t> अन्य ...</a:t>
            </a:r>
            <a:r>
              <a:rPr lang="en-US" sz="2400" b="1" dirty="0">
                <a:cs typeface="Kalimati" pitchFamily="2"/>
              </a:rPr>
              <a:t>4</a:t>
            </a:r>
            <a:endParaRPr lang="ne-NP" sz="2400" dirty="0">
              <a:cs typeface="Kalimati" pitchFamily="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2EE628-0DD3-4862-A41A-76DF04D52958}"/>
              </a:ext>
            </a:extLst>
          </p:cNvPr>
          <p:cNvGrpSpPr/>
          <p:nvPr/>
        </p:nvGrpSpPr>
        <p:grpSpPr>
          <a:xfrm>
            <a:off x="7951113" y="3148075"/>
            <a:ext cx="4240887" cy="3274828"/>
            <a:chOff x="7102243" y="2615627"/>
            <a:chExt cx="5032595" cy="371443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3D143F-70E9-4A65-A727-1416D21D6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180" t="39645" r="20988" b="28837"/>
            <a:stretch/>
          </p:blipFill>
          <p:spPr>
            <a:xfrm>
              <a:off x="7102243" y="2615627"/>
              <a:ext cx="5032595" cy="37144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D43105-802F-479F-8C55-CE7D3F4EBBE8}"/>
                </a:ext>
              </a:extLst>
            </p:cNvPr>
            <p:cNvSpPr txBox="1"/>
            <p:nvPr/>
          </p:nvSpPr>
          <p:spPr>
            <a:xfrm>
              <a:off x="7464871" y="4470124"/>
              <a:ext cx="1596771" cy="3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dirty="0">
                  <a:solidFill>
                    <a:srgbClr val="00B0F0"/>
                  </a:solidFill>
                  <a:cs typeface="Kalimati" panose="00000400000000000000" pitchFamily="2"/>
                </a:rPr>
                <a:t>शीवा हमाल</a:t>
              </a:r>
              <a:endParaRPr lang="en-US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B19E3D-6748-44E1-A726-271A9B6556EB}"/>
                </a:ext>
              </a:extLst>
            </p:cNvPr>
            <p:cNvSpPr txBox="1"/>
            <p:nvPr/>
          </p:nvSpPr>
          <p:spPr>
            <a:xfrm>
              <a:off x="8930414" y="4499035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B7E3A0-DF24-42BF-BBE1-CD38F7F95E5B}"/>
                </a:ext>
              </a:extLst>
            </p:cNvPr>
            <p:cNvSpPr txBox="1"/>
            <p:nvPr/>
          </p:nvSpPr>
          <p:spPr>
            <a:xfrm>
              <a:off x="9476215" y="4470677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31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1E580E-E444-41A3-AFF8-EE26B7BCAE88}"/>
                </a:ext>
              </a:extLst>
            </p:cNvPr>
            <p:cNvSpPr txBox="1"/>
            <p:nvPr/>
          </p:nvSpPr>
          <p:spPr>
            <a:xfrm>
              <a:off x="7443608" y="4896537"/>
              <a:ext cx="3003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dirty="0">
                  <a:solidFill>
                    <a:srgbClr val="00B0F0"/>
                  </a:solidFill>
                  <a:cs typeface="Kalimati" panose="00000400000000000000" pitchFamily="2"/>
                </a:rPr>
                <a:t>शिशु मृत्यु</a:t>
              </a:r>
              <a:endParaRPr lang="en-US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E150BE-3FB5-4FAC-8903-10A51371B986}"/>
                </a:ext>
              </a:extLst>
            </p:cNvPr>
            <p:cNvSpPr txBox="1"/>
            <p:nvPr/>
          </p:nvSpPr>
          <p:spPr>
            <a:xfrm>
              <a:off x="8936579" y="4912056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0D42BA-33CE-4789-9DAC-6C93659AD6DB}"/>
                </a:ext>
              </a:extLst>
            </p:cNvPr>
            <p:cNvSpPr txBox="1"/>
            <p:nvPr/>
          </p:nvSpPr>
          <p:spPr>
            <a:xfrm>
              <a:off x="9465583" y="4927889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5E764B-285B-4422-B543-8B0510CE680C}"/>
                </a:ext>
              </a:extLst>
            </p:cNvPr>
            <p:cNvSpPr txBox="1"/>
            <p:nvPr/>
          </p:nvSpPr>
          <p:spPr>
            <a:xfrm>
              <a:off x="9950222" y="4490293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5DE9020-9353-4E26-81EA-3BB77F623266}"/>
                </a:ext>
              </a:extLst>
            </p:cNvPr>
            <p:cNvSpPr txBox="1"/>
            <p:nvPr/>
          </p:nvSpPr>
          <p:spPr>
            <a:xfrm>
              <a:off x="9954684" y="4917256"/>
              <a:ext cx="744293" cy="45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ECCA6B5-11DB-470A-B3EB-A818B8CBD907}"/>
              </a:ext>
            </a:extLst>
          </p:cNvPr>
          <p:cNvSpPr txBox="1"/>
          <p:nvPr/>
        </p:nvSpPr>
        <p:spPr>
          <a:xfrm>
            <a:off x="11660415" y="4766046"/>
            <a:ext cx="145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3B72B-60BB-439F-871F-89A5FC5232D3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49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6123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१५ मृत्यु भएका व्यक्तिको विवरण लेख्ने तरिका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663" y="2246711"/>
            <a:ext cx="7517011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3037" lvl="1" algn="just"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गर्भवती ...</a:t>
            </a:r>
            <a:r>
              <a:rPr lang="en-US" sz="2400" b="1" dirty="0">
                <a:cs typeface="Kalimati" pitchFamily="2"/>
              </a:rPr>
              <a:t>1 </a:t>
            </a:r>
            <a:endParaRPr lang="ne-NP" sz="2400" b="1" dirty="0">
              <a:cs typeface="Kalimati" pitchFamily="2"/>
            </a:endParaRP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गर्भधारण भएपछि सुत्केरी व्यथा शुरू नभएसम्म वा खेर नगएको वा गर्भपतन नभए वा नगराए सम्मको अवधिमा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 लेख्नुपर्दछ ।</a:t>
            </a:r>
            <a:endParaRPr lang="en-US" sz="2400" dirty="0">
              <a:cs typeface="Kalimati" pitchFamily="2"/>
            </a:endParaRPr>
          </a:p>
          <a:p>
            <a:pPr marL="173037" lvl="1" algn="just"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प्रसुती ...</a:t>
            </a:r>
            <a:r>
              <a:rPr lang="en-US" sz="2400" b="1" dirty="0">
                <a:cs typeface="Kalimati" pitchFamily="2"/>
              </a:rPr>
              <a:t>2</a:t>
            </a:r>
            <a:r>
              <a:rPr lang="ne-NP" sz="2400" b="1" dirty="0">
                <a:cs typeface="Kalimati" pitchFamily="2"/>
              </a:rPr>
              <a:t>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सुत्केरी व्यथा शुरू भएपछि मृत वा जीवित शिशु जन्म भई बाहिर ननिस्केसम्म वा गर्भपतन गराउँदै वा हुँदैको अवस्थामा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2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 लेख्नुपर्दछ ।</a:t>
            </a:r>
            <a:endParaRPr lang="en-US" sz="2400" dirty="0">
              <a:cs typeface="Kalimati" pitchFamily="2"/>
            </a:endParaRP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5129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0A656-2487-4556-BFDC-742B753C6CF2}"/>
              </a:ext>
            </a:extLst>
          </p:cNvPr>
          <p:cNvSpPr txBox="1"/>
          <p:nvPr/>
        </p:nvSpPr>
        <p:spPr>
          <a:xfrm>
            <a:off x="9427584" y="2686410"/>
            <a:ext cx="186824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e-NP" sz="2400" dirty="0">
                <a:cs typeface="Kalimati" panose="00000400000000000000" pitchFamily="2"/>
              </a:rPr>
              <a:t>उदाहरण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106026-06FB-482B-ADEC-21B357D4F4F0}"/>
              </a:ext>
            </a:extLst>
          </p:cNvPr>
          <p:cNvSpPr txBox="1"/>
          <p:nvPr/>
        </p:nvSpPr>
        <p:spPr>
          <a:xfrm>
            <a:off x="-7475" y="1361920"/>
            <a:ext cx="12192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7" lvl="1" algn="just"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महल ६ मृतक १५ देखि ४९ वर्षको महिला भए मृत्यु हुँदा उहाँको अवस्था कस्तो थियो ?</a:t>
            </a:r>
            <a:endParaRPr lang="en-US" sz="2400" b="1" dirty="0">
              <a:cs typeface="Kalimati" pitchFamily="2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F2EE628-0DD3-4862-A41A-76DF04D52958}"/>
              </a:ext>
            </a:extLst>
          </p:cNvPr>
          <p:cNvGrpSpPr/>
          <p:nvPr/>
        </p:nvGrpSpPr>
        <p:grpSpPr>
          <a:xfrm>
            <a:off x="7951113" y="3148075"/>
            <a:ext cx="4240887" cy="3274828"/>
            <a:chOff x="7102243" y="2615627"/>
            <a:chExt cx="5032595" cy="371443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73D143F-70E9-4A65-A727-1416D21D6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180" t="39645" r="20988" b="28837"/>
            <a:stretch/>
          </p:blipFill>
          <p:spPr>
            <a:xfrm>
              <a:off x="7102243" y="2615627"/>
              <a:ext cx="5032595" cy="371443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D43105-802F-479F-8C55-CE7D3F4EBBE8}"/>
                </a:ext>
              </a:extLst>
            </p:cNvPr>
            <p:cNvSpPr txBox="1"/>
            <p:nvPr/>
          </p:nvSpPr>
          <p:spPr>
            <a:xfrm>
              <a:off x="7464871" y="4470124"/>
              <a:ext cx="1596771" cy="3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dirty="0">
                  <a:solidFill>
                    <a:srgbClr val="00B0F0"/>
                  </a:solidFill>
                  <a:cs typeface="Kalimati" panose="00000400000000000000" pitchFamily="2"/>
                </a:rPr>
                <a:t>शीवा हमाल</a:t>
              </a:r>
              <a:endParaRPr lang="en-US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1B19E3D-6748-44E1-A726-271A9B6556EB}"/>
                </a:ext>
              </a:extLst>
            </p:cNvPr>
            <p:cNvSpPr txBox="1"/>
            <p:nvPr/>
          </p:nvSpPr>
          <p:spPr>
            <a:xfrm>
              <a:off x="8930414" y="4499035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B7E3A0-DF24-42BF-BBE1-CD38F7F95E5B}"/>
                </a:ext>
              </a:extLst>
            </p:cNvPr>
            <p:cNvSpPr txBox="1"/>
            <p:nvPr/>
          </p:nvSpPr>
          <p:spPr>
            <a:xfrm>
              <a:off x="9476215" y="4470677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31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1E580E-E444-41A3-AFF8-EE26B7BCAE88}"/>
                </a:ext>
              </a:extLst>
            </p:cNvPr>
            <p:cNvSpPr txBox="1"/>
            <p:nvPr/>
          </p:nvSpPr>
          <p:spPr>
            <a:xfrm>
              <a:off x="7443608" y="4896537"/>
              <a:ext cx="3003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dirty="0">
                  <a:solidFill>
                    <a:srgbClr val="00B0F0"/>
                  </a:solidFill>
                  <a:cs typeface="Kalimati" panose="00000400000000000000" pitchFamily="2"/>
                </a:rPr>
                <a:t>शिशु मृत्यु</a:t>
              </a:r>
              <a:endParaRPr lang="en-US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E150BE-3FB5-4FAC-8903-10A51371B986}"/>
                </a:ext>
              </a:extLst>
            </p:cNvPr>
            <p:cNvSpPr txBox="1"/>
            <p:nvPr/>
          </p:nvSpPr>
          <p:spPr>
            <a:xfrm>
              <a:off x="8936579" y="4912056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0D42BA-33CE-4789-9DAC-6C93659AD6DB}"/>
                </a:ext>
              </a:extLst>
            </p:cNvPr>
            <p:cNvSpPr txBox="1"/>
            <p:nvPr/>
          </p:nvSpPr>
          <p:spPr>
            <a:xfrm>
              <a:off x="9465583" y="4927889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55E764B-285B-4422-B543-8B0510CE680C}"/>
                </a:ext>
              </a:extLst>
            </p:cNvPr>
            <p:cNvSpPr txBox="1"/>
            <p:nvPr/>
          </p:nvSpPr>
          <p:spPr>
            <a:xfrm>
              <a:off x="9950222" y="4490293"/>
              <a:ext cx="744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5DE9020-9353-4E26-81EA-3BB77F623266}"/>
                </a:ext>
              </a:extLst>
            </p:cNvPr>
            <p:cNvSpPr txBox="1"/>
            <p:nvPr/>
          </p:nvSpPr>
          <p:spPr>
            <a:xfrm>
              <a:off x="9954684" y="4917256"/>
              <a:ext cx="744293" cy="454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ECCA6B5-11DB-470A-B3EB-A818B8CBD907}"/>
              </a:ext>
            </a:extLst>
          </p:cNvPr>
          <p:cNvSpPr txBox="1"/>
          <p:nvPr/>
        </p:nvSpPr>
        <p:spPr>
          <a:xfrm>
            <a:off x="11660415" y="4766046"/>
            <a:ext cx="145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DFA5A3-A479-473E-9057-3204964238B1}"/>
              </a:ext>
            </a:extLst>
          </p:cNvPr>
          <p:cNvCxnSpPr/>
          <p:nvPr/>
        </p:nvCxnSpPr>
        <p:spPr>
          <a:xfrm>
            <a:off x="11798644" y="4167961"/>
            <a:ext cx="0" cy="73152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968211-1B84-4D83-88E6-24F5F7333B93}"/>
              </a:ext>
            </a:extLst>
          </p:cNvPr>
          <p:cNvCxnSpPr>
            <a:cxnSpLocks/>
          </p:cNvCxnSpPr>
          <p:nvPr/>
        </p:nvCxnSpPr>
        <p:spPr>
          <a:xfrm>
            <a:off x="4944140" y="4167961"/>
            <a:ext cx="686136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hinking emoticon - question face emoji - vector illustration">
            <a:extLst>
              <a:ext uri="{FF2B5EF4-FFF2-40B4-BE49-F238E27FC236}">
                <a16:creationId xmlns:a16="http://schemas.microsoft.com/office/drawing/2014/main" id="{F5A16EED-D720-4AE6-8E38-8FEFF876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84" y="6025414"/>
            <a:ext cx="674102" cy="6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11F379-610D-4F7B-9D42-89988C4C8953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1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6123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१५ मृत्यु भएका व्यक्तिको विवरण लेख्ने तरिका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6032" y="2110860"/>
            <a:ext cx="11657294" cy="3831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3037" lvl="1" algn="just"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सुत्केरी भएको (बच्चा जन्मेको) छ हप्ता भित्र ...</a:t>
            </a:r>
            <a:r>
              <a:rPr lang="en-US" sz="2400" b="1" dirty="0">
                <a:cs typeface="Kalimati" pitchFamily="2"/>
              </a:rPr>
              <a:t>3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जीवित वा मृत शिशु जन्म भएको वा गर्भ खेर गएको वा गर्भपतन गराएको वा गर्भावस्था समाप्त भएको ६ हप्ता (४२ दिन)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भित्रको अवस्थामा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3</a:t>
            </a:r>
            <a:r>
              <a:rPr lang="ne-NP" sz="2400" b="1" dirty="0">
                <a:solidFill>
                  <a:srgbClr val="00B0F0"/>
                </a:solidFill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लेख्नुपर्दछ ।</a:t>
            </a:r>
          </a:p>
          <a:p>
            <a:pPr marL="173037" lvl="1" algn="just"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अन्य ...</a:t>
            </a:r>
            <a:r>
              <a:rPr lang="en-US" sz="2400" b="1" dirty="0">
                <a:cs typeface="Kalimati" pitchFamily="2"/>
              </a:rPr>
              <a:t>4</a:t>
            </a:r>
            <a:endParaRPr lang="ne-NP" sz="2400" b="1" dirty="0">
              <a:cs typeface="Kalimati" pitchFamily="2"/>
            </a:endParaRP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गर्भ नै नरहेको अवस्था वा बच्चा जन्मेको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(सुत्केरी भएको) वा गर्भ खेर गएको वा गर्भपतन गराएको वा गर्भावस्था समाप्त भएको ६ हप्ता (४२ दिन) पछिको अवस्थामा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4</a:t>
            </a:r>
            <a:r>
              <a:rPr lang="ne-NP" sz="2400" dirty="0">
                <a:cs typeface="Kalimati" pitchFamily="2"/>
              </a:rPr>
              <a:t> लेख्नुपर्दछ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5129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106026-06FB-482B-ADEC-21B357D4F4F0}"/>
              </a:ext>
            </a:extLst>
          </p:cNvPr>
          <p:cNvSpPr txBox="1"/>
          <p:nvPr/>
        </p:nvSpPr>
        <p:spPr>
          <a:xfrm>
            <a:off x="-7475" y="1361920"/>
            <a:ext cx="12192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7" lvl="1" algn="just"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महल ६ मृतक १५ देखि ४९ वर्षको महिला भए मृत्यु हुँदा उहाँको अवस्था कस्तो थियो ?</a:t>
            </a:r>
            <a:endParaRPr lang="en-US" sz="2400" b="1" dirty="0"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565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4425" y="761016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१५</a:t>
            </a:r>
            <a:r>
              <a:rPr lang="en-US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ne-NP" sz="2800" b="1" dirty="0">
                <a:solidFill>
                  <a:srgbClr val="142DAC"/>
                </a:solidFill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– ४९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का महिलाको मृत्युको अवस्था, कारण सहित उदाहरण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5129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D3079-B0BD-47D8-B22F-67AFEE2D3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63" t="27442" r="28925" b="17365"/>
          <a:stretch/>
        </p:blipFill>
        <p:spPr>
          <a:xfrm>
            <a:off x="1903235" y="1168926"/>
            <a:ext cx="7600948" cy="5684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422FF5-10F7-491F-AF05-E57874AA67CB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0450B-760D-44DF-9234-70CB8CEDD53F}"/>
              </a:ext>
            </a:extLst>
          </p:cNvPr>
          <p:cNvSpPr txBox="1"/>
          <p:nvPr/>
        </p:nvSpPr>
        <p:spPr>
          <a:xfrm>
            <a:off x="10143462" y="2626302"/>
            <a:ext cx="1857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2800" b="1" dirty="0">
                <a:latin typeface="Calibri" panose="020F0502020204030204" pitchFamily="34" charset="0"/>
                <a:cs typeface="Kalimati" panose="00000400000000000000" pitchFamily="2"/>
              </a:rPr>
              <a:t>गणना पुस्तिका पृष्ठ ६२</a:t>
            </a:r>
            <a:endParaRPr lang="en-US" sz="2800" b="1" dirty="0">
              <a:latin typeface="Calibri" panose="020F050202020403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6641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02014" y="754342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१५</a:t>
            </a:r>
            <a:r>
              <a:rPr lang="en-US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ne-NP" sz="2800" b="1" dirty="0">
                <a:solidFill>
                  <a:srgbClr val="142DAC"/>
                </a:solidFill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– ४९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का महिलाको मृत्युको अवस्था, कारण सहित उदाहरण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5129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81E8D-60D4-41AD-8D7E-CA8585CB4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15" t="26358" r="28750" b="22170"/>
          <a:stretch/>
        </p:blipFill>
        <p:spPr>
          <a:xfrm>
            <a:off x="1817989" y="1294878"/>
            <a:ext cx="8070290" cy="5558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6EC03-2C12-45BC-92D8-63E4DF36F11C}"/>
              </a:ext>
            </a:extLst>
          </p:cNvPr>
          <p:cNvSpPr txBox="1"/>
          <p:nvPr/>
        </p:nvSpPr>
        <p:spPr>
          <a:xfrm>
            <a:off x="10122198" y="2626302"/>
            <a:ext cx="1857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e-NP" sz="2800" b="1" dirty="0">
                <a:latin typeface="Calibri" panose="020F0502020204030204" pitchFamily="34" charset="0"/>
                <a:cs typeface="Kalimati" panose="00000400000000000000" pitchFamily="2"/>
              </a:rPr>
              <a:t>गणना पुस्तिका पृष्ठ ६२</a:t>
            </a:r>
            <a:endParaRPr lang="en-US" sz="2800" b="1" dirty="0">
              <a:latin typeface="Calibri" panose="020F050202020403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44583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149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 १६ तपाईंको परिवारका कुनै अनुपस्थित सदस्य हाल विदेश गएका छन्</a:t>
            </a:r>
            <a:r>
              <a:rPr lang="en-US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237" y="1681983"/>
            <a:ext cx="11401261" cy="327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परिवारबाट छुट्टी भिन्‍न नभएका र परिवारमा पुनः फर्कि आउने सम्भावना भएका कुनै सदस्य विदेशमा अक्सर बसोवास गरेका भए त्यस्ता व्यक्तिलार्इ अनुपस्थित सदस्य हाल विदेश गएका भनी बुझ्नुपर्दछ ।</a:t>
            </a:r>
            <a:endParaRPr lang="en-US" sz="2400" dirty="0">
              <a:cs typeface="Kalimati" pitchFamily="2"/>
            </a:endParaRP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परिवारमा अनुपस्थित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(विदेश गएका) अन्तर्गत निम्न दुई सर्त पूरा भएको हुनु पर्दछः–</a:t>
            </a:r>
          </a:p>
          <a:p>
            <a:pPr marL="173037" lvl="1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	१) अनुपस्थित व्यक्ति विदेश जाँदाको बखत परिवारको सदस्य भएको हुनुपर्दछ ।</a:t>
            </a:r>
          </a:p>
          <a:p>
            <a:pPr marL="173037" lvl="1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	२) विदेशबाट फर्कने सम्भावना भएको र फर्कदा सोही परिवारको सदस्य हुनुपर्दछ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4E183D-E116-46D9-863C-006A0545E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71" t="37909" r="28972" b="55291"/>
          <a:stretch/>
        </p:blipFill>
        <p:spPr>
          <a:xfrm>
            <a:off x="263463" y="5269764"/>
            <a:ext cx="11849369" cy="114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7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149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विदेश गएका व्यक्तिलार्इ 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अनुपस्थित व्यक्तिको रुपमा गणना गर्ने वा नगर्ने</a:t>
            </a:r>
            <a:r>
              <a:rPr lang="en-US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?</a:t>
            </a:r>
            <a:endParaRPr lang="ne-NP" sz="2800" b="1" dirty="0">
              <a:solidFill>
                <a:srgbClr val="142DAC"/>
              </a:solidFill>
              <a:latin typeface="Calibri" panose="020F0502020204030204" pitchFamily="34" charset="0"/>
              <a:cs typeface="Kalimati" panose="00000400000000000000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921" y="2022224"/>
            <a:ext cx="11604659" cy="3831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7713" lvl="1" indent="-5762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क) भर्खर केही दिन अघि मात्र विदेश गएको भए पनि लामो पढाई वा रोजगारीको लागि गएको भए “अनुपस्थित” सदस्य मान्नु पर्दछ ।</a:t>
            </a:r>
          </a:p>
          <a:p>
            <a:pPr marL="747713" lvl="1" indent="-5762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ख) विदेशमा नागरिकता, डिभी, पिआर आदि लिई बसोबास गरेका व्यक्तिहरूलाई अनुपस्थितमा जनाउनु हुदैन । </a:t>
            </a:r>
          </a:p>
          <a:p>
            <a:pPr marL="747713" lvl="1" indent="-5762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ग) परिवारमा अनुपस्थित व्यक्तिको विदेशमा गएर विवाह गरेको वा विदेशमा छोराछोरी जन्मेका भए विदेशमा विवाह गरी थप भएका श्रीमान् श्रीमती र छोराछोरी विदेश गएका व्यक्तिमा गणना गर्नुहुँदैन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35C06B-0441-4716-A22B-2FDDAA6FCBC1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45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5934" y="871305"/>
            <a:ext cx="11483153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विदेश गएका व्यक्तिलार्इ 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अनुपस्थित व्यक्तिको रुपमा गणना गर्ने वा नगर्ने</a:t>
            </a:r>
            <a:r>
              <a:rPr lang="en-US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? </a:t>
            </a:r>
            <a:endParaRPr lang="ne-NP" sz="2800" b="1" dirty="0">
              <a:solidFill>
                <a:srgbClr val="142DAC"/>
              </a:solidFill>
              <a:latin typeface="Calibri" panose="020F0502020204030204" pitchFamily="34" charset="0"/>
              <a:cs typeface="Kalimati" panose="00000400000000000000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288" y="1790090"/>
            <a:ext cx="10894423" cy="327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7713" lvl="1" indent="-5762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घ) छोटो अवधिका लागि विदेशमा तीर्थयात्रा, औषधोपचार, पर्यटन/भ्रमण, छोटो अवधिको उद्योग व्यापार आदिका सिलसिलामा गएका भए “विदेश गएको” मा उल्लेख हुदैन ।</a:t>
            </a:r>
          </a:p>
          <a:p>
            <a:pPr marL="747713" lvl="1" indent="-5762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ङ) जनगणनाको समयमा विदेशस्थित नेपाली कूटनीतिक नियोग तथा दुतावासहरूमा काम गर्ने नेपालीहरूको विदेश गएका व्यक्तिहरूको रुपमा गणना गर्नुहुँदैन । </a:t>
            </a:r>
          </a:p>
          <a:p>
            <a:pPr marL="747713" lvl="1" indent="-5762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च) ती व्यक्तिहरूको गणना नेपालमा अक्सर बसोबास गरेका परिवार सरह मानी </a:t>
            </a:r>
            <a:r>
              <a:rPr lang="en-US" sz="2400" dirty="0">
                <a:cs typeface="Kalimati" pitchFamily="2"/>
              </a:rPr>
              <a:t>e-Census </a:t>
            </a:r>
            <a:r>
              <a:rPr lang="ne-NP" sz="2400" dirty="0">
                <a:cs typeface="Kalimati" pitchFamily="2"/>
              </a:rPr>
              <a:t>मार्फत गरिनेछ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0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6389" y="1926534"/>
            <a:ext cx="10986764" cy="272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7713" lvl="1" indent="-5762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क) प्रश्नावलीको परिचयात्मक खण्डमा अनुपस्थित (विदेश गएको) अन्तर्गत संकलित विवरण र यस प्रश्नमा संकलित विवरण दुरूस्त मिल्नुपर्दछ ।</a:t>
            </a:r>
          </a:p>
          <a:p>
            <a:pPr marL="747713" lvl="1" indent="-5762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ख) केही देशहरूमा रोजगार अनुमति नभएता पनि कतिपय व्यक्तिहरू गएका हुन सक्दछन् र यस्ता व्यक्तिहरूको विवरण परिवारले लुकाउने सम्भावना पनि हुने तर्फ गणकले विशेष ध्यान पुर्याउनु 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5A2938-81F5-47C1-B6B4-0BA4E1C09507}"/>
              </a:ext>
            </a:extLst>
          </p:cNvPr>
          <p:cNvSpPr txBox="1"/>
          <p:nvPr/>
        </p:nvSpPr>
        <p:spPr>
          <a:xfrm>
            <a:off x="36149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विदेश गएका 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अनुपस्थित व्यक्तिको विवरण संकलन गर्दा ध्यान दिनुपर्ने कुरा</a:t>
            </a:r>
          </a:p>
        </p:txBody>
      </p:sp>
    </p:spTree>
    <p:extLst>
      <p:ext uri="{BB962C8B-B14F-4D97-AF65-F5344CB8AC3E}">
        <p14:creationId xmlns:p14="http://schemas.microsoft.com/office/powerpoint/2010/main" val="365607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64" y="1052941"/>
            <a:ext cx="8358062" cy="511560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cxnSp>
        <p:nvCxnSpPr>
          <p:cNvPr id="3" name="Straight Connector 2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2" y="3362339"/>
            <a:ext cx="2798990" cy="2099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93289" y="2851919"/>
            <a:ext cx="7441605" cy="1560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4675" indent="-457200">
              <a:lnSpc>
                <a:spcPts val="3889"/>
              </a:lnSpc>
              <a:buFont typeface="Wingdings" pitchFamily="2" charset="2"/>
              <a:buChar char="Ø"/>
            </a:pPr>
            <a:r>
              <a:rPr lang="ne-NP" sz="2400" dirty="0">
                <a:solidFill>
                  <a:schemeClr val="tx1">
                    <a:lumMod val="95000"/>
                    <a:lumOff val="5000"/>
                  </a:schemeClr>
                </a:solidFill>
                <a:cs typeface="Kalimati" pitchFamily="2"/>
              </a:rPr>
              <a:t>मुख्य प्रश्नावलीः पारिवारिक खण्ड (प्रश्न १४ देखि १७)</a:t>
            </a:r>
          </a:p>
          <a:p>
            <a:pPr marL="574675" indent="-457200">
              <a:lnSpc>
                <a:spcPts val="3889"/>
              </a:lnSpc>
              <a:buFont typeface="Wingdings" pitchFamily="2" charset="2"/>
              <a:buChar char="Ø"/>
            </a:pPr>
            <a:r>
              <a:rPr lang="ne-NP" sz="2400" dirty="0">
                <a:solidFill>
                  <a:schemeClr val="tx1">
                    <a:lumMod val="95000"/>
                    <a:lumOff val="5000"/>
                  </a:schemeClr>
                </a:solidFill>
                <a:cs typeface="Kalimati" pitchFamily="2"/>
              </a:rPr>
              <a:t>मुख्य प्रश्नावलीः व्यक्तिगत खण्ड (प्रश्न १ देखि ११) 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cs typeface="Kalimati" pitchFamily="2"/>
            </a:endParaRPr>
          </a:p>
          <a:p>
            <a:pPr marL="285750" indent="1588">
              <a:lnSpc>
                <a:spcPts val="3889"/>
              </a:lnSpc>
              <a:buFont typeface="Wingdings" pitchFamily="2" charset="2"/>
              <a:buChar char="Ø"/>
            </a:pPr>
            <a:endParaRPr lang="ne-NP" sz="2400" dirty="0">
              <a:solidFill>
                <a:schemeClr val="tx1">
                  <a:lumMod val="95000"/>
                  <a:lumOff val="5000"/>
                </a:schemeClr>
              </a:solidFill>
              <a:cs typeface="Kalimati" pitchFamily="2"/>
            </a:endParaRPr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-14893" y="2052091"/>
            <a:ext cx="3427316" cy="16794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e-NP" sz="4400" b="1" dirty="0">
                <a:solidFill>
                  <a:schemeClr val="tx1"/>
                </a:solidFill>
                <a:latin typeface="Ganesh" pitchFamily="2" charset="0"/>
                <a:cs typeface="Kalimati" panose="00000400000000000000" pitchFamily="2"/>
              </a:rPr>
              <a:t>प्रस्तुतिका </a:t>
            </a:r>
          </a:p>
          <a:p>
            <a:pPr marL="0" indent="0" algn="ctr">
              <a:buNone/>
            </a:pPr>
            <a:r>
              <a:rPr lang="ne-NP" sz="4400" b="1" dirty="0">
                <a:solidFill>
                  <a:schemeClr val="tx1"/>
                </a:solidFill>
                <a:latin typeface="Ganesh" pitchFamily="2" charset="0"/>
                <a:cs typeface="Kalimati" panose="00000400000000000000" pitchFamily="2"/>
              </a:rPr>
              <a:t>विषय</a:t>
            </a:r>
          </a:p>
        </p:txBody>
      </p:sp>
      <p:sp>
        <p:nvSpPr>
          <p:cNvPr id="9" name="Slide Number Placeholder 19"/>
          <p:cNvSpPr txBox="1">
            <a:spLocks/>
          </p:cNvSpPr>
          <p:nvPr/>
        </p:nvSpPr>
        <p:spPr>
          <a:xfrm>
            <a:off x="11534894" y="6393863"/>
            <a:ext cx="657106" cy="4407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639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149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 १६ तपाईंको परिवारका कुनै अनुपस्थित सदस्य हाल विदेश गएका छन्</a:t>
            </a:r>
            <a:r>
              <a:rPr lang="en-US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5" y="1575654"/>
            <a:ext cx="12059667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परिवारमा अनुपस्थित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(विदेश गएका) व्यक्ति भएमा सम्बन्धित कोठामा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 लेख्नुपर्दछ । 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परिवारमा अनुपस्थित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(विदेश गएका) व्यक्ति नभएमा सम्बन्धित कोठामा कोड</a:t>
            </a:r>
            <a:r>
              <a:rPr lang="en-US" sz="2400" dirty="0">
                <a:cs typeface="Kalimati" pitchFamily="2"/>
              </a:rPr>
              <a:t>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2</a:t>
            </a:r>
            <a:r>
              <a:rPr lang="ne-NP" sz="2400" dirty="0">
                <a:cs typeface="Kalimati" pitchFamily="2"/>
              </a:rPr>
              <a:t> लेख्नुपर्दछ ।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परिवारमा अनुपस्थित व्यक्ति विदेश गए नगएको थाह नभएमा सम्बन्धित कोठामा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3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लेख्नुपर्दछ ।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यदि परिवारमा विदेश गएका व्यक्ति छैनन् </a:t>
            </a:r>
            <a:r>
              <a:rPr lang="ne-NP" sz="2400">
                <a:cs typeface="Kalimati" pitchFamily="2"/>
              </a:rPr>
              <a:t>वा थाहा </a:t>
            </a:r>
            <a:r>
              <a:rPr lang="ne-NP" sz="2400" dirty="0">
                <a:cs typeface="Kalimati" pitchFamily="2"/>
              </a:rPr>
              <a:t>छैन भने प्रश्न १७ सोध्नु पर्दैन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b="1" dirty="0">
                <a:solidFill>
                  <a:srgbClr val="00B0F0"/>
                </a:solidFill>
                <a:cs typeface="Kalimati" pitchFamily="2"/>
              </a:rPr>
              <a:t>उदाहरणः</a:t>
            </a:r>
            <a:r>
              <a:rPr lang="ne-NP" sz="2400" dirty="0">
                <a:cs typeface="Kalimati" pitchFamily="2"/>
              </a:rPr>
              <a:t> कुनै परिवारको एकजना सदस्य कतारमा काम गर्न गएका रहेछन् भने निम्नानुसार लेख्नुपर्दछ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20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280F6C-2FD9-4CF6-A047-961AC9725B52}"/>
              </a:ext>
            </a:extLst>
          </p:cNvPr>
          <p:cNvGrpSpPr/>
          <p:nvPr/>
        </p:nvGrpSpPr>
        <p:grpSpPr>
          <a:xfrm>
            <a:off x="263464" y="5578112"/>
            <a:ext cx="11294128" cy="1192038"/>
            <a:chOff x="263464" y="5344195"/>
            <a:chExt cx="11294128" cy="11920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4E183D-E116-46D9-863C-006A0545E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971" t="37909" r="28972" b="55291"/>
            <a:stretch/>
          </p:blipFill>
          <p:spPr>
            <a:xfrm>
              <a:off x="263464" y="5344195"/>
              <a:ext cx="11294128" cy="114406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3C8682-5E72-4A9B-BBBC-A3568C023FD3}"/>
                </a:ext>
              </a:extLst>
            </p:cNvPr>
            <p:cNvSpPr txBox="1"/>
            <p:nvPr/>
          </p:nvSpPr>
          <p:spPr>
            <a:xfrm>
              <a:off x="4901606" y="5805377"/>
              <a:ext cx="4890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37F2609-8D32-4BC4-898B-E138DBD9675C}"/>
                </a:ext>
              </a:extLst>
            </p:cNvPr>
            <p:cNvSpPr/>
            <p:nvPr/>
          </p:nvSpPr>
          <p:spPr>
            <a:xfrm>
              <a:off x="4699586" y="5630761"/>
              <a:ext cx="786809" cy="905472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914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149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१७ तपाईंको परिवारबाट विदेश गएका व्यक्तिको विवरण दिनुहोस् 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5" y="1575654"/>
            <a:ext cx="12059667" cy="272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यो प्रश्न परिवारका कुनै अनुपस्थित सदस्य हाल विदेश गएका छन् भने मात्र सोध्नु 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अर्थात् प्रश्न १६ को विवरणमा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 हुने परिवारलार्इ मात्र यो प्रश्न सोध्नु 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परिवारबाट विदेश गएका ४ जना व्यक्तिलार्इ पुग्ने गरी प्रश्नावलीमा लहरहरू राखिएका छन्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चार जनाभन्दा बढी व्यक्ति विदेश गएका भए अर्को प्रश्नावलीको यही महलमा विवरण </a:t>
            </a:r>
            <a:r>
              <a:rPr lang="ne-NP" sz="2400">
                <a:cs typeface="Kalimati" pitchFamily="2"/>
              </a:rPr>
              <a:t>भर्नुपर्दछ ।</a:t>
            </a:r>
            <a:r>
              <a:rPr lang="ne-NP" sz="2400" b="1">
                <a:cs typeface="Kalimati" pitchFamily="2"/>
              </a:rPr>
              <a:t> य</a:t>
            </a:r>
            <a:r>
              <a:rPr lang="ne-NP" sz="2400" b="1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स्तो अवस्थामा अर्को प्रश्नावलीका</a:t>
            </a:r>
            <a:r>
              <a:rPr lang="ne-NP" sz="2400">
                <a:cs typeface="Kalimati" pitchFamily="2"/>
              </a:rPr>
              <a:t> </a:t>
            </a:r>
            <a:r>
              <a:rPr lang="ne-NP" sz="2400" b="1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अरु प्रश्नहरु भर्नु पर्दैन र तेर्सो धर्कोले काट्नु पर्दछ ।</a:t>
            </a:r>
            <a:endParaRPr lang="ne-NP" sz="2400" dirty="0">
              <a:cs typeface="Kalimati" pitchFamily="2"/>
            </a:endParaRP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4881AE-F2B9-4B0A-BB69-D5BAD0D3C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8" t="44186" r="18721" b="29923"/>
          <a:stretch/>
        </p:blipFill>
        <p:spPr>
          <a:xfrm>
            <a:off x="270229" y="4414485"/>
            <a:ext cx="11770341" cy="243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25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9599" y="886627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परिवारबाट विदेश गएका व्यक्तिको विवरण भर्ने तरिका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5" y="1533122"/>
            <a:ext cx="12059667" cy="272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b="1" dirty="0">
                <a:cs typeface="Kalimati" pitchFamily="2"/>
              </a:rPr>
              <a:t>महल २ </a:t>
            </a:r>
            <a:r>
              <a:rPr lang="ne-NP" sz="2400" dirty="0">
                <a:cs typeface="Kalimati" pitchFamily="2"/>
              </a:rPr>
              <a:t>मा विदेश गएका व्यक्तिको नाम थर, महल ३ मा लिङ्ग र </a:t>
            </a:r>
            <a:r>
              <a:rPr lang="ne-NP" sz="2400" b="1" dirty="0">
                <a:cs typeface="Kalimati" pitchFamily="2"/>
              </a:rPr>
              <a:t>महल ४</a:t>
            </a:r>
            <a:r>
              <a:rPr lang="ne-NP" sz="2400" dirty="0">
                <a:cs typeface="Kalimati" pitchFamily="2"/>
              </a:rPr>
              <a:t> मा विदेश जाँदाको उमेर बर्षमा लेख्नुपर्दछ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उमेरको लेख्दा यदि व्यक्ति विदेशबाट छुट्टीमा आउने जाने गरेको भए पहिलो पटक गएको बेलाको र  विदेशबाट काम छाडी वा अन्य कारणले फर्केर केही समय बसी पुनः विदेश गएकोमा पछिल्लो बेलाको उमेर लेख्नुपर्दछ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4881AE-F2B9-4B0A-BB69-D5BAD0D3C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58" t="44186" r="18721" b="29923"/>
          <a:stretch/>
        </p:blipFill>
        <p:spPr>
          <a:xfrm>
            <a:off x="0" y="4423147"/>
            <a:ext cx="11713580" cy="2434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146B63-C0AD-4C1A-B22D-11A3D723125C}"/>
              </a:ext>
            </a:extLst>
          </p:cNvPr>
          <p:cNvSpPr txBox="1"/>
          <p:nvPr/>
        </p:nvSpPr>
        <p:spPr>
          <a:xfrm>
            <a:off x="616688" y="5741580"/>
            <a:ext cx="1818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solidFill>
                  <a:srgbClr val="00B0F0"/>
                </a:solidFill>
                <a:cs typeface="Kalimati" panose="00000400000000000000" pitchFamily="2"/>
              </a:rPr>
              <a:t>हरि रार्इ</a:t>
            </a:r>
            <a:endParaRPr lang="en-US" dirty="0">
              <a:solidFill>
                <a:srgbClr val="00B0F0"/>
              </a:solidFill>
              <a:cs typeface="Kalimati" panose="00000400000000000000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C003E-81E6-404E-BA79-63DBF635A04D}"/>
              </a:ext>
            </a:extLst>
          </p:cNvPr>
          <p:cNvSpPr txBox="1"/>
          <p:nvPr/>
        </p:nvSpPr>
        <p:spPr>
          <a:xfrm>
            <a:off x="2838893" y="5720314"/>
            <a:ext cx="5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8B3A2F-E4D6-4C19-BFF6-BEEAA57AA079}"/>
              </a:ext>
            </a:extLst>
          </p:cNvPr>
          <p:cNvSpPr txBox="1"/>
          <p:nvPr/>
        </p:nvSpPr>
        <p:spPr>
          <a:xfrm>
            <a:off x="3916330" y="5691954"/>
            <a:ext cx="5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CE3F1-3460-463E-8C7F-59B4949C0225}"/>
              </a:ext>
            </a:extLst>
          </p:cNvPr>
          <p:cNvSpPr txBox="1"/>
          <p:nvPr/>
        </p:nvSpPr>
        <p:spPr>
          <a:xfrm>
            <a:off x="6082998" y="926004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37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9599" y="886627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परिवारबाट विदेश गएका व्यक्तिको विवरण भर्ने तरिका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50575"/>
            <a:ext cx="12059667" cy="327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b="1" dirty="0">
                <a:cs typeface="Kalimati" pitchFamily="2"/>
              </a:rPr>
              <a:t>महल ५ </a:t>
            </a:r>
            <a:r>
              <a:rPr lang="ne-NP" sz="2400" dirty="0">
                <a:cs typeface="Kalimati" pitchFamily="2"/>
              </a:rPr>
              <a:t>मा विदेश जाँदा उत्तिर्ण गरेको माथिल्लो शैक्षिक तहको कोड लेख्नु पर्दछ।</a:t>
            </a:r>
            <a:endParaRPr lang="en-US" sz="2400" dirty="0">
              <a:cs typeface="Kalimati" pitchFamily="2"/>
            </a:endParaRP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शैक्षिक तह सम्बन्धी विवरण ५ वा सो भन्दा बढी उमेरका व्यक्तिलार्इ मात्र सोध्नु 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उत्तीर्ण गरेको तहको कोड व्यक्तिगत खण्डको महल १७ मा दिइएको 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b="1" dirty="0">
                <a:cs typeface="Kalimati" pitchFamily="2"/>
              </a:rPr>
              <a:t>महल ६</a:t>
            </a:r>
            <a:r>
              <a:rPr lang="ne-NP" sz="2400" dirty="0">
                <a:cs typeface="Kalimati" pitchFamily="2"/>
              </a:rPr>
              <a:t> मा विदेश गएको जम्मा अवधि वर्षमा लेख्नुपर्दछ ।यसरी अवधि लेख्दा काम विशेषले आउने जाने भएमा पहिलो पटक गएदेखि र विदेशबाट फर्केर केही समय बसी पुनः विदेश गएकोमा पछिल्लो पटक गएपछि हालसम्मको अवधि लेख्नुपर्दछ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23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9BCCD6-6924-4903-91CD-C2684F388206}"/>
              </a:ext>
            </a:extLst>
          </p:cNvPr>
          <p:cNvGrpSpPr/>
          <p:nvPr/>
        </p:nvGrpSpPr>
        <p:grpSpPr>
          <a:xfrm>
            <a:off x="44604" y="4772721"/>
            <a:ext cx="11713580" cy="2085089"/>
            <a:chOff x="0" y="4423147"/>
            <a:chExt cx="11713580" cy="24346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4881AE-F2B9-4B0A-BB69-D5BAD0D3C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58" t="44186" r="18721" b="29923"/>
            <a:stretch/>
          </p:blipFill>
          <p:spPr>
            <a:xfrm>
              <a:off x="0" y="4423147"/>
              <a:ext cx="11713580" cy="24346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46B63-C0AD-4C1A-B22D-11A3D723125C}"/>
                </a:ext>
              </a:extLst>
            </p:cNvPr>
            <p:cNvSpPr txBox="1"/>
            <p:nvPr/>
          </p:nvSpPr>
          <p:spPr>
            <a:xfrm>
              <a:off x="616688" y="5741580"/>
              <a:ext cx="1818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dirty="0">
                  <a:solidFill>
                    <a:srgbClr val="00B0F0"/>
                  </a:solidFill>
                  <a:cs typeface="Kalimati" panose="00000400000000000000" pitchFamily="2"/>
                </a:rPr>
                <a:t>हरि रार्इ</a:t>
              </a:r>
              <a:endParaRPr lang="en-US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FC003E-81E6-404E-BA79-63DBF635A04D}"/>
                </a:ext>
              </a:extLst>
            </p:cNvPr>
            <p:cNvSpPr txBox="1"/>
            <p:nvPr/>
          </p:nvSpPr>
          <p:spPr>
            <a:xfrm>
              <a:off x="2838893" y="5720314"/>
              <a:ext cx="53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8B3A2F-E4D6-4C19-BFF6-BEEAA57AA079}"/>
                </a:ext>
              </a:extLst>
            </p:cNvPr>
            <p:cNvSpPr txBox="1"/>
            <p:nvPr/>
          </p:nvSpPr>
          <p:spPr>
            <a:xfrm>
              <a:off x="3916330" y="5691954"/>
              <a:ext cx="53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30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3CBB92-F9D7-465F-89A2-8DC0F2EBD744}"/>
                </a:ext>
              </a:extLst>
            </p:cNvPr>
            <p:cNvSpPr txBox="1"/>
            <p:nvPr/>
          </p:nvSpPr>
          <p:spPr>
            <a:xfrm>
              <a:off x="4983136" y="5684860"/>
              <a:ext cx="53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27C2465-69A3-4B04-8B3D-2E9D38B7BFE1}"/>
              </a:ext>
            </a:extLst>
          </p:cNvPr>
          <p:cNvSpPr txBox="1"/>
          <p:nvPr/>
        </p:nvSpPr>
        <p:spPr>
          <a:xfrm>
            <a:off x="5860362" y="5827258"/>
            <a:ext cx="5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22CD1-06B1-4BBB-ADAD-D50E91542BD0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423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9599" y="886627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परिवारबाट विदेश गएका व्यक्तिको विवरण भर्ने तरिका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18676"/>
            <a:ext cx="12059667" cy="327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b="1" dirty="0">
                <a:cs typeface="Kalimati" pitchFamily="2"/>
              </a:rPr>
              <a:t>महल ७ </a:t>
            </a:r>
            <a:r>
              <a:rPr lang="ne-NP" sz="2400" dirty="0">
                <a:cs typeface="Kalimati" pitchFamily="2"/>
              </a:rPr>
              <a:t>मा विदेश जानुको मुख्य कारणको कोड लेख्नुपर्दछ।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विदेश जानुको मुख्य कारणको कोड यसै प्रश्नको महल ८ पछाडि दिइएको 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तलब/ज्यालामा नोकरी गर्न गएको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, व्यापार/व्यवसाय गर्न गएको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2</a:t>
            </a:r>
            <a:r>
              <a:rPr lang="ne-NP" sz="2400" dirty="0">
                <a:cs typeface="Kalimati" pitchFamily="2"/>
              </a:rPr>
              <a:t>, अध्ययन/तालिमको लागि गएको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3</a:t>
            </a:r>
            <a:r>
              <a:rPr lang="ne-NP" sz="2400" dirty="0">
                <a:cs typeface="Kalimati" pitchFamily="2"/>
              </a:rPr>
              <a:t>, कामको खोजीमा गएको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4</a:t>
            </a:r>
            <a:r>
              <a:rPr lang="ne-NP" sz="2400" dirty="0">
                <a:cs typeface="Kalimati" pitchFamily="2"/>
              </a:rPr>
              <a:t>, आश्रित भएर गएको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5</a:t>
            </a:r>
            <a:r>
              <a:rPr lang="ne-NP" sz="2400" dirty="0">
                <a:cs typeface="Kalimati" pitchFamily="2"/>
              </a:rPr>
              <a:t>, अन्य कारणले गएको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6</a:t>
            </a:r>
            <a:r>
              <a:rPr lang="ne-NP" sz="2400" dirty="0">
                <a:cs typeface="Kalimati" pitchFamily="2"/>
              </a:rPr>
              <a:t> र विदेश जानुको कारण थाह नभएमा कोड</a:t>
            </a:r>
            <a:r>
              <a:rPr lang="en-US" sz="2400" dirty="0">
                <a:cs typeface="Kalimati" pitchFamily="2"/>
              </a:rPr>
              <a:t>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9</a:t>
            </a:r>
            <a:r>
              <a:rPr lang="ne-NP" sz="2400" dirty="0">
                <a:cs typeface="Kalimati" pitchFamily="2"/>
              </a:rPr>
              <a:t> लेख्नुपर्दछ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632019" y="6419273"/>
            <a:ext cx="559981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9BCCD6-6924-4903-91CD-C2684F388206}"/>
              </a:ext>
            </a:extLst>
          </p:cNvPr>
          <p:cNvGrpSpPr/>
          <p:nvPr/>
        </p:nvGrpSpPr>
        <p:grpSpPr>
          <a:xfrm>
            <a:off x="44604" y="4772721"/>
            <a:ext cx="11713580" cy="2085089"/>
            <a:chOff x="0" y="4423147"/>
            <a:chExt cx="11713580" cy="24346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4881AE-F2B9-4B0A-BB69-D5BAD0D3C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58" t="44186" r="18721" b="29923"/>
            <a:stretch/>
          </p:blipFill>
          <p:spPr>
            <a:xfrm>
              <a:off x="0" y="4423147"/>
              <a:ext cx="11713580" cy="24346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46B63-C0AD-4C1A-B22D-11A3D723125C}"/>
                </a:ext>
              </a:extLst>
            </p:cNvPr>
            <p:cNvSpPr txBox="1"/>
            <p:nvPr/>
          </p:nvSpPr>
          <p:spPr>
            <a:xfrm>
              <a:off x="616688" y="5741580"/>
              <a:ext cx="1818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dirty="0">
                  <a:solidFill>
                    <a:srgbClr val="00B0F0"/>
                  </a:solidFill>
                  <a:cs typeface="Kalimati" panose="00000400000000000000" pitchFamily="2"/>
                </a:rPr>
                <a:t>हरि रार्इ</a:t>
              </a:r>
              <a:endParaRPr lang="en-US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FC003E-81E6-404E-BA79-63DBF635A04D}"/>
                </a:ext>
              </a:extLst>
            </p:cNvPr>
            <p:cNvSpPr txBox="1"/>
            <p:nvPr/>
          </p:nvSpPr>
          <p:spPr>
            <a:xfrm>
              <a:off x="2838893" y="5720314"/>
              <a:ext cx="53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8B3A2F-E4D6-4C19-BFF6-BEEAA57AA079}"/>
                </a:ext>
              </a:extLst>
            </p:cNvPr>
            <p:cNvSpPr txBox="1"/>
            <p:nvPr/>
          </p:nvSpPr>
          <p:spPr>
            <a:xfrm>
              <a:off x="3916330" y="5691954"/>
              <a:ext cx="53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30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3CBB92-F9D7-465F-89A2-8DC0F2EBD744}"/>
                </a:ext>
              </a:extLst>
            </p:cNvPr>
            <p:cNvSpPr txBox="1"/>
            <p:nvPr/>
          </p:nvSpPr>
          <p:spPr>
            <a:xfrm>
              <a:off x="4983136" y="5684860"/>
              <a:ext cx="53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13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27C2465-69A3-4B04-8B3D-2E9D38B7BFE1}"/>
              </a:ext>
            </a:extLst>
          </p:cNvPr>
          <p:cNvSpPr txBox="1"/>
          <p:nvPr/>
        </p:nvSpPr>
        <p:spPr>
          <a:xfrm>
            <a:off x="5860362" y="5827258"/>
            <a:ext cx="5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B4A8EE-22D4-4FE2-8C7D-16125CE2FA87}"/>
              </a:ext>
            </a:extLst>
          </p:cNvPr>
          <p:cNvSpPr txBox="1"/>
          <p:nvPr/>
        </p:nvSpPr>
        <p:spPr>
          <a:xfrm>
            <a:off x="6714515" y="5841433"/>
            <a:ext cx="531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4BBC0B-7899-49DE-AC48-52DF75F93B48}"/>
              </a:ext>
            </a:extLst>
          </p:cNvPr>
          <p:cNvSpPr txBox="1"/>
          <p:nvPr/>
        </p:nvSpPr>
        <p:spPr>
          <a:xfrm>
            <a:off x="6126176" y="802507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93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9599" y="886627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परिवारबाट विदेश गएका व्यक्तिको विवरण भर्ने तरिका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18676"/>
            <a:ext cx="12059667" cy="327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b="1" dirty="0">
                <a:cs typeface="Kalimati" pitchFamily="2"/>
              </a:rPr>
              <a:t>महल ८ </a:t>
            </a:r>
            <a:r>
              <a:rPr lang="ne-NP" sz="2400" dirty="0">
                <a:cs typeface="Kalimati" pitchFamily="2"/>
              </a:rPr>
              <a:t>मा विदेश गएका व्यक्ति गएको देशको नाम र कोड लेख्नुपर्दछ ।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देशहरूको नाम र कोड प्रश्नावली किताबको अन्तिम पानामा दिइएको 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कुनै व्यक्ति शुरुमा कुनै देश गएको तर हाल उक्त देश छाडी उतैबाट अन्य देशमा गएको भए शुरुमा जुन देश गएको हो सो देशको नाम लेख्नुपर्दछ ।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तर पहिले गएको देशबाट फर्किई पुनः अर्को देश गएको भए पछिल्लो पटक गएको देशको नाम र उक्त देशको कोड लेख्नुपर्दछ 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565C597-F3CD-415C-82B2-7020A13AE868}"/>
              </a:ext>
            </a:extLst>
          </p:cNvPr>
          <p:cNvGrpSpPr/>
          <p:nvPr/>
        </p:nvGrpSpPr>
        <p:grpSpPr>
          <a:xfrm>
            <a:off x="44604" y="4602596"/>
            <a:ext cx="11713580" cy="2255214"/>
            <a:chOff x="44604" y="4602596"/>
            <a:chExt cx="11713580" cy="22552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9BCCD6-6924-4903-91CD-C2684F388206}"/>
                </a:ext>
              </a:extLst>
            </p:cNvPr>
            <p:cNvGrpSpPr/>
            <p:nvPr/>
          </p:nvGrpSpPr>
          <p:grpSpPr>
            <a:xfrm>
              <a:off x="44604" y="4772721"/>
              <a:ext cx="11713580" cy="2085089"/>
              <a:chOff x="0" y="4423147"/>
              <a:chExt cx="11713580" cy="243466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B4881AE-F2B9-4B0A-BB69-D5BAD0D3CA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058" t="44186" r="18721" b="29923"/>
              <a:stretch/>
            </p:blipFill>
            <p:spPr>
              <a:xfrm>
                <a:off x="0" y="4423147"/>
                <a:ext cx="11713580" cy="2434664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B146B63-C0AD-4C1A-B22D-11A3D723125C}"/>
                  </a:ext>
                </a:extLst>
              </p:cNvPr>
              <p:cNvSpPr txBox="1"/>
              <p:nvPr/>
            </p:nvSpPr>
            <p:spPr>
              <a:xfrm>
                <a:off x="616688" y="5741580"/>
                <a:ext cx="1818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e-NP" dirty="0">
                    <a:solidFill>
                      <a:srgbClr val="00B0F0"/>
                    </a:solidFill>
                    <a:cs typeface="Kalimati" panose="00000400000000000000" pitchFamily="2"/>
                  </a:rPr>
                  <a:t>हरि रार्इ</a:t>
                </a:r>
                <a:endParaRPr lang="en-US" dirty="0">
                  <a:solidFill>
                    <a:srgbClr val="00B0F0"/>
                  </a:solidFill>
                  <a:cs typeface="Kalimati" panose="00000400000000000000" pitchFamily="2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5FC003E-81E6-404E-BA79-63DBF635A04D}"/>
                  </a:ext>
                </a:extLst>
              </p:cNvPr>
              <p:cNvSpPr txBox="1"/>
              <p:nvPr/>
            </p:nvSpPr>
            <p:spPr>
              <a:xfrm>
                <a:off x="2838893" y="5720314"/>
                <a:ext cx="531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F0"/>
                    </a:solidFill>
                  </a:rPr>
                  <a:t>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8B3A2F-E4D6-4C19-BFF6-BEEAA57AA079}"/>
                  </a:ext>
                </a:extLst>
              </p:cNvPr>
              <p:cNvSpPr txBox="1"/>
              <p:nvPr/>
            </p:nvSpPr>
            <p:spPr>
              <a:xfrm>
                <a:off x="3916330" y="5691954"/>
                <a:ext cx="531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F0"/>
                    </a:solidFill>
                  </a:rPr>
                  <a:t>30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3CBB92-F9D7-465F-89A2-8DC0F2EBD744}"/>
                  </a:ext>
                </a:extLst>
              </p:cNvPr>
              <p:cNvSpPr txBox="1"/>
              <p:nvPr/>
            </p:nvSpPr>
            <p:spPr>
              <a:xfrm>
                <a:off x="4983136" y="5684860"/>
                <a:ext cx="531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B0F0"/>
                    </a:solidFill>
                  </a:rPr>
                  <a:t>13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7C2465-69A3-4B04-8B3D-2E9D38B7BFE1}"/>
                </a:ext>
              </a:extLst>
            </p:cNvPr>
            <p:cNvSpPr txBox="1"/>
            <p:nvPr/>
          </p:nvSpPr>
          <p:spPr>
            <a:xfrm>
              <a:off x="5860362" y="5827258"/>
              <a:ext cx="53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B4A8EE-22D4-4FE2-8C7D-16125CE2FA87}"/>
                </a:ext>
              </a:extLst>
            </p:cNvPr>
            <p:cNvSpPr txBox="1"/>
            <p:nvPr/>
          </p:nvSpPr>
          <p:spPr>
            <a:xfrm>
              <a:off x="6714515" y="5841433"/>
              <a:ext cx="5316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AB21CE-969B-4781-A01E-C3DBF2D500B9}"/>
                </a:ext>
              </a:extLst>
            </p:cNvPr>
            <p:cNvSpPr txBox="1"/>
            <p:nvPr/>
          </p:nvSpPr>
          <p:spPr>
            <a:xfrm>
              <a:off x="7570381" y="5901850"/>
              <a:ext cx="10207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e-NP" sz="1600" dirty="0">
                  <a:solidFill>
                    <a:srgbClr val="00B0F0"/>
                  </a:solidFill>
                  <a:cs typeface="Kalimati" panose="00000400000000000000" pitchFamily="2"/>
                </a:rPr>
                <a:t>अमेरिका</a:t>
              </a:r>
              <a:endParaRPr lang="en-US" sz="1600" dirty="0">
                <a:solidFill>
                  <a:srgbClr val="00B0F0"/>
                </a:solidFill>
                <a:cs typeface="Kalimati" panose="00000400000000000000" pitchFamily="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F8AF0B-73D4-4822-82A9-80F89C7D3A61}"/>
                </a:ext>
              </a:extLst>
            </p:cNvPr>
            <p:cNvSpPr txBox="1"/>
            <p:nvPr/>
          </p:nvSpPr>
          <p:spPr>
            <a:xfrm>
              <a:off x="8591107" y="5830473"/>
              <a:ext cx="267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89709F-EE66-4602-A444-01B2ABAEF920}"/>
                </a:ext>
              </a:extLst>
            </p:cNvPr>
            <p:cNvSpPr txBox="1"/>
            <p:nvPr/>
          </p:nvSpPr>
          <p:spPr>
            <a:xfrm>
              <a:off x="9030586" y="5834013"/>
              <a:ext cx="267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7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E2E535-0268-42E5-853A-F0C0B079C872}"/>
                </a:ext>
              </a:extLst>
            </p:cNvPr>
            <p:cNvSpPr txBox="1"/>
            <p:nvPr/>
          </p:nvSpPr>
          <p:spPr>
            <a:xfrm>
              <a:off x="9487784" y="5823378"/>
              <a:ext cx="267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F0"/>
                  </a:solidFill>
                </a:rPr>
                <a:t>6</a:t>
              </a:r>
            </a:p>
          </p:txBody>
        </p:sp>
        <p:sp>
          <p:nvSpPr>
            <p:cNvPr id="18" name="Arrow: Bent-Up 17">
              <a:extLst>
                <a:ext uri="{FF2B5EF4-FFF2-40B4-BE49-F238E27FC236}">
                  <a16:creationId xmlns:a16="http://schemas.microsoft.com/office/drawing/2014/main" id="{4075A623-B796-4A34-BB92-3F20A8D6B619}"/>
                </a:ext>
              </a:extLst>
            </p:cNvPr>
            <p:cNvSpPr/>
            <p:nvPr/>
          </p:nvSpPr>
          <p:spPr>
            <a:xfrm rot="10800000">
              <a:off x="6985587" y="4605583"/>
              <a:ext cx="4153723" cy="33855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22540B82-AEFF-495E-AC73-113BC8DB822C}"/>
                </a:ext>
              </a:extLst>
            </p:cNvPr>
            <p:cNvSpPr/>
            <p:nvPr/>
          </p:nvSpPr>
          <p:spPr>
            <a:xfrm flipH="1">
              <a:off x="11052133" y="4602596"/>
              <a:ext cx="140453" cy="53937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33182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93BF8A-EFCB-4EE4-9D01-A74F5324A256}"/>
              </a:ext>
            </a:extLst>
          </p:cNvPr>
          <p:cNvGrpSpPr/>
          <p:nvPr/>
        </p:nvGrpSpPr>
        <p:grpSpPr>
          <a:xfrm>
            <a:off x="3245559" y="4349104"/>
            <a:ext cx="5083835" cy="2401677"/>
            <a:chOff x="363261" y="4599586"/>
            <a:chExt cx="5002623" cy="2381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1673885" y="3288962"/>
              <a:ext cx="2381376" cy="50026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2916" y="5212550"/>
              <a:ext cx="4183312" cy="11456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0"/>
                </a:lnSpc>
              </a:pPr>
              <a:r>
                <a:rPr lang="ne-NP" sz="3200" dirty="0">
                  <a:solidFill>
                    <a:srgbClr val="0020A9"/>
                  </a:solidFill>
                  <a:cs typeface="Kalimati" pitchFamily="2"/>
                </a:rPr>
                <a:t>व्यक्तिगत </a:t>
              </a:r>
              <a:r>
                <a:rPr lang="ne-NP" sz="3200" b="1" spc="-42" dirty="0">
                  <a:solidFill>
                    <a:srgbClr val="0020A9"/>
                  </a:solidFill>
                  <a:cs typeface="Kalimati" pitchFamily="2"/>
                </a:rPr>
                <a:t> खण्ड</a:t>
              </a:r>
            </a:p>
            <a:p>
              <a:pPr algn="ctr">
                <a:lnSpc>
                  <a:spcPts val="4610"/>
                </a:lnSpc>
              </a:pPr>
              <a:r>
                <a:rPr lang="ne-NP" sz="3200" b="1" spc="-42" dirty="0">
                  <a:solidFill>
                    <a:srgbClr val="0020A9"/>
                  </a:solidFill>
                  <a:cs typeface="Kalimati" pitchFamily="2"/>
                </a:rPr>
                <a:t>प्रश्न १ देखि प्रश्न १1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12" y="951402"/>
            <a:ext cx="11855679" cy="3322859"/>
          </a:xfrm>
          <a:prstGeom prst="rect">
            <a:avLst/>
          </a:prstGeom>
        </p:spPr>
      </p:pic>
      <p:sp>
        <p:nvSpPr>
          <p:cNvPr id="8" name="Slide Number Placeholder 19">
            <a:extLst>
              <a:ext uri="{FF2B5EF4-FFF2-40B4-BE49-F238E27FC236}">
                <a16:creationId xmlns:a16="http://schemas.microsoft.com/office/drawing/2014/main" id="{BC5BC905-4086-403B-B105-C4BD072B10EC}"/>
              </a:ext>
            </a:extLst>
          </p:cNvPr>
          <p:cNvSpPr txBox="1">
            <a:spLocks/>
          </p:cNvSpPr>
          <p:nvPr/>
        </p:nvSpPr>
        <p:spPr>
          <a:xfrm>
            <a:off x="11621386" y="6419273"/>
            <a:ext cx="570614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82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747628" y="970657"/>
            <a:ext cx="6696744" cy="5760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</a:t>
            </a:r>
            <a:r>
              <a:rPr lang="en-US" sz="2800" b="1" dirty="0">
                <a:solidFill>
                  <a:srgbClr val="0020A9"/>
                </a:solidFill>
                <a:ea typeface="Calibri"/>
                <a:cs typeface="Kalimati" pitchFamily="2"/>
              </a:rPr>
              <a:t>: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क्रमसंख्या (क्र.सं.)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420" y="2401991"/>
            <a:ext cx="2142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latin typeface="Preeti"/>
                <a:ea typeface="Calibri"/>
                <a:cs typeface="Kalimati" pitchFamily="2"/>
              </a:rPr>
              <a:t>व्यक्तिगत विवरण लेख्न परिवारका प्रत्येक सदस्यका</a:t>
            </a:r>
            <a:r>
              <a:rPr lang="ne-NP" sz="2400" dirty="0">
                <a:latin typeface="Preeti"/>
                <a:ea typeface="Calibri"/>
                <a:cs typeface="Kalimati" pitchFamily="2"/>
              </a:rPr>
              <a:t> 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लागि एउटा लहर</a:t>
            </a:r>
            <a:r>
              <a:rPr lang="ne-NP" sz="2400" dirty="0">
                <a:ea typeface="Calibri"/>
                <a:cs typeface="Kalimati" pitchFamily="2"/>
              </a:rPr>
              <a:t> (</a:t>
            </a:r>
            <a:r>
              <a:rPr lang="en-US" sz="2400" dirty="0">
                <a:ea typeface="Calibri"/>
                <a:cs typeface="Kalimati" pitchFamily="2"/>
              </a:rPr>
              <a:t>ROW</a:t>
            </a:r>
            <a:r>
              <a:rPr lang="ne-NP" sz="2400" dirty="0">
                <a:ea typeface="Calibri"/>
                <a:cs typeface="Kalimati" pitchFamily="2"/>
              </a:rPr>
              <a:t>)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 छुट्टयाइएको</a:t>
            </a:r>
            <a:r>
              <a:rPr lang="ne-NP" sz="2400" dirty="0">
                <a:latin typeface="Preeti"/>
                <a:ea typeface="Calibri"/>
                <a:cs typeface="Kalimati" pitchFamily="2"/>
              </a:rPr>
              <a:t>  छ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।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2990" y="2267900"/>
            <a:ext cx="20161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latin typeface="Preeti"/>
                <a:ea typeface="Calibri"/>
                <a:cs typeface="Kalimati" pitchFamily="2"/>
              </a:rPr>
              <a:t>व्यक्तिगत खण्डमा जम्मा ३७ वटा महल </a:t>
            </a:r>
            <a:r>
              <a:rPr lang="ne-NP" sz="2400" dirty="0">
                <a:latin typeface="Preeti"/>
                <a:ea typeface="Calibri"/>
                <a:cs typeface="Kalimati" pitchFamily="2"/>
              </a:rPr>
              <a:t>छन् भने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 एक पानामा</a:t>
            </a:r>
            <a:r>
              <a:rPr lang="en-US" sz="2400" dirty="0">
                <a:latin typeface="Preeti"/>
                <a:ea typeface="Calibri"/>
                <a:cs typeface="Kalimati" pitchFamily="2"/>
              </a:rPr>
              <a:t> 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८ जना व्यक्तिको नाम अट्ने </a:t>
            </a:r>
            <a:r>
              <a:rPr lang="ne-NP" sz="2400" dirty="0">
                <a:latin typeface="Preeti"/>
                <a:ea typeface="Calibri"/>
                <a:cs typeface="Kalimati" pitchFamily="2"/>
              </a:rPr>
              <a:t>तेर्सो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 लाइन</a:t>
            </a:r>
            <a:r>
              <a:rPr lang="en-US" sz="2400" dirty="0">
                <a:latin typeface="Preeti"/>
                <a:ea typeface="Calibri"/>
                <a:cs typeface="Kalimati" pitchFamily="2"/>
              </a:rPr>
              <a:t> </a:t>
            </a:r>
            <a:r>
              <a:rPr lang="ne-NP" sz="2400" dirty="0">
                <a:ea typeface="Calibri"/>
                <a:cs typeface="Kalimati" pitchFamily="2"/>
              </a:rPr>
              <a:t>(</a:t>
            </a:r>
            <a:r>
              <a:rPr lang="en-US" sz="2400" dirty="0">
                <a:ea typeface="Calibri"/>
                <a:cs typeface="Kalimati" pitchFamily="2"/>
              </a:rPr>
              <a:t>ROW</a:t>
            </a:r>
            <a:r>
              <a:rPr lang="ne-NP" sz="2400" dirty="0">
                <a:ea typeface="Calibri"/>
                <a:cs typeface="Kalimati" pitchFamily="2"/>
              </a:rPr>
              <a:t>)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 छन् ।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3813" y="2075241"/>
            <a:ext cx="16898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latin typeface="Preeti"/>
                <a:ea typeface="Calibri"/>
                <a:cs typeface="Kalimati" pitchFamily="2"/>
              </a:rPr>
              <a:t>एउटा प्रश्नावली फाराम एउटा परिवारको लागि मात्र प्रयोग गर्नुपर्दछ ।</a:t>
            </a:r>
            <a:r>
              <a:rPr lang="en-US" sz="2400" dirty="0">
                <a:latin typeface="Preeti"/>
                <a:ea typeface="Calibri"/>
                <a:cs typeface="Kalimati" pitchFamily="2"/>
              </a:rPr>
              <a:t> </a:t>
            </a:r>
            <a:endParaRPr lang="hi-IN" sz="2400" dirty="0">
              <a:latin typeface="Preeti"/>
              <a:ea typeface="Calibri"/>
              <a:cs typeface="Kalimati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34257" y="2183296"/>
            <a:ext cx="21680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latin typeface="Preeti"/>
                <a:ea typeface="Calibri"/>
                <a:cs typeface="Kalimati" pitchFamily="2"/>
              </a:rPr>
              <a:t>कुनै परिवारमा गणना गर्नुपर्ने जम्मा</a:t>
            </a:r>
            <a:r>
              <a:rPr lang="en-US" sz="2400" dirty="0">
                <a:latin typeface="Preeti"/>
                <a:ea typeface="Calibri"/>
                <a:cs typeface="Kalimati" pitchFamily="2"/>
              </a:rPr>
              <a:t> 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सदस्य</a:t>
            </a:r>
            <a:r>
              <a:rPr lang="en-US" sz="2400" dirty="0">
                <a:latin typeface="Preeti"/>
                <a:ea typeface="Calibri"/>
                <a:cs typeface="Kalimati" pitchFamily="2"/>
              </a:rPr>
              <a:t> 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८ जना</a:t>
            </a:r>
            <a:r>
              <a:rPr lang="en-US" sz="2400" dirty="0">
                <a:latin typeface="Preeti"/>
                <a:ea typeface="Calibri"/>
                <a:cs typeface="Kalimati" pitchFamily="2"/>
              </a:rPr>
              <a:t> 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भन्दा बढी भएमा</a:t>
            </a:r>
            <a:r>
              <a:rPr lang="en-US" sz="2400" dirty="0">
                <a:latin typeface="Preeti"/>
                <a:ea typeface="Calibri"/>
                <a:cs typeface="Kalimati" pitchFamily="2"/>
              </a:rPr>
              <a:t> 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व्यक्तिगत खण्डको अर्को पाना</a:t>
            </a:r>
            <a:r>
              <a:rPr lang="ne-NP" sz="2400" dirty="0">
                <a:latin typeface="Preeti"/>
                <a:ea typeface="Calibri"/>
                <a:cs typeface="Kalimati" pitchFamily="2"/>
              </a:rPr>
              <a:t>मा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व्यक्तिगत</a:t>
            </a:r>
            <a:r>
              <a:rPr lang="ne-NP" sz="2400" dirty="0">
                <a:latin typeface="Preeti"/>
                <a:ea typeface="Calibri"/>
                <a:cs typeface="Kalimati" pitchFamily="2"/>
              </a:rPr>
              <a:t> विवरण</a:t>
            </a:r>
            <a:r>
              <a:rPr lang="en-US" sz="2400" dirty="0">
                <a:latin typeface="Preeti"/>
                <a:ea typeface="Calibri"/>
                <a:cs typeface="Kalimati" pitchFamily="2"/>
              </a:rPr>
              <a:t> </a:t>
            </a:r>
            <a:r>
              <a:rPr lang="ne-NP" sz="2400" dirty="0">
                <a:latin typeface="Preeti"/>
                <a:ea typeface="Calibri"/>
                <a:cs typeface="Kalimati" pitchFamily="2"/>
              </a:rPr>
              <a:t>भर्नु  </a:t>
            </a:r>
            <a:r>
              <a:rPr lang="hi-IN" sz="2400" dirty="0">
                <a:latin typeface="Preeti"/>
                <a:ea typeface="Calibri"/>
                <a:cs typeface="Kalimati" pitchFamily="2"/>
              </a:rPr>
              <a:t>पर्दछ  ।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432932" y="2052671"/>
            <a:ext cx="2215736" cy="3670257"/>
          </a:xfrm>
          <a:prstGeom prst="round2Diag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9"/>
          <p:cNvSpPr/>
          <p:nvPr/>
        </p:nvSpPr>
        <p:spPr>
          <a:xfrm>
            <a:off x="3473369" y="1963627"/>
            <a:ext cx="2215736" cy="3923716"/>
          </a:xfrm>
          <a:prstGeom prst="round2Diag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Rectangle 10"/>
          <p:cNvSpPr/>
          <p:nvPr/>
        </p:nvSpPr>
        <p:spPr>
          <a:xfrm>
            <a:off x="6096000" y="1983172"/>
            <a:ext cx="2215736" cy="3801110"/>
          </a:xfrm>
          <a:prstGeom prst="round2Diag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8802645" y="1983172"/>
            <a:ext cx="2499645" cy="3985776"/>
          </a:xfrm>
          <a:prstGeom prst="round2Diag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C4318-5DA2-44C9-A582-6EBA5781AAB8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  <p:sp>
        <p:nvSpPr>
          <p:cNvPr id="14" name="Slide Number Placeholder 19">
            <a:extLst>
              <a:ext uri="{FF2B5EF4-FFF2-40B4-BE49-F238E27FC236}">
                <a16:creationId xmlns:a16="http://schemas.microsoft.com/office/drawing/2014/main" id="{11B89ADD-7D3E-4D5F-959D-C1B8DB119006}"/>
              </a:ext>
            </a:extLst>
          </p:cNvPr>
          <p:cNvSpPr txBox="1">
            <a:spLocks/>
          </p:cNvSpPr>
          <p:nvPr/>
        </p:nvSpPr>
        <p:spPr>
          <a:xfrm>
            <a:off x="11713580" y="6419273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708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747628" y="910685"/>
            <a:ext cx="6696744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</a:t>
            </a:r>
            <a:r>
              <a:rPr lang="en-US" sz="2800" b="1" dirty="0">
                <a:solidFill>
                  <a:srgbClr val="0020A9"/>
                </a:solidFill>
                <a:ea typeface="Calibri"/>
                <a:cs typeface="Kalimati" pitchFamily="2"/>
              </a:rPr>
              <a:t>: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क्रमसंख्या (क्र.सं.)</a:t>
            </a:r>
            <a:endParaRPr lang="ko-KR" altLang="en-US" sz="2400" b="1" dirty="0"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2834" y="2312110"/>
            <a:ext cx="28022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400" dirty="0">
                <a:cs typeface="Kalimati" pitchFamily="2"/>
              </a:rPr>
              <a:t>महल १ मा परिवारमा अक्सर बसोबास गर्ने ८ जना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सदस्यहरूको विवरण भर्न मिल्ने गरी क्रमसंख्या १ देखि ८ सम्म ८ वटा लाइन छन् । 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575538" y="1898887"/>
            <a:ext cx="3082061" cy="3932593"/>
          </a:xfrm>
          <a:prstGeom prst="round2Diag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44153" y="1972243"/>
            <a:ext cx="3303693" cy="430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400" dirty="0">
                <a:cs typeface="Kalimati" pitchFamily="2"/>
              </a:rPr>
              <a:t>एक परिवारमा ८ जनासम्म सदस्य भए एउटा पेजले पुग्छ, तर परिवारमा ८ जनाभन्दा </a:t>
            </a:r>
            <a:endParaRPr lang="en-US" sz="2400" dirty="0">
              <a:cs typeface="Kalimati" pitchFamily="2"/>
            </a:endParaRPr>
          </a:p>
          <a:p>
            <a:pPr marL="285750"/>
            <a:r>
              <a:rPr lang="ne-NP" sz="2400" dirty="0">
                <a:cs typeface="Kalimati" pitchFamily="2"/>
              </a:rPr>
              <a:t>बढी  सदस्यहरू भए दोस्रो पाना प्रयोग गर्नुपर्दछ र लेखिएको क्रमसंख्या १, २, ३, .... लाई सच्याई क्रमशः  ९, १०, ११ ...... गरी लेख्नुपर्छ </a:t>
            </a:r>
            <a:r>
              <a:rPr lang="ne-NP" dirty="0">
                <a:cs typeface="Kalimati" pitchFamily="2"/>
              </a:rPr>
              <a:t>।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73001" y="2253996"/>
            <a:ext cx="30820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400" dirty="0">
                <a:cs typeface="Kalimati" pitchFamily="2"/>
              </a:rPr>
              <a:t>परिवारका सदस्यहरू १६ जना भन्दा बढी भए एवं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क्रमले तेस्रो पानामा लेखिएको</a:t>
            </a:r>
            <a:endParaRPr lang="en-US" sz="2400" dirty="0">
              <a:cs typeface="Kalimati" pitchFamily="2"/>
            </a:endParaRPr>
          </a:p>
          <a:p>
            <a:pPr marL="285750"/>
            <a:r>
              <a:rPr lang="ne-NP" sz="2400" dirty="0">
                <a:cs typeface="Kalimati" pitchFamily="2"/>
              </a:rPr>
              <a:t>क्रमसंख्या १, २, ३, .... लाई सच्याई क्रमशः १७, १८, १९, .... गरी </a:t>
            </a:r>
            <a:endParaRPr lang="en-US" sz="2400" dirty="0">
              <a:cs typeface="Kalimati" pitchFamily="2"/>
            </a:endParaRPr>
          </a:p>
          <a:p>
            <a:pPr marL="285750"/>
            <a:r>
              <a:rPr lang="ne-NP" sz="2400" dirty="0">
                <a:cs typeface="Kalimati" pitchFamily="2"/>
              </a:rPr>
              <a:t>लेख्नुपर्छ । </a:t>
            </a:r>
            <a:endParaRPr lang="en-US" sz="2400" dirty="0">
              <a:cs typeface="Kalimati" pitchFamily="2"/>
            </a:endParaRPr>
          </a:p>
          <a:p>
            <a:endParaRPr lang="en-US" dirty="0"/>
          </a:p>
        </p:txBody>
      </p:sp>
      <p:sp>
        <p:nvSpPr>
          <p:cNvPr id="8" name="Round Diagonal Corner Rectangle 7"/>
          <p:cNvSpPr/>
          <p:nvPr/>
        </p:nvSpPr>
        <p:spPr>
          <a:xfrm>
            <a:off x="4269677" y="1898887"/>
            <a:ext cx="3303693" cy="4374672"/>
          </a:xfrm>
          <a:prstGeom prst="round2Diag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Diagonal Corner Rectangle 8"/>
          <p:cNvSpPr/>
          <p:nvPr/>
        </p:nvSpPr>
        <p:spPr>
          <a:xfrm>
            <a:off x="7998525" y="1895034"/>
            <a:ext cx="3082061" cy="4052281"/>
          </a:xfrm>
          <a:prstGeom prst="round2Diag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504428" y="6496494"/>
            <a:ext cx="569303" cy="341889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28</a:t>
            </a:fld>
            <a:endParaRPr lang="en-US" dirty="0">
              <a:latin typeface="Fontasy Himali" panose="0402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82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914400" y="922560"/>
            <a:ext cx="10599410" cy="5051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cs typeface="Kalimati" pitchFamily="2"/>
              </a:rPr>
              <a:t>महल २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cs typeface="Kalimati" pitchFamily="2"/>
              </a:rPr>
              <a:t> परिवारमा अक्सर बसोबास गर्ने व्यक्तिको नाम</a:t>
            </a:r>
            <a:r>
              <a:rPr lang="en-US" sz="2800" b="1" dirty="0">
                <a:solidFill>
                  <a:srgbClr val="0020A9"/>
                </a:solidFill>
                <a:latin typeface="Preet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Preeti"/>
                <a:cs typeface="Kalimati" pitchFamily="2"/>
              </a:rPr>
              <a:t>र </a:t>
            </a:r>
            <a:r>
              <a:rPr lang="hi-IN" sz="2800" b="1" dirty="0">
                <a:solidFill>
                  <a:srgbClr val="0020A9"/>
                </a:solidFill>
                <a:latin typeface="Preeti"/>
                <a:cs typeface="Kalimati" pitchFamily="2"/>
              </a:rPr>
              <a:t>थर</a:t>
            </a:r>
            <a:endParaRPr lang="ko-KR" altLang="en-US" sz="2800" b="1" dirty="0">
              <a:solidFill>
                <a:srgbClr val="0020A9"/>
              </a:solidFill>
              <a:latin typeface="Preeti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8117" y="2728832"/>
            <a:ext cx="5945399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परिवारमा अक्सर बसोबास गर्ने व्यक्तिको नाम थर लेख्दा सबै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भन्दा पहिला परिवारमूलीको लेखी बाँकी सदस्यहरूको क्रमैसँग पारिवारिक हाँगा अनुसार लेख्नुपर्दछ।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परिवारमूलीको नाम थर परिचयात्मक खण्डमा लेखिएको नामसँग मिल्नु पर्दछ।</a:t>
            </a:r>
            <a:endParaRPr lang="en-US" sz="2400" dirty="0">
              <a:cs typeface="Kalimati" pitchFamily="2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"/>
          <a:stretch/>
        </p:blipFill>
        <p:spPr bwMode="auto">
          <a:xfrm>
            <a:off x="8693833" y="1673187"/>
            <a:ext cx="3390915" cy="4710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H:\CBS_Tutorial\PPT Templates\956d1363ad0f8b4c6422ca0d68fcd0ce-family-with-two-children-icon-by-vexels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95" y="2728832"/>
            <a:ext cx="1905000" cy="190500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13811" y="6475228"/>
            <a:ext cx="570938" cy="382772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29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A4818-CEBE-4734-9A9F-4B47A73566C5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69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704320" y="6451600"/>
            <a:ext cx="462280" cy="381635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3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76164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सन्दर्भ सामाग्री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4C860-C6C8-4B13-9FE9-805C3230E513}"/>
              </a:ext>
            </a:extLst>
          </p:cNvPr>
          <p:cNvSpPr/>
          <p:nvPr/>
        </p:nvSpPr>
        <p:spPr>
          <a:xfrm>
            <a:off x="510360" y="1450379"/>
            <a:ext cx="1138392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गणना पुस्तिकाको अनुच्छेद ६.१२० देखि ६.१५७ सम्म </a:t>
            </a:r>
          </a:p>
          <a:p>
            <a:pPr algn="ctr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गणना पुस्तिकाको अनुच्छेद ७.१ देखि ७.२८ सम्म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93CAC-6FD3-48F2-BF8F-468AC2EEE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28" t="14264" r="30145" b="26666"/>
          <a:stretch/>
        </p:blipFill>
        <p:spPr>
          <a:xfrm>
            <a:off x="4874861" y="3125535"/>
            <a:ext cx="2680441" cy="3461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A0619-DC04-433F-B9E2-EFE1AFF3F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17" t="21860" r="28052" b="8371"/>
          <a:stretch/>
        </p:blipFill>
        <p:spPr>
          <a:xfrm>
            <a:off x="698346" y="3125535"/>
            <a:ext cx="3831122" cy="3461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10A0E6-29DF-45DF-AFF6-A4F69136B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66" t="23721" r="28227" b="9544"/>
          <a:stretch/>
        </p:blipFill>
        <p:spPr>
          <a:xfrm>
            <a:off x="7803041" y="3125534"/>
            <a:ext cx="3956938" cy="34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24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012875" y="1031836"/>
            <a:ext cx="10720090" cy="5887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२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परिवारमा अक्सर बसोबास गर्ने व्यक्तिको 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र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थर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1681" y="3345226"/>
            <a:ext cx="8290560" cy="1104550"/>
          </a:xfrm>
          <a:prstGeom prst="rect">
            <a:avLst/>
          </a:prstGeom>
          <a:gradFill flip="none" rotWithShape="1">
            <a:gsLst>
              <a:gs pos="0">
                <a:srgbClr val="0EBEA1">
                  <a:shade val="30000"/>
                  <a:satMod val="115000"/>
                </a:srgbClr>
              </a:gs>
              <a:gs pos="50000">
                <a:srgbClr val="0EBEA1">
                  <a:shade val="67500"/>
                  <a:satMod val="115000"/>
                </a:srgbClr>
              </a:gs>
              <a:gs pos="100000">
                <a:srgbClr val="0EBEA1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01134" y="2127036"/>
            <a:ext cx="9389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hi-IN" sz="2400" b="1" dirty="0">
                <a:latin typeface="Preeti"/>
                <a:ea typeface="Calibri"/>
                <a:cs typeface="Kalimati" pitchFamily="2"/>
              </a:rPr>
              <a:t>परिवारमा </a:t>
            </a:r>
            <a:r>
              <a:rPr lang="ne-NP" sz="2400" b="1" dirty="0">
                <a:cs typeface="Kalimati" pitchFamily="2"/>
              </a:rPr>
              <a:t>अक्सर बसोबास गर्ने व्यक्तिको नाम थर सम्वन्धी प्रश्नमा दुई मुख्य कुरामा ध्यान दिनु पर्दछ ।</a:t>
            </a:r>
            <a:endParaRPr lang="en-US" sz="2400" b="1" dirty="0">
              <a:cs typeface="Kalimati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7779" y="3277468"/>
            <a:ext cx="813259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>
              <a:lnSpc>
                <a:spcPct val="150000"/>
              </a:lnSpc>
              <a:spcAft>
                <a:spcPts val="600"/>
              </a:spcAft>
            </a:pPr>
            <a:r>
              <a:rPr lang="ne-NP" sz="2400">
                <a:solidFill>
                  <a:schemeClr val="bg1"/>
                </a:solidFill>
                <a:cs typeface="Kalimati" pitchFamily="2"/>
              </a:rPr>
              <a:t>अक्सर </a:t>
            </a:r>
            <a:r>
              <a:rPr lang="ne-NP" sz="2400" dirty="0">
                <a:solidFill>
                  <a:schemeClr val="bg1"/>
                </a:solidFill>
                <a:cs typeface="Kalimati" pitchFamily="2"/>
              </a:rPr>
              <a:t>बसोबास गर्ने व्यक्तिको संख्या (यस अघि परिचयात्मक खण्डमा निश्चित गरी </a:t>
            </a:r>
            <a:r>
              <a:rPr lang="ne-NP" sz="2400">
                <a:solidFill>
                  <a:schemeClr val="bg1"/>
                </a:solidFill>
                <a:cs typeface="Kalimati" pitchFamily="2"/>
              </a:rPr>
              <a:t>सकेको हुन्छ।</a:t>
            </a:r>
          </a:p>
          <a:p>
            <a:pPr marL="285750">
              <a:lnSpc>
                <a:spcPct val="150000"/>
              </a:lnSpc>
              <a:spcAft>
                <a:spcPts val="600"/>
              </a:spcAft>
            </a:pPr>
            <a:endParaRPr lang="ne-NP" sz="2400" dirty="0">
              <a:solidFill>
                <a:schemeClr val="bg1"/>
              </a:solidFill>
              <a:cs typeface="Kalimati" pitchFamily="2"/>
            </a:endParaRPr>
          </a:p>
        </p:txBody>
      </p:sp>
      <p:sp>
        <p:nvSpPr>
          <p:cNvPr id="8" name="Rectangular Callout 7"/>
          <p:cNvSpPr/>
          <p:nvPr/>
        </p:nvSpPr>
        <p:spPr>
          <a:xfrm rot="16200000">
            <a:off x="2024388" y="3420061"/>
            <a:ext cx="609600" cy="573832"/>
          </a:xfrm>
          <a:prstGeom prst="wedgeRectCallout">
            <a:avLst>
              <a:gd name="adj1" fmla="val 10865"/>
              <a:gd name="adj2" fmla="val 80613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11682" y="4581137"/>
            <a:ext cx="8290560" cy="1123924"/>
          </a:xfrm>
          <a:prstGeom prst="rect">
            <a:avLst/>
          </a:prstGeom>
          <a:gradFill flip="none" rotWithShape="1">
            <a:gsLst>
              <a:gs pos="0">
                <a:srgbClr val="0EBEA1">
                  <a:shade val="30000"/>
                  <a:satMod val="115000"/>
                </a:srgbClr>
              </a:gs>
              <a:gs pos="50000">
                <a:srgbClr val="0EBEA1">
                  <a:shade val="67500"/>
                  <a:satMod val="115000"/>
                </a:srgbClr>
              </a:gs>
              <a:gs pos="100000">
                <a:srgbClr val="0EBEA1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 rot="16200000">
            <a:off x="2066559" y="4736187"/>
            <a:ext cx="609600" cy="573832"/>
          </a:xfrm>
          <a:prstGeom prst="wedgeRectCallout">
            <a:avLst>
              <a:gd name="adj1" fmla="val 10865"/>
              <a:gd name="adj2" fmla="val 80613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31036" y="4339919"/>
            <a:ext cx="730258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>
              <a:spcAft>
                <a:spcPts val="600"/>
              </a:spcAft>
            </a:pPr>
            <a:endParaRPr lang="ne-NP" sz="2400">
              <a:solidFill>
                <a:schemeClr val="bg1"/>
              </a:solidFill>
              <a:cs typeface="Kalimati" pitchFamily="2"/>
            </a:endParaRPr>
          </a:p>
          <a:p>
            <a:pPr marL="285750">
              <a:spcAft>
                <a:spcPts val="600"/>
              </a:spcAft>
            </a:pPr>
            <a:r>
              <a:rPr lang="ne-NP" sz="2400">
                <a:solidFill>
                  <a:schemeClr val="bg1"/>
                </a:solidFill>
                <a:cs typeface="Kalimati" pitchFamily="2"/>
              </a:rPr>
              <a:t>परिवारमूलीको </a:t>
            </a:r>
            <a:r>
              <a:rPr lang="ne-NP" sz="2400" dirty="0">
                <a:solidFill>
                  <a:schemeClr val="bg1"/>
                </a:solidFill>
                <a:cs typeface="Kalimati" pitchFamily="2"/>
              </a:rPr>
              <a:t>पहिचान (यस अघि नै परिचयात्मक खण्डमा पहिचान </a:t>
            </a:r>
            <a:r>
              <a:rPr lang="ne-NP" sz="2400">
                <a:solidFill>
                  <a:schemeClr val="bg1"/>
                </a:solidFill>
                <a:cs typeface="Kalimati" pitchFamily="2"/>
              </a:rPr>
              <a:t>गरिएको हुन्छ।</a:t>
            </a:r>
            <a:r>
              <a:rPr lang="ne-NP" sz="1600">
                <a:solidFill>
                  <a:schemeClr val="bg1"/>
                </a:solidFill>
                <a:cs typeface="Kalimati" pitchFamily="2"/>
              </a:rPr>
              <a:t> </a:t>
            </a:r>
            <a:endParaRPr lang="ne-NP" sz="1600" dirty="0">
              <a:solidFill>
                <a:schemeClr val="bg1"/>
              </a:solidFill>
              <a:cs typeface="Kalimati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1696" y="3402176"/>
            <a:ext cx="314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2896" y="4705844"/>
            <a:ext cx="26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61898" y="6358270"/>
            <a:ext cx="549103" cy="376540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30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0CFC37-66AF-4342-936A-7FEFBBA31FC7}"/>
              </a:ext>
            </a:extLst>
          </p:cNvPr>
          <p:cNvSpPr txBox="1"/>
          <p:nvPr/>
        </p:nvSpPr>
        <p:spPr>
          <a:xfrm>
            <a:off x="5427856" y="6446138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09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012875" y="1031836"/>
            <a:ext cx="10720090" cy="58879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२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परिवारमा अक्सर बसोबास गर्ने व्यक्तिको 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र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थर</a:t>
            </a:r>
            <a:endParaRPr lang="ko-KR" altLang="en-US" sz="2400" b="1" dirty="0">
              <a:latin typeface="Ganesh" pitchFamily="2" charset="0"/>
              <a:cs typeface="Kalimati" pitchFamily="2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30" y="6475228"/>
            <a:ext cx="538471" cy="382772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31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1CC98-CE14-4D4D-B966-0CC152582876}"/>
              </a:ext>
            </a:extLst>
          </p:cNvPr>
          <p:cNvSpPr txBox="1"/>
          <p:nvPr/>
        </p:nvSpPr>
        <p:spPr>
          <a:xfrm>
            <a:off x="1944951" y="1547494"/>
            <a:ext cx="9788014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अक्सर बसोबास गर्ने व्यक्तिको संख्या पारिवारिक विवरणमा भन्दा व्यक्तिगत विवरणमा फरक पर्न आएमा एकिन गरी पारिवारिक विवरणको संख्या व्यक्तिगत विवरणको आधारमा सच्याउनु पर्दछ व्यक्तिगत विवरणको संख्या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नै अन्तिम मान्नुपर्दछ।यो संख्या उतार फारामसँग समेत भिडाई एकिन गरी अद्यावधिक गर्नुपर्दछ ।</a:t>
            </a:r>
          </a:p>
          <a:p>
            <a:pPr marL="62865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परिवारका प्रत्येक सदस्यको थर सोधी व्यक्तिको नाम लेखिसकेपछि व्यक्तिको थर समेत स्पष्ट हुने गरी लेख्नुपर्दछ ।</a:t>
            </a:r>
          </a:p>
          <a:p>
            <a:pPr marL="62865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अक्सर बसोबास गर्ने व्यक्तिको दुई थर भएमा दुवै लेख्नुपर्दछ ।जस्तैः सरिता राई (पौडेल)</a:t>
            </a:r>
            <a:endParaRPr lang="en-US" sz="2400" dirty="0">
              <a:cs typeface="Kalimati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06483-DB74-440A-B19D-9DF7115F8B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7636" y="1997955"/>
            <a:ext cx="1933574" cy="20432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362FE-5391-42BF-8984-3FC96A0093A8}"/>
              </a:ext>
            </a:extLst>
          </p:cNvPr>
          <p:cNvSpPr txBox="1"/>
          <p:nvPr/>
        </p:nvSpPr>
        <p:spPr>
          <a:xfrm>
            <a:off x="535881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490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311005" y="901446"/>
            <a:ext cx="10355131" cy="6174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२</a:t>
            </a:r>
            <a:r>
              <a:rPr lang="en-US" sz="2800" b="1" dirty="0">
                <a:solidFill>
                  <a:srgbClr val="0020A9"/>
                </a:solidFill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परिवारमा अक्सर बसोबास गर्ने व्यक्तिको 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र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थर</a:t>
            </a:r>
            <a:endParaRPr lang="ko-KR" altLang="en-US" sz="2800" b="1" dirty="0"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7836" y="1639607"/>
            <a:ext cx="70838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e-NP" sz="2400" b="1" dirty="0">
                <a:cs typeface="Kalimati" pitchFamily="2"/>
              </a:rPr>
              <a:t>व्यक्तिको नाम थर लेख्दा निम्न कुरामा ध्यान दिनु पर्दछ</a:t>
            </a:r>
            <a:r>
              <a:rPr lang="en-US" sz="2400" b="1" dirty="0">
                <a:cs typeface="Kalimati" pitchFamily="2"/>
              </a:rPr>
              <a:t> :</a:t>
            </a:r>
            <a:endParaRPr lang="ne-NP" sz="2400" b="1" dirty="0">
              <a:cs typeface="Kalimati" pitchFamily="2"/>
            </a:endParaRPr>
          </a:p>
        </p:txBody>
      </p:sp>
      <p:pic>
        <p:nvPicPr>
          <p:cNvPr id="5" name="Picture 3" descr="H:\CBS_Tutorial\PPT Templates\5f86cef7bc609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769" y="1537841"/>
            <a:ext cx="1929438" cy="1929438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37684" y="2567440"/>
            <a:ext cx="10898373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व्यक्तिको नाम लेख्दा जेठो, साहिँली, कान्छा, ठूले, पप्पु, लड्की, करिया जस्ता बोलाउने छोटकरी नाम नलेखी वास्तविक नाम लेख्नु पर्दछ ।</a:t>
            </a:r>
            <a:endParaRPr lang="en-US" sz="2400" dirty="0">
              <a:cs typeface="Kalimati" pitchFamily="2"/>
            </a:endParaRPr>
          </a:p>
          <a:p>
            <a:pPr marL="62865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भरखर जन्मेको नामाकरण नभएको बच्चाको नाम लेख्दा नवजात शिशु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लेख्नु पर्दछ ।</a:t>
            </a:r>
            <a:endParaRPr lang="en-US" sz="2400" dirty="0">
              <a:cs typeface="Kalimati" pitchFamily="2"/>
            </a:endParaRPr>
          </a:p>
          <a:p>
            <a:pPr marL="62865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गणना गर्दा अक्सर बसोबास गर्ने कुनै पनि व्यक्ति  छुटाउनु हुँदैन र कसैको पनि दोहोरो लेख्नु हुँदैन।परिवारमा नाता पर्ने र नपर्ने को–को सदस्य छन्, सोधी बुझी सबैको गणना गर्नुपर्छ । नाम लेख्दा पुरा नाम लेख्नुपर्दछ । सकेसम्म </a:t>
            </a:r>
            <a:r>
              <a:rPr lang="en-US" sz="2400" dirty="0">
                <a:cs typeface="Kalimati" pitchFamily="2"/>
              </a:rPr>
              <a:t>a</a:t>
            </a:r>
            <a:r>
              <a:rPr lang="ne-NP" sz="2400" dirty="0">
                <a:cs typeface="Kalimati" pitchFamily="2"/>
              </a:rPr>
              <a:t>b</a:t>
            </a:r>
            <a:r>
              <a:rPr lang="en-US" sz="2400" dirty="0" err="1">
                <a:cs typeface="Kalimati" pitchFamily="2"/>
              </a:rPr>
              <a:t>breviat</a:t>
            </a:r>
            <a:r>
              <a:rPr lang="ne-NP" sz="2400" dirty="0">
                <a:cs typeface="Kalimati" pitchFamily="2"/>
              </a:rPr>
              <a:t>i</a:t>
            </a:r>
            <a:r>
              <a:rPr lang="en-US" sz="2400" dirty="0">
                <a:cs typeface="Kalimati" pitchFamily="2"/>
              </a:rPr>
              <a:t>on </a:t>
            </a:r>
            <a:r>
              <a:rPr lang="ne-NP" sz="2400" dirty="0">
                <a:cs typeface="Kalimati" pitchFamily="2"/>
              </a:rPr>
              <a:t>लेख्नु हुदैन।</a:t>
            </a:r>
            <a:endParaRPr lang="en-US" sz="2400" dirty="0">
              <a:cs typeface="Kalimati" pitchFamily="2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6136" y="6432959"/>
            <a:ext cx="525863" cy="425041"/>
          </a:xfrm>
        </p:spPr>
        <p:txBody>
          <a:bodyPr/>
          <a:lstStyle/>
          <a:p>
            <a:pPr algn="r"/>
            <a:r>
              <a:rPr lang="en-US" dirty="0">
                <a:latin typeface="Fontasy Himali" panose="04020500000000000000" pitchFamily="82" charset="0"/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C4C71-549E-437F-BAEC-891B2CDB51F5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54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:\CBS_Tutorial\PPT Templates\kisspng-family-tree-genealogy-icon-family-tree-vector-illustration-material-5a92cff518d4b3.21546042151957093310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5"/>
          <a:stretch/>
        </p:blipFill>
        <p:spPr bwMode="auto">
          <a:xfrm>
            <a:off x="10010829" y="4090751"/>
            <a:ext cx="2078180" cy="188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188686" y="877804"/>
            <a:ext cx="11900323" cy="5934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२</a:t>
            </a:r>
            <a:r>
              <a:rPr lang="en-US" sz="2800" b="1" dirty="0">
                <a:solidFill>
                  <a:srgbClr val="0020A9"/>
                </a:solidFill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परिवारमा अक्सर बसोबास गर्ने व्यक्तिको 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र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थर</a:t>
            </a:r>
            <a:r>
              <a:rPr lang="hi-IN" sz="24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471" y="2104651"/>
            <a:ext cx="7098965" cy="39217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परिवारमा धेरै जना सदस्यहरू भएको ठूलो वा संयुक्त परिवार भएमा गणना गर्दा मूल हाँगाअनुसार जेठो, जेठीको क्रमबाट  जस्तै – परिवारमूली, परिवारमूली पछि परिवार मूलीको श्रीमान् र श्रीमती्, जेठोछोरा, बुहारी, जेठो छोराको छोरा–छोरी, ....... एवं क्रमले अविवाहित छोराछोरी, बुबा, आमाहरुको गणना गर्न उपयुक्त हुन्छ ।</a:t>
            </a:r>
            <a:endParaRPr lang="en-US" sz="2400" dirty="0">
              <a:cs typeface="Kalimati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7" y="1856237"/>
            <a:ext cx="1932305" cy="1932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1440" y="6489230"/>
            <a:ext cx="472420" cy="320643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33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6D662-A614-4C8B-AD5C-F875029A06E5}"/>
              </a:ext>
            </a:extLst>
          </p:cNvPr>
          <p:cNvSpPr txBox="1"/>
          <p:nvPr/>
        </p:nvSpPr>
        <p:spPr>
          <a:xfrm>
            <a:off x="535881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53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06390"/>
            <a:ext cx="12192000" cy="48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:\CBS_Tutorial\PPT Templates\kisspng-family-tree-genealogy-icon-family-tree-vector-illustration-material-5a92cff518d4b3.215460421519570933101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5"/>
          <a:stretch/>
        </p:blipFill>
        <p:spPr bwMode="auto">
          <a:xfrm>
            <a:off x="10010829" y="4479482"/>
            <a:ext cx="2078180" cy="188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787791" y="877803"/>
            <a:ext cx="10262128" cy="83946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२</a:t>
            </a:r>
            <a:r>
              <a:rPr lang="en-US" sz="2800" b="1" dirty="0">
                <a:solidFill>
                  <a:srgbClr val="0020A9"/>
                </a:solidFill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परिवारमा अक्सर बसोबास गर्ने व्यक्तिको 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र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थर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0547" y="1837573"/>
            <a:ext cx="7530906" cy="462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परिवारको गणना विवरण लिँदा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सकेसम्म परिवारमूलीलाई नै सोधी लेख्नुपर्छ ।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परिवारमूलीबाट विवरण लिन सम्भव नभएमा परिवारको बारे राम्रोसँग जानकारी राख्ने सोही परिवारको सदस्यसंग लिनुपर्दछ नाबालकसंग लिनु हुँदैन ।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मूलीपछिको मुख्य व्यक्तिबाट (मूलीको श्रीमान्र श्रीमती वा त्यसपछिको मुख्य व्यक्ति – बुबा, आमा, भाउजू, दिदी, .....सँग) विवरण लिनुपर्छ ।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2" y="1837573"/>
            <a:ext cx="1932305" cy="19323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1440" y="6489230"/>
            <a:ext cx="472420" cy="320643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34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B9F68-93AB-4E13-A0BE-F7FD12D58EC4}"/>
              </a:ext>
            </a:extLst>
          </p:cNvPr>
          <p:cNvSpPr txBox="1"/>
          <p:nvPr/>
        </p:nvSpPr>
        <p:spPr>
          <a:xfrm>
            <a:off x="535881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809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9635" y="698022"/>
            <a:ext cx="9424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परिवारका सदस्यहरूको गणना गर्दा 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र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थर लेख्ने </a:t>
            </a:r>
            <a:r>
              <a:rPr lang="ne-NP" sz="24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क्रम</a:t>
            </a:r>
            <a:endParaRPr lang="ko-KR" altLang="en-US" sz="28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84" y="1829108"/>
            <a:ext cx="12028525" cy="5215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5C9A45-C4EE-4D8B-93E0-9081F3746537}"/>
              </a:ext>
            </a:extLst>
          </p:cNvPr>
          <p:cNvSpPr txBox="1"/>
          <p:nvPr/>
        </p:nvSpPr>
        <p:spPr>
          <a:xfrm>
            <a:off x="11665974" y="6372546"/>
            <a:ext cx="510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/>
              <a:t>35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6CE2D-8E9F-444B-9E74-7346C5D8B6DC}"/>
              </a:ext>
            </a:extLst>
          </p:cNvPr>
          <p:cNvSpPr txBox="1"/>
          <p:nvPr/>
        </p:nvSpPr>
        <p:spPr>
          <a:xfrm>
            <a:off x="5475773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69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178981" y="712478"/>
            <a:ext cx="10619729" cy="4582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परिवारका सदस्यहरूको गणना गर्दा 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र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थर लेख्ने तरिका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15" y="1271856"/>
            <a:ext cx="8756871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e-NP" sz="2400" dirty="0">
                <a:cs typeface="Kalimati" pitchFamily="2"/>
              </a:rPr>
              <a:t>डोल्मा शेर्पाको परिवारमा – डोल्मा (साहिँली), उनका ससुरा दिल बहादुर शेर्पा, नन्द छिरिंग लामा (विवाहित तर डोल्माकै परिवारमा अक्सर बस्ने), एक छोरा दावा,  छेतन र कन्चन दुई छोरी रहेछन् । उनका श्रीमान् पेम्बा ९ वर्षदेखि भारतीय सेनामा छन्।ससुराको उमेर ६७ वर्ष भयो र खास कामकाज गर्न पनि सक्तैनन्।घर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व्यवहार र आम्दानी खर्चको ब्यवस्थापन डोल्मानै गर्छिन्। नन्द खेतीपाती र घरधन्दाको काममा सघाउँछिन् । घरव्यवहार चलाउने र जिम्मेवारीको अवस्थाले यो परिवारको मूली डोल्मा (साहिँली) नै हुन्छिन् । यहाँ डोल्मा परिवारमूली भइन् र उनको परिवारमा अक्सर बसोबास गर्ने परिवार संख्या ६ जना र पेम्बाको स्थिति अनुपस्थित विदेश हुन्छ ।</a:t>
            </a:r>
            <a:endParaRPr lang="en-US" sz="2400" dirty="0">
              <a:cs typeface="Kalimati" pitchFamily="2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9914" y="6515734"/>
            <a:ext cx="572086" cy="369323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36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09361F-4EE9-43FE-ACA2-F2CFE72A3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87" y="1404134"/>
            <a:ext cx="3276897" cy="47993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8EF195-DA24-46F0-8245-9203AE73EC5F}"/>
              </a:ext>
            </a:extLst>
          </p:cNvPr>
          <p:cNvSpPr txBox="1"/>
          <p:nvPr/>
        </p:nvSpPr>
        <p:spPr>
          <a:xfrm>
            <a:off x="540134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502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1187335" y="682594"/>
            <a:ext cx="8912815" cy="6929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३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परिवारमूलीको के नाता</a:t>
            </a:r>
            <a:r>
              <a:rPr lang="en-US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पर्नुहुन्छ 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0472" y="6357067"/>
            <a:ext cx="581527" cy="368191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37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4766C-F881-44A2-BD52-6F057636DBD0}"/>
              </a:ext>
            </a:extLst>
          </p:cNvPr>
          <p:cNvSpPr txBox="1"/>
          <p:nvPr/>
        </p:nvSpPr>
        <p:spPr>
          <a:xfrm>
            <a:off x="206478" y="1029062"/>
            <a:ext cx="8443550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e-NP" sz="24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ना</a:t>
            </a:r>
            <a:r>
              <a:rPr lang="hi-IN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ता</a:t>
            </a:r>
            <a:r>
              <a:rPr lang="ne-NP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सम्बन्धी प्रश्न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280988" marR="0" indent="-280988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नेपाली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समाजमा पारिवारिक संरचनासम्बन्धी अध्ययन गर्न सहज हुन्छ ।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280988" marR="0" indent="-280988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परिवारमा कोही पनि नछुटुन् र कोही पनि नदोहोरिऊन् भन्ने सुनिश्चित गर्छ ।महिलाको प्रजनन् तथा अन्य विवरणहरूको सामन्जस्यता जाँच गर्न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सहज हुन्छ ।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280988" marR="0" indent="-280988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यस प्रश्नमा प्रत्येक व्यक्तिलाई तपाईं परिवारमूलीको को हुनुहुन्छ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?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  </a:t>
            </a:r>
            <a:r>
              <a:rPr lang="hi-IN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परिवारमूलीको को</a:t>
            </a:r>
            <a:r>
              <a:rPr lang="ne-NP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पर्नुहुन्छ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?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भनी सोध्दा सहि जवाफ </a:t>
            </a:r>
            <a:r>
              <a:rPr lang="hi-IN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आउँछ ।</a:t>
            </a:r>
            <a:r>
              <a:rPr lang="ne-NP" sz="2400">
                <a:cs typeface="Kalimati" panose="00000400000000000000" pitchFamily="2"/>
              </a:rPr>
              <a:t> परिवारमूलीले उक्त व्यक्तिलाई बोलाउने नाता यहाँ लेख्न खोजिएको हो ।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520" y="3237741"/>
            <a:ext cx="2718952" cy="32123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C8466C-A2DC-49DC-B668-4AC7B4DD766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133011" y="1732801"/>
            <a:ext cx="2235969" cy="150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2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8393" y="1063897"/>
            <a:ext cx="7968647" cy="6226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४</a:t>
            </a:r>
            <a:r>
              <a:rPr lang="en-US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..को लिङ्ग कुन हो 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8393" y="1772995"/>
            <a:ext cx="6743825" cy="225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यस महलमा प्रत्येक व्यक्तिको प्राकृतिक लिङ्ग </a:t>
            </a:r>
            <a:r>
              <a:rPr lang="en-US" sz="2400" dirty="0">
                <a:ea typeface="Calibri"/>
                <a:cs typeface="Times New Roman"/>
              </a:rPr>
              <a:t>(Biological Sex)</a:t>
            </a:r>
            <a:r>
              <a:rPr lang="en-US" sz="2400" dirty="0">
                <a:latin typeface="Preeti"/>
                <a:ea typeface="Calibri"/>
                <a:cs typeface="Times New Roman"/>
              </a:rPr>
              <a:t> </a:t>
            </a:r>
            <a:r>
              <a:rPr lang="ne-NP" sz="2400" dirty="0">
                <a:cs typeface="Kalimati" pitchFamily="2"/>
              </a:rPr>
              <a:t> के हो सोधी पुरूष भए कोड</a:t>
            </a:r>
            <a:r>
              <a:rPr lang="en-US" sz="2400" dirty="0">
                <a:cs typeface="Kalimati" pitchFamily="2"/>
              </a:rPr>
              <a:t> </a:t>
            </a:r>
            <a:r>
              <a:rPr lang="en-US" sz="2400" dirty="0">
                <a:solidFill>
                  <a:srgbClr val="0020A9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 र महिला भए कोड</a:t>
            </a:r>
            <a:r>
              <a:rPr lang="en-US" sz="2400" dirty="0">
                <a:cs typeface="Kalimati" pitchFamily="2"/>
              </a:rPr>
              <a:t> </a:t>
            </a:r>
            <a:r>
              <a:rPr lang="en-US" sz="2400" dirty="0">
                <a:solidFill>
                  <a:srgbClr val="0020A9"/>
                </a:solidFill>
                <a:cs typeface="Kalimati" pitchFamily="2"/>
              </a:rPr>
              <a:t>2</a:t>
            </a:r>
            <a:r>
              <a:rPr lang="ne-NP" sz="2400" dirty="0">
                <a:cs typeface="Kalimati" pitchFamily="2"/>
              </a:rPr>
              <a:t> यस महलको सम्बन्धित लहरमा लेख्नुपर्छ ।</a:t>
            </a: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5" y="2002390"/>
            <a:ext cx="1795291" cy="40607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01548" y="4032780"/>
            <a:ext cx="80737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सुपरिवेक्षकले घरपरिवार सूचीकरण गर्दा कुनै परिवारमा अन्य लिङ्गी व्यक्ति पनि सूचिकृत भएका रहेछन् भने गणकले मूख्य प्रश्नावली भर्दा त्यस्ता व्यक्तिको लागि निजको जन्म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हुंदाको लिङ्ग सोधि महिला वा पुरुष के हो वा नछुट्टिनेको हकमा के भन्न रुचाउँछन् सोहि अनुसार लेख्नुपर्दछ ।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670632" y="6453320"/>
            <a:ext cx="521368" cy="404680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38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0F0E6F-B73A-4EDE-B518-F791FFB67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98" y="815445"/>
            <a:ext cx="2464796" cy="2512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8F82CF-2665-47A0-9850-72197A3EAB62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4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66529" y="752494"/>
            <a:ext cx="7279330" cy="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४</a:t>
            </a:r>
            <a:r>
              <a:rPr lang="en-US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.को लिङ्ग कुन हो 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8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5395" y="2584999"/>
            <a:ext cx="764354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उत्तरदातालाई नसोधी नामको आधारमा मात्र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व्यक्तिको लिङ्ग लेख्नुहुँदैन।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केही नामहरू जस्तै अम्बिका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तुलसी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तारा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लक्ष्मी आदि महिला पुरूष दुवै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हुनसक्छ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। उत्तरदाताले पुरूष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महिला मध्ये कुन लिङ्ग लेख्न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भन्दछन् सोही लिङ्ग लेख्नुपर्दछ । </a:t>
            </a:r>
          </a:p>
        </p:txBody>
      </p:sp>
      <p:pic>
        <p:nvPicPr>
          <p:cNvPr id="6" name="Picture 2" descr="H:\CBS_Tutorial\PPT Templates\kindpng_240348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7"/>
          <a:stretch/>
        </p:blipFill>
        <p:spPr bwMode="auto">
          <a:xfrm>
            <a:off x="521369" y="1738536"/>
            <a:ext cx="1573550" cy="223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670632" y="6453320"/>
            <a:ext cx="521368" cy="198204"/>
          </a:xfrm>
        </p:spPr>
        <p:txBody>
          <a:bodyPr/>
          <a:lstStyle/>
          <a:p>
            <a:pPr algn="r"/>
            <a:fld id="{47ADD359-29A0-43EB-89A2-180A860BB361}" type="slidenum">
              <a:rPr lang="en-US">
                <a:latin typeface="Fontasy Himali" panose="04020500000000000000" pitchFamily="82" charset="0"/>
              </a:rPr>
              <a:pPr algn="r"/>
              <a:t>39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13A054-5C74-4973-968D-11B558EDACB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025" y="2002390"/>
            <a:ext cx="1795291" cy="406077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533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93BF8A-EFCB-4EE4-9D01-A74F5324A256}"/>
              </a:ext>
            </a:extLst>
          </p:cNvPr>
          <p:cNvGrpSpPr/>
          <p:nvPr/>
        </p:nvGrpSpPr>
        <p:grpSpPr>
          <a:xfrm>
            <a:off x="6351673" y="3217650"/>
            <a:ext cx="5407939" cy="2885438"/>
            <a:chOff x="3502142" y="4472292"/>
            <a:chExt cx="5002623" cy="23813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4812766" y="3161668"/>
              <a:ext cx="2381376" cy="50026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911799" y="5149846"/>
              <a:ext cx="4183312" cy="953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10"/>
                </a:lnSpc>
              </a:pPr>
              <a:r>
                <a:rPr lang="ne-NP" sz="3200" b="1" spc="-42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Kalimati" pitchFamily="2"/>
                </a:rPr>
                <a:t>पारिवारिक खण्ड</a:t>
              </a:r>
            </a:p>
            <a:p>
              <a:pPr algn="ctr">
                <a:lnSpc>
                  <a:spcPts val="4610"/>
                </a:lnSpc>
              </a:pPr>
              <a:r>
                <a:rPr lang="ne-NP" sz="3200" b="1" spc="-42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Kalimati" pitchFamily="2"/>
                </a:rPr>
                <a:t>प्रश्न १४ देखि प्रश्न १७</a:t>
              </a:r>
            </a:p>
          </p:txBody>
        </p:sp>
      </p:grpSp>
      <p:sp>
        <p:nvSpPr>
          <p:cNvPr id="5" name="Slide Number Placeholder 19"/>
          <p:cNvSpPr txBox="1">
            <a:spLocks/>
          </p:cNvSpPr>
          <p:nvPr/>
        </p:nvSpPr>
        <p:spPr>
          <a:xfrm>
            <a:off x="11759613" y="6419461"/>
            <a:ext cx="425257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64A63F-E47E-4F0F-861E-5E695DAC9AAD}"/>
              </a:ext>
            </a:extLst>
          </p:cNvPr>
          <p:cNvGrpSpPr/>
          <p:nvPr/>
        </p:nvGrpSpPr>
        <p:grpSpPr>
          <a:xfrm>
            <a:off x="1" y="729957"/>
            <a:ext cx="12184832" cy="2487687"/>
            <a:chOff x="1" y="729957"/>
            <a:chExt cx="12184832" cy="20678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536AD4-57E8-49C5-8B67-9D956A97E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12" t="37984" r="20727" b="29768"/>
            <a:stretch/>
          </p:blipFill>
          <p:spPr>
            <a:xfrm>
              <a:off x="1" y="729957"/>
              <a:ext cx="6283842" cy="19707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8DE710-E64B-44FD-8784-4E9887504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145" t="48837" r="18634" b="24341"/>
            <a:stretch/>
          </p:blipFill>
          <p:spPr>
            <a:xfrm>
              <a:off x="6244857" y="906317"/>
              <a:ext cx="5939976" cy="189151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14C48DC-380A-43A7-B46E-91DEB8DE7092}"/>
              </a:ext>
            </a:extLst>
          </p:cNvPr>
          <p:cNvSpPr txBox="1"/>
          <p:nvPr/>
        </p:nvSpPr>
        <p:spPr>
          <a:xfrm>
            <a:off x="0" y="3999177"/>
            <a:ext cx="6103088" cy="1059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1588">
              <a:lnSpc>
                <a:spcPts val="3889"/>
              </a:lnSpc>
              <a:buFont typeface="Wingdings" pitchFamily="2" charset="2"/>
              <a:buChar char="Ø"/>
            </a:pPr>
            <a:r>
              <a:rPr lang="ne-NP" sz="2400" dirty="0">
                <a:solidFill>
                  <a:schemeClr val="tx1">
                    <a:lumMod val="95000"/>
                    <a:lumOff val="5000"/>
                  </a:schemeClr>
                </a:solidFill>
                <a:cs typeface="Kalimati" pitchFamily="2"/>
              </a:rPr>
              <a:t> मृत्यु सम्बन्धी विवरण (प्रश्न १४ र १५)</a:t>
            </a:r>
          </a:p>
          <a:p>
            <a:pPr marL="285750" indent="1588">
              <a:lnSpc>
                <a:spcPts val="3889"/>
              </a:lnSpc>
              <a:buFont typeface="Wingdings" pitchFamily="2" charset="2"/>
              <a:buChar char="Ø"/>
            </a:pPr>
            <a:r>
              <a:rPr lang="ne-NP" sz="2400" dirty="0">
                <a:solidFill>
                  <a:schemeClr val="tx1">
                    <a:lumMod val="95000"/>
                    <a:lumOff val="5000"/>
                  </a:schemeClr>
                </a:solidFill>
                <a:cs typeface="Kalimati" pitchFamily="2"/>
              </a:rPr>
              <a:t> अनुपस्थित विवरण (प्रश्न १६ र १७)</a:t>
            </a:r>
          </a:p>
        </p:txBody>
      </p:sp>
    </p:spTree>
    <p:extLst>
      <p:ext uri="{BB962C8B-B14F-4D97-AF65-F5344CB8AC3E}">
        <p14:creationId xmlns:p14="http://schemas.microsoft.com/office/powerpoint/2010/main" val="268098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0" y="1026328"/>
            <a:ext cx="12192000" cy="9377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५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en-US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जन्म कहिले भएको हो र पूरा भएको उमेर कति हो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6209" y="2046344"/>
            <a:ext cx="94027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व्यक्तिको उमेर एक महत्वपूर्ण जनसांख्यिक तथ्याङ्क भएकोले गलत उमेर प्राप्त भएमा जनसंख्या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सम्बन्धी विश्लेषण तथा प्रक्षेपणहरु सहि हुदैन ।यसमा गणकले विशेष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ध्यान पुर्याउनु</a:t>
            </a:r>
            <a:r>
              <a:rPr lang="ne-NP" sz="2400" dirty="0">
                <a:solidFill>
                  <a:srgbClr val="FF0000"/>
                </a:solidFill>
                <a:cs typeface="Kalimati" pitchFamily="2"/>
              </a:rPr>
              <a:t> </a:t>
            </a:r>
            <a:r>
              <a:rPr lang="ne-NP" sz="2400">
                <a:cs typeface="Kalimati" pitchFamily="2"/>
              </a:rPr>
              <a:t>पर्दछ ।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>
                <a:cs typeface="Kalimati" pitchFamily="2"/>
              </a:rPr>
              <a:t>उमेर </a:t>
            </a:r>
            <a:r>
              <a:rPr lang="ne-NP" sz="2400" dirty="0">
                <a:cs typeface="Kalimati" pitchFamily="2"/>
              </a:rPr>
              <a:t>लेख्दा व्यक्तिले पूरा गरेको वर्ष मात्र लेख्नुपर्दछ ।एक वर्ष नपुगेको बालबालिका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वा भर्खर जन्मेको शिशु भए “</a:t>
            </a:r>
            <a:r>
              <a:rPr lang="ne-NP" sz="2400" dirty="0">
                <a:solidFill>
                  <a:srgbClr val="0020A9"/>
                </a:solidFill>
                <a:cs typeface="Kalimati" pitchFamily="2"/>
              </a:rPr>
              <a:t>००</a:t>
            </a:r>
            <a:r>
              <a:rPr lang="ne-NP" sz="2400" dirty="0">
                <a:cs typeface="Kalimati" pitchFamily="2"/>
              </a:rPr>
              <a:t>” लेख्नुपर्छ ।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निज व्यक्ति कुन सालमा जन्मेको हो उक्त साल विक्रम संवतमा चार अंकमा उल्लेख गर्नुपर्दछ र जन्म भएको महिना दुई अंकमा लेख्नुपर्दछ ।</a:t>
            </a:r>
            <a:endParaRPr lang="en-US" sz="2400" dirty="0">
              <a:cs typeface="Kalimati" pitchFamily="2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ne-NP" sz="2400" dirty="0">
              <a:cs typeface="Kalimati" pitchFamily="2"/>
            </a:endParaRPr>
          </a:p>
        </p:txBody>
      </p:sp>
      <p:pic>
        <p:nvPicPr>
          <p:cNvPr id="8" name="Picture 3" descr="H:\CBS_Tutorial\PPT Templates\kisspng-infant-crawling-child-computer-icons-baby-vector-5acaeee7351017.490592871523248871217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2" y="2979173"/>
            <a:ext cx="2020528" cy="202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4715C8-6786-4FE8-B825-517AE36B12DD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DE95F36-F998-4F06-A218-EF45D859C2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0632" y="6453320"/>
            <a:ext cx="521368" cy="198204"/>
          </a:xfrm>
        </p:spPr>
        <p:txBody>
          <a:bodyPr/>
          <a:lstStyle/>
          <a:p>
            <a:pPr algn="r"/>
            <a:fld id="{47ADD359-29A0-43EB-89A2-180A860BB361}" type="slidenum">
              <a:rPr lang="en-US">
                <a:latin typeface="Fontasy Himali" panose="04020500000000000000" pitchFamily="82" charset="0"/>
              </a:rPr>
              <a:pPr algn="r"/>
              <a:t>40</a:t>
            </a:fld>
            <a:endParaRPr lang="en-US" dirty="0">
              <a:latin typeface="Fontasy Himali" panose="0402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41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50170" y="1075154"/>
            <a:ext cx="12041830" cy="8491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५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जन्म कहिले भएको हो र पूरा भएको उमेर कति हो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97" y="1736052"/>
            <a:ext cx="11897033" cy="5134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यदि कुनै व्यक्तिले जन्म मिति भन्न नसकेमा 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विगतका कुनै मुख्य घटनाको हाराहारीमा जन्म भएको भए ती घटना कति सालका हुन्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यस्ता घटना उमेर निश्चित गर्ने आधार हुन सक्दछन्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जस्तैः १९९० सालको भूकम्प जाँदा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२००७ सालको आन्दोलन हुँदा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२०१५ सालको आमचुनाव हुँदा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२०३६ सालको जनमत संग्रह हुँदा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२०४५ सालको भूकम्प जाँदा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२०४६ सालको जनआन्दोलन हुँदा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ne-NP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२०७२ सालको भूकम्प जाँदा आदि मा व्यक्ति कति वर्षको भएको थियो भनी सोधेमा उमेर थाहा पाउन सकिन्छ ।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यदि कुनै व्यक्तिले जन्म महिना भन्न नसकेमा कम्तीमा जन्मेको साल मात्र भए पनि लेख्नुपर्दछ ।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latin typeface="Calibri" panose="020F0502020204030204" pitchFamily="34" charset="0"/>
                <a:cs typeface="Kalimati" panose="00000400000000000000" pitchFamily="2"/>
              </a:rPr>
              <a:t>यदि कुनै व्यक्तिको जन्म मिति थाहै भएन साल लेख्ने स्थानमा कोड </a:t>
            </a:r>
            <a:r>
              <a:rPr lang="en-US" sz="2400">
                <a:latin typeface="Calibri" panose="020F0502020204030204" pitchFamily="34" charset="0"/>
                <a:cs typeface="Kalimati" panose="00000400000000000000" pitchFamily="2"/>
              </a:rPr>
              <a:t>9998</a:t>
            </a:r>
            <a:r>
              <a:rPr lang="ne-NP" sz="2400" dirty="0">
                <a:latin typeface="Calibri" panose="020F0502020204030204" pitchFamily="34" charset="0"/>
                <a:cs typeface="Kalimati" panose="00000400000000000000" pitchFamily="2"/>
              </a:rPr>
              <a:t> र महिना लेख्ने स्थानमा कोड </a:t>
            </a:r>
            <a:r>
              <a:rPr lang="en-US" sz="2400" dirty="0">
                <a:latin typeface="Calibri" panose="020F0502020204030204" pitchFamily="34" charset="0"/>
                <a:cs typeface="Kalimati" panose="00000400000000000000" pitchFamily="2"/>
              </a:rPr>
              <a:t>98</a:t>
            </a:r>
            <a:r>
              <a:rPr lang="ne-NP" sz="2400" dirty="0">
                <a:latin typeface="Calibri" panose="020F0502020204030204" pitchFamily="34" charset="0"/>
                <a:cs typeface="Kalimati" panose="00000400000000000000" pitchFamily="2"/>
              </a:rPr>
              <a:t> लेख्नु पर्दछ ।</a:t>
            </a:r>
            <a:endParaRPr lang="en-US" sz="2400" dirty="0">
              <a:latin typeface="Calibri" panose="020F0502020204030204" pitchFamily="34" charset="0"/>
              <a:cs typeface="Kalimati" panose="00000400000000000000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B3C17-6E57-4482-8870-42B2D1FDA705}"/>
              </a:ext>
            </a:extLst>
          </p:cNvPr>
          <p:cNvSpPr txBox="1"/>
          <p:nvPr/>
        </p:nvSpPr>
        <p:spPr>
          <a:xfrm>
            <a:off x="10576874" y="6450061"/>
            <a:ext cx="1172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FA1285-B2F8-4FAF-A0FB-8701B4B0E1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0632" y="6453320"/>
            <a:ext cx="521368" cy="198204"/>
          </a:xfrm>
        </p:spPr>
        <p:txBody>
          <a:bodyPr/>
          <a:lstStyle/>
          <a:p>
            <a:pPr algn="r"/>
            <a:fld id="{47ADD359-29A0-43EB-89A2-180A860BB361}" type="slidenum">
              <a:rPr lang="en-US">
                <a:latin typeface="Fontasy Himali" panose="04020500000000000000" pitchFamily="82" charset="0"/>
              </a:rPr>
              <a:pPr algn="r"/>
              <a:t>41</a:t>
            </a:fld>
            <a:endParaRPr lang="en-US" dirty="0">
              <a:latin typeface="Fontasy Himali" panose="0402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958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80753" y="928898"/>
            <a:ext cx="11893751" cy="68725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५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जन्म कहिले भएको हो र पूरा भएको उमेर कति हो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9698" y="2065102"/>
            <a:ext cx="10437433" cy="3924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कुनै व्यक्तिको नागरिकताको जन्म मिति र वास्तविक जन्म मिति फरक हुन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सक्दछ ।यस्तो अवस्थामा वास्तविक जन्म मिति सोधी लेख्नु पर्दछ । </a:t>
            </a:r>
            <a:endParaRPr lang="ne-NP" sz="2400" b="1" dirty="0">
              <a:cs typeface="Kalimati" pitchFamily="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व्यक्तिको जन्म मिति लेखिसकेपछि पूरा भएको उमेर पनि लेख्नुपर्दछ ।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जन्म मिति स्पष्ट रुपमा भन्न नसकेको अवस्थामा पूरा गरेको उमेर अनिवार्य लेख्नु पर्दछ ।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यदि जन्म मिति इस्वि सम्वतमा वताएमा ५६ वर्ष ८ महिना जोडेर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विक्रम सम्बत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परिवर्तन गरी लेख्नुपर्दछ </a:t>
            </a:r>
            <a:r>
              <a:rPr lang="ne-NP" sz="2000" dirty="0">
                <a:cs typeface="Kalimati" pitchFamily="2"/>
              </a:rPr>
              <a:t>।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5201CD2-FA97-41BF-9C0C-8B705BEE25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70632" y="6453320"/>
            <a:ext cx="521368" cy="198204"/>
          </a:xfrm>
        </p:spPr>
        <p:txBody>
          <a:bodyPr/>
          <a:lstStyle/>
          <a:p>
            <a:pPr algn="r"/>
            <a:fld id="{47ADD359-29A0-43EB-89A2-180A860BB361}" type="slidenum">
              <a:rPr lang="en-US">
                <a:latin typeface="Fontasy Himali" panose="04020500000000000000" pitchFamily="82" charset="0"/>
              </a:rPr>
              <a:pPr algn="r"/>
              <a:t>42</a:t>
            </a:fld>
            <a:endParaRPr lang="en-US" dirty="0">
              <a:latin typeface="Fontasy Himali" panose="0402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444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109020" y="654515"/>
            <a:ext cx="8819536" cy="923553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६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 को जन्म दर्ता गर्नुभएको छ ?</a:t>
            </a:r>
            <a:b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</a:b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(५ वर्ष वा सोभन्दाकम उमेरकालाई मात्र)</a:t>
            </a:r>
            <a:endParaRPr lang="ko-KR" altLang="en-US" sz="28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3339" y="1613442"/>
            <a:ext cx="80235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जन्मदर्ता भन्नाले कुनै पनि बच्चा जन्मेपछि</a:t>
            </a:r>
            <a:r>
              <a:rPr lang="en-US" sz="2400" dirty="0"/>
              <a:t> </a:t>
            </a:r>
            <a:r>
              <a:rPr lang="ne-NP" sz="2400" dirty="0">
                <a:cs typeface="Kalimati" pitchFamily="2"/>
              </a:rPr>
              <a:t>वडा कार्यालय, गाउँपालिका तथा नगरपालिका जस्ता आधिकारिक ठाउँ वा निकायमा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दर्ता गरी प्रमाणपत्र प्राप्त  गर्ने बुझिन्छ ।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यो प्रश्न ५ बर्ष वा सोभन्दा कम उमेरका बालबालिकाको विवरण लिंदा  सोध्नुपर्दछ ।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यस महलमा जन्म दर्ता गरेको छ भने कोड </a:t>
            </a:r>
            <a:r>
              <a:rPr lang="en-US" sz="2800" dirty="0">
                <a:solidFill>
                  <a:srgbClr val="0020A9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 र छैन भने कोड </a:t>
            </a:r>
            <a:r>
              <a:rPr lang="en-US" sz="2400" dirty="0">
                <a:solidFill>
                  <a:srgbClr val="0020A9"/>
                </a:solidFill>
                <a:cs typeface="Kalimati" pitchFamily="2"/>
              </a:rPr>
              <a:t>2</a:t>
            </a:r>
            <a:r>
              <a:rPr lang="ne-NP" sz="2400" dirty="0">
                <a:cs typeface="Kalimati" pitchFamily="2"/>
              </a:rPr>
              <a:t> लेख्नुपर्छ ।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अस्पताल वा अन्य स्वास्थ्य संस्थामा मात्र दर्ता भएकोलाई जन्म दर्ता मानिदैन ।</a:t>
            </a:r>
          </a:p>
        </p:txBody>
      </p:sp>
      <p:pic>
        <p:nvPicPr>
          <p:cNvPr id="5" name="Picture 2" descr="H:\CBS_Tutorial\PPT Templates\birth-certificate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" y="1903208"/>
            <a:ext cx="1740090" cy="1686805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7144" y="6525510"/>
            <a:ext cx="484856" cy="332490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43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344" y="2109394"/>
            <a:ext cx="1912573" cy="40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8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615747" y="1304201"/>
            <a:ext cx="7689774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७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जात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 /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जाति के हो 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917" y="2641375"/>
            <a:ext cx="880478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जात भन्नाले हिन्दू वर्णाश्रम चार जात अन्तर्गतका विभिन्न वर्गका समुदायलाई जनाउँछ ।थरको आधारमा जात जाति  लेख्न हुदैंन।   </a:t>
            </a:r>
            <a:endParaRPr lang="en-US" sz="2400" dirty="0">
              <a:cs typeface="Kalimati" panose="00000400000000000000" pitchFamily="2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जाति भन्नाले आफ्नो छुट्टै मातृभाषा र संस्कार भएका जनजातिलाई जनाउँछ । उदाहरणको लागि ब्राह्मण, क्षेत्री, कामी, राजपूत, कायस्थ, मारवाडी जात हुन्  र लिम्बु, तामाङ, थामी आदि जाति हुन् ।</a:t>
            </a:r>
          </a:p>
        </p:txBody>
      </p:sp>
      <p:pic>
        <p:nvPicPr>
          <p:cNvPr id="5" name="Picture 2" descr="H:\CBS_Tutorial\PPT Templates\kisspng-world-population-clip-art-native-people-5b37ed85806ee1.319255541530391941526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42797" r="15060" b="7007"/>
          <a:stretch/>
        </p:blipFill>
        <p:spPr bwMode="auto">
          <a:xfrm>
            <a:off x="9971393" y="1592233"/>
            <a:ext cx="2220607" cy="20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6206" y="6464595"/>
            <a:ext cx="742220" cy="363907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44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FE04AA-23F2-4160-B4F4-723A7C580672}"/>
              </a:ext>
            </a:extLst>
          </p:cNvPr>
          <p:cNvSpPr txBox="1"/>
          <p:nvPr/>
        </p:nvSpPr>
        <p:spPr>
          <a:xfrm>
            <a:off x="540134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050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630496" y="885128"/>
            <a:ext cx="7689774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७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जात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 /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जाति के हो 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181" y="1935779"/>
            <a:ext cx="8686089" cy="443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जात/जातिसम्बन्धी विवरण एउटै परिवारका सदस्यहरूको समेत फरक फरक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हुनसक्दछ । त्यसैले परिवारका सदस्यको गणना गर्दा प्रत्येक महिला, पुरुष, बालक, बालिका, बृद्ध, बृद्धाको जात/जाति के हो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सोधी यकिन गरी लेख्नुपर्छ ।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कतिले आफ्नो जात वा जातिको सट्टा थर वा उपजाति जनाउने (लेखाउने) गर्दछन् । यस्तो जनाएमा सो थर वा उपजाति कुन जात वा जातिमा पर्दछ उक्त जातजातिको नाम लेखी कोडबुक अनुसार सम्वन्धित जात/जातिको कोड समेत लेख्नुपर्छ ।</a:t>
            </a:r>
            <a:endParaRPr lang="en-US" sz="2400" dirty="0">
              <a:cs typeface="Kalimati" panose="00000400000000000000" pitchFamily="2"/>
            </a:endParaRPr>
          </a:p>
        </p:txBody>
      </p:sp>
      <p:pic>
        <p:nvPicPr>
          <p:cNvPr id="5" name="Picture 2" descr="H:\CBS_Tutorial\PPT Templates\kisspng-world-population-clip-art-native-people-5b37ed85806ee1.319255541530391941526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42797" r="15060" b="7007"/>
          <a:stretch/>
        </p:blipFill>
        <p:spPr bwMode="auto">
          <a:xfrm>
            <a:off x="9807688" y="2267867"/>
            <a:ext cx="2220607" cy="209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02409" y="6405194"/>
            <a:ext cx="725886" cy="452806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45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B48DF-D9EF-4963-B367-52F2CEF6B7E7}"/>
              </a:ext>
            </a:extLst>
          </p:cNvPr>
          <p:cNvSpPr txBox="1"/>
          <p:nvPr/>
        </p:nvSpPr>
        <p:spPr>
          <a:xfrm>
            <a:off x="535881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979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058864" y="767763"/>
            <a:ext cx="9995216" cy="6343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७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जात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 / 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जाति के हो 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b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</a:br>
            <a:endParaRPr lang="ko-KR" altLang="en-US" sz="28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079" y="1988583"/>
            <a:ext cx="9452343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अन्तरजातीय विवाह भएकोमा र अन्तरजातीय विवाहबाट जन्मेका छोरी वा छोराको जात/जाति</a:t>
            </a:r>
            <a:r>
              <a:rPr lang="en-US" sz="2400" dirty="0"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आमा वा बाबुको भन्दा फरक हुनसक्दछ । </a:t>
            </a:r>
            <a:endParaRPr lang="en-US" sz="2400" dirty="0">
              <a:cs typeface="Kalimati" panose="00000400000000000000" pitchFamily="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परिवारका सदस्यको गणना गर्दा परिवारमूलीको जात/जातिनै अरू सदस्यको जात/जातिमा उतार्नु हुदैन ।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परिवारका सदस्यहरुको जात/जाति लेख्दा उत्तरदाताले बताए बमोजिम नै लेख्नुपर्दछ ।</a:t>
            </a:r>
            <a:endParaRPr lang="en-US" sz="2400" dirty="0"/>
          </a:p>
        </p:txBody>
      </p:sp>
      <p:pic>
        <p:nvPicPr>
          <p:cNvPr id="5" name="Picture 2" descr="H:\CBS_Tutorial\PPT Templates\kisspng-world-population-clip-art-native-people-5b37ed85806ee1.319255541530391941526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9" t="42797" r="15060" b="7007"/>
          <a:stretch/>
        </p:blipFill>
        <p:spPr bwMode="auto">
          <a:xfrm>
            <a:off x="9855444" y="2572838"/>
            <a:ext cx="2318604" cy="219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10753" y="6430936"/>
            <a:ext cx="512499" cy="427064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46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8DB31-BBE1-4A20-87A6-6DF81A24D476}"/>
              </a:ext>
            </a:extLst>
          </p:cNvPr>
          <p:cNvSpPr txBox="1"/>
          <p:nvPr/>
        </p:nvSpPr>
        <p:spPr>
          <a:xfrm>
            <a:off x="5582099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68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81280" y="812352"/>
            <a:ext cx="12192000" cy="5638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७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जात/जाति के हो 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0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80" y="2055477"/>
            <a:ext cx="9484769" cy="3626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sz="2400" b="1" dirty="0">
                <a:cs typeface="Kalimati" pitchFamily="2"/>
              </a:rPr>
              <a:t>जातजातिको नाम र कोड लेख्ने तरिका</a:t>
            </a:r>
            <a:endParaRPr lang="en-US" sz="2400" b="1" dirty="0">
              <a:cs typeface="Kalimati" pitchFamily="2"/>
            </a:endParaRPr>
          </a:p>
          <a:p>
            <a:endParaRPr lang="ne-NP" sz="2200" b="1" dirty="0">
              <a:cs typeface="Kalimati" pitchFamily="2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गणकले मुख्य प्रश्नावली किताबमा दिइएको कोड हेरी </a:t>
            </a:r>
            <a:r>
              <a:rPr lang="ne-NP" sz="2400" dirty="0">
                <a:cs typeface="Kalimati" panose="00000400000000000000" pitchFamily="2"/>
              </a:rPr>
              <a:t>जात/जाति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को नाम र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कोडको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विवरण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भर्नुपर्दछ ।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उक्त विवरण लेख्नको लागि महल ७ मा दुईवटा स्थान दिईएको छ । पहिलो खाली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(.......)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स्थानमा </a:t>
            </a:r>
            <a:r>
              <a:rPr lang="ne-NP" sz="2400" dirty="0">
                <a:cs typeface="Kalimati" panose="00000400000000000000" pitchFamily="2"/>
              </a:rPr>
              <a:t>जात/जाति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को नाम लेख्नुपर्दछ र दोस्रो स्थानमा प्रश्नावली किताबमा दिइएको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उक्त </a:t>
            </a:r>
            <a:r>
              <a:rPr lang="ne-NP" sz="2400" dirty="0">
                <a:cs typeface="Kalimati" panose="00000400000000000000" pitchFamily="2"/>
              </a:rPr>
              <a:t>जात/जाति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को कोड लेख्नुपर्दछ ।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6205" y="6337005"/>
            <a:ext cx="591594" cy="347070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47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049" y="2055477"/>
            <a:ext cx="2544671" cy="3730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F14683-88F9-420A-8CCB-5997E88ECD74}"/>
              </a:ext>
            </a:extLst>
          </p:cNvPr>
          <p:cNvSpPr txBox="1"/>
          <p:nvPr/>
        </p:nvSpPr>
        <p:spPr>
          <a:xfrm>
            <a:off x="535881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8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81280" y="812352"/>
            <a:ext cx="12192000" cy="5638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७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जात/जाति के हो 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8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80" y="1687241"/>
            <a:ext cx="9367520" cy="4534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जातजातिको नाम र कोड लेख्ने तरिका</a:t>
            </a:r>
            <a:endParaRPr lang="en-US" sz="2400" b="1" dirty="0">
              <a:cs typeface="Kalimati" pitchFamily="2"/>
            </a:endParaRPr>
          </a:p>
          <a:p>
            <a:pPr>
              <a:lnSpc>
                <a:spcPct val="150000"/>
              </a:lnSpc>
            </a:pPr>
            <a:endParaRPr lang="ne-NP" sz="2200" b="1" dirty="0">
              <a:cs typeface="Kalimati" pitchFamily="2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यदि प्रश्नावली किताबमा लेखिएको </a:t>
            </a:r>
            <a:r>
              <a:rPr lang="ne-NP" sz="2400" dirty="0">
                <a:cs typeface="Kalimati" panose="00000400000000000000" pitchFamily="2"/>
              </a:rPr>
              <a:t>जात/जाति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भन्दा फरक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वा कोड उल्लेख नभएका अन्य जातजातिको नाम उत्तरदाताले बताएमा उक्त </a:t>
            </a:r>
            <a:r>
              <a:rPr lang="ne-NP" sz="2400" dirty="0">
                <a:cs typeface="Kalimati" panose="00000400000000000000" pitchFamily="2"/>
              </a:rPr>
              <a:t>जात/जाति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को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नाम पुनः यकिन गरी लेख्नुपर्दछ र कोड लेख्ने स्थानमा खाली नै छोड्नुपर्दछ । विभागले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त्यस्ता अन्य </a:t>
            </a:r>
            <a:r>
              <a:rPr lang="ne-NP" sz="2400" dirty="0">
                <a:cs typeface="Kalimati" panose="00000400000000000000" pitchFamily="2"/>
              </a:rPr>
              <a:t>जात/जाति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को कोड पछि राख्नेछ ।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विदेशी व्यक्तिको हकमा अन्य अन्तर्गत विदेशी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लेख्ने र कोडमा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995</a:t>
            </a:r>
            <a:r>
              <a:rPr lang="hi-IN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लेख्नु पर्दछ ।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0503" y="6305668"/>
            <a:ext cx="557296" cy="419597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48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808" y="1851875"/>
            <a:ext cx="2365991" cy="38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75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9616" y="964012"/>
            <a:ext cx="7713424" cy="7091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८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पुर्खाको भाषा कुन हो?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46865" y="6357949"/>
            <a:ext cx="539069" cy="425031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49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7405" y="1912276"/>
            <a:ext cx="10584426" cy="362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कुनै व्यक्तिको आफ्नो परिवार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समुदाय वा </a:t>
            </a:r>
            <a:r>
              <a:rPr lang="ne-NP" sz="2400" dirty="0">
                <a:cs typeface="Kalimati" panose="00000400000000000000" pitchFamily="2"/>
              </a:rPr>
              <a:t>जात/जाति</a:t>
            </a: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मा परम्परागत रूपमा बोलिने गरेको पहिचानको भाषालाई पुर्खाको भाषा वा पुख्र्यौली भाषा भन्ने गरिन्छ ।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यस्ता भाषालाई सम्बन्धित पृष्ठभूमिका व्यक्तिले वर्तमान अवस्थामा बोल्ने गरेको हुन पनि सक्दछ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नहुन पनि सक्दछ ।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सम्बन्धित व्यक्तिको पुर्खाहरूः जिजुबाजे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</a:t>
            </a:r>
            <a:r>
              <a:rPr lang="ne-NP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/</a:t>
            </a: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बोजु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,</a:t>
            </a:r>
            <a:r>
              <a:rPr lang="ne-NP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बाजे</a:t>
            </a:r>
            <a:r>
              <a:rPr lang="ne-NP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/</a:t>
            </a: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बोजु वा हजुरबा</a:t>
            </a:r>
            <a:r>
              <a:rPr lang="ne-NP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/</a:t>
            </a: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हजुरआमा कुन भाषा बोल्नुहुन्थ्यो सोही भाषा पुर्खाको भाषा हुनजान्छ ।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424BD-8419-4C13-B28D-96B57B8C9750}"/>
              </a:ext>
            </a:extLst>
          </p:cNvPr>
          <p:cNvSpPr txBox="1"/>
          <p:nvPr/>
        </p:nvSpPr>
        <p:spPr>
          <a:xfrm>
            <a:off x="51567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20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6123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१४ गत १२ महिनामा तपाईंको परिवारमा कसैको मृत्यु भएको थियो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4" y="1681983"/>
            <a:ext cx="8377923" cy="4939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गणना हुने दिन भन्दा ३६५ दिन अघि परिवारमा कसैको मृत्यु भएको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1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लेखी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मृत्यु भएको जम्मा संख्या लेख्नुपर्दछ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उक्त अवधिमा कसैको मृत्यु नभएको भए कोड</a:t>
            </a:r>
            <a:r>
              <a:rPr lang="en-US" sz="2400" dirty="0">
                <a:cs typeface="Kalimati" pitchFamily="2"/>
              </a:rPr>
              <a:t>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2</a:t>
            </a:r>
            <a:r>
              <a:rPr lang="ne-NP" sz="2400" dirty="0">
                <a:cs typeface="Kalimati" pitchFamily="2"/>
              </a:rPr>
              <a:t> लेखी प्रश्न १६ सोध्नुपर्दछ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मृत्यु सम्बन्धी विवरण संवेदनशील विषय भएको हुनाले विशेष ध्यान दिनुपर्दछ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b="1" dirty="0">
                <a:solidFill>
                  <a:srgbClr val="00B0F0"/>
                </a:solidFill>
                <a:cs typeface="Kalimati" pitchFamily="2"/>
              </a:rPr>
              <a:t>उदाहरणः</a:t>
            </a:r>
            <a:r>
              <a:rPr lang="ne-NP" sz="2400" dirty="0">
                <a:cs typeface="Kalimati" pitchFamily="2"/>
              </a:rPr>
              <a:t> गणना भएको दिन २०७८ असार ६ गते हो भने मृत्यु सम्बन्धी विवरण २०७७ असार ६ गते देखि २०७८ असार ५ गतेसम्मको सन्दर्भ समय लिनु पर्दछ ।</a:t>
            </a:r>
            <a:endParaRPr lang="en-US" sz="2400" dirty="0">
              <a:cs typeface="Kalimati" pitchFamily="2"/>
            </a:endParaRP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330065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EC47B-6BBB-4315-B6EA-43EE679A0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9" t="34574" r="67645" b="33275"/>
          <a:stretch/>
        </p:blipFill>
        <p:spPr>
          <a:xfrm>
            <a:off x="8611844" y="1484360"/>
            <a:ext cx="3551805" cy="4845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3446D2-439B-4503-ADE0-A9C4E10C6C37}"/>
              </a:ext>
            </a:extLst>
          </p:cNvPr>
          <p:cNvSpPr txBox="1"/>
          <p:nvPr/>
        </p:nvSpPr>
        <p:spPr>
          <a:xfrm>
            <a:off x="11291777" y="4093535"/>
            <a:ext cx="421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30813C-33CF-43CA-BAAF-C503D7DA7EE7}"/>
              </a:ext>
            </a:extLst>
          </p:cNvPr>
          <p:cNvSpPr txBox="1"/>
          <p:nvPr/>
        </p:nvSpPr>
        <p:spPr>
          <a:xfrm>
            <a:off x="10689267" y="4841359"/>
            <a:ext cx="421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92F8A7-6D34-426F-B7A4-E2017F34CC7B}"/>
              </a:ext>
            </a:extLst>
          </p:cNvPr>
          <p:cNvSpPr/>
          <p:nvPr/>
        </p:nvSpPr>
        <p:spPr>
          <a:xfrm>
            <a:off x="10611293" y="4841359"/>
            <a:ext cx="606056" cy="40011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E3F72F-B09E-4E68-A42D-EA757BBCA9FB}"/>
              </a:ext>
            </a:extLst>
          </p:cNvPr>
          <p:cNvSpPr/>
          <p:nvPr/>
        </p:nvSpPr>
        <p:spPr>
          <a:xfrm>
            <a:off x="11199630" y="4111258"/>
            <a:ext cx="606056" cy="40011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3E3971-8929-498C-BA0B-D0E7F274F5F7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4156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1936956" y="832361"/>
            <a:ext cx="9183328" cy="9788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८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पुर्खाको भाषा कुन हो?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639" y="1999811"/>
            <a:ext cx="9600007" cy="447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यस प्रश्नबाट कति भाषा पुस्तान्तर हुँदै जाँदा बोल्ने मानिसहरू कम हुँदै गएका छन् वा कुन स्थितिमा छन्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भन्ने थाहा हुन्छ । </a:t>
            </a:r>
            <a:endParaRPr lang="ne-NP" sz="2400" dirty="0">
              <a:latin typeface="Calibri" panose="020F0502020204030204" pitchFamily="34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hi-IN" sz="2400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भाषा सम्बन्धी कोड प्रश्नावली किताबमा दिईएको छ ।</a:t>
            </a:r>
            <a:endParaRPr lang="en-US" sz="2400" dirty="0">
              <a:cs typeface="Kalimati" pitchFamily="2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उदाहरणः</a:t>
            </a:r>
            <a:r>
              <a:rPr lang="ne-NP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भुजेल भाषालाई लिन सकिन्छ । भुजेलहरू नेपालका विभिन्न ठाउँमा छरिएर रहेका छन् । हाल कतिपय स्थानका भुजेलहरूले भुजेल भाषा बोल्न जान्दैनन् । हजुरबा, हजुरआमा वा जिजुबा, जिजुआमा आदिले भुजेल भाषा बोल्ने गरेको तर हाल भुजेल भाषा नजान्नेका लागि यो भाषा पुर्खाको भाषा भयो ।</a:t>
            </a:r>
            <a:endParaRPr lang="en-US" sz="2400" dirty="0">
              <a:cs typeface="Kalimati" pitchFamily="2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57595" y="6475588"/>
            <a:ext cx="615677" cy="382412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50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421" y="2587302"/>
            <a:ext cx="1659087" cy="298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2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9616" y="835035"/>
            <a:ext cx="7418784" cy="4959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९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मातृभाषा कुन हो </a:t>
            </a:r>
            <a:r>
              <a:rPr lang="hi-IN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32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211" y="1803391"/>
            <a:ext cx="946532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मातृभाषा व्यक्तिको पहिलो बोल्न जानेको भाषा हो ।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परिवार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भित्र आमा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,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बुवा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,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हजुरआमा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,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हजुरबुवा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,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परिवारका अन्य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सदस्य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,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स्याहार सुसार गर्ने व्यक्तिबाट बालबालिकाले पहिलो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बोल्न जानेको भाषा नै मातृभाषा हो ।</a:t>
            </a:r>
            <a:endParaRPr lang="en-US" sz="2400" dirty="0">
              <a:latin typeface="Kalimati" panose="00000400000000000000"/>
              <a:cs typeface="Kalimati" panose="00000400000000000000" pitchFamily="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परिवारमूली र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परिवारका अन्य सदस्यहरूको मातृभाषा </a:t>
            </a:r>
            <a:r>
              <a:rPr lang="ne-NP" sz="2400">
                <a:latin typeface="Kalimati" panose="00000400000000000000"/>
                <a:cs typeface="Kalimati" panose="00000400000000000000" pitchFamily="2"/>
              </a:rPr>
              <a:t>फरक</a:t>
            </a:r>
            <a:r>
              <a:rPr lang="en-US" sz="2400">
                <a:latin typeface="Kalimati" panose="00000400000000000000"/>
                <a:cs typeface="Kalimati" panose="00000400000000000000" pitchFamily="2"/>
              </a:rPr>
              <a:t> </a:t>
            </a:r>
            <a:r>
              <a:rPr lang="ne-NP" sz="2400">
                <a:latin typeface="Kalimati" panose="00000400000000000000"/>
                <a:cs typeface="Kalimati" panose="00000400000000000000" pitchFamily="2"/>
              </a:rPr>
              <a:t>फरक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हुन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सक्दछ ।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परिवारको हरेक सदस्यलाई अलग अलग सोधेर मातृभाषाको विवरण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लेख्नु पर्दछ । </a:t>
            </a:r>
            <a:endParaRPr lang="en-US" sz="2400" dirty="0">
              <a:latin typeface="Kalimati" panose="00000400000000000000"/>
              <a:cs typeface="Kalimati" panose="00000400000000000000" pitchFamily="2"/>
            </a:endParaRPr>
          </a:p>
        </p:txBody>
      </p:sp>
      <p:pic>
        <p:nvPicPr>
          <p:cNvPr id="5" name="Picture 2" descr="H:\CBS_Tutorial\PPT Templates\hiclipart.com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032" y="1287191"/>
            <a:ext cx="1426397" cy="1426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22096" y="6451662"/>
            <a:ext cx="665755" cy="375119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51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5358" y="3445111"/>
            <a:ext cx="2516642" cy="23993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A85C62-F44E-4EF6-BF57-277D19E3ECFE}"/>
              </a:ext>
            </a:extLst>
          </p:cNvPr>
          <p:cNvSpPr txBox="1"/>
          <p:nvPr/>
        </p:nvSpPr>
        <p:spPr>
          <a:xfrm>
            <a:off x="5475773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624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9616" y="835035"/>
            <a:ext cx="7418784" cy="4959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९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मातृभाषा कुन हो </a:t>
            </a:r>
            <a:r>
              <a:rPr lang="hi-IN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32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559" y="2291033"/>
            <a:ext cx="898244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नवजात शिशु वा बोल्ने बेला नभएका शिशुहरूको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लागि</a:t>
            </a:r>
            <a:r>
              <a:rPr lang="en-US" sz="2400" dirty="0">
                <a:latin typeface="Kalimati" panose="00000400000000000000"/>
                <a:cs typeface="Kalimati" panose="00000400000000000000" pitchFamily="2"/>
              </a:rPr>
              <a:t> </a:t>
            </a: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परिवारमा अक्सर बोल्ने भाषालाई उनीहरूको मातृभाषा मान्नुपर्दछ ।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latin typeface="Kalimati" panose="00000400000000000000"/>
                <a:cs typeface="Kalimati" panose="00000400000000000000" pitchFamily="2"/>
              </a:rPr>
              <a:t>बोलि नफुटेको नवजात शिशुको बाबु र आमाको मातृभाषा फरक फरक भएमा र परिवारमा अक्सर बोल्ने भाषा निश्चित नभएमा आमाले बोल्ने भाषा </a:t>
            </a:r>
            <a:r>
              <a:rPr lang="ne-NP" sz="2400" dirty="0">
                <a:cs typeface="Kalimati" pitchFamily="2"/>
              </a:rPr>
              <a:t>लेख्नुपर्दछ ।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विभिन्न व्यक्तिहरू एउटै जातजातिको भए पनि भिन्न सामाजिक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भौगोलिक परिस्थितिमा बसोबास गरेको कारण मातृभाषा फरक हुन सक्दछ । </a:t>
            </a:r>
            <a:endParaRPr lang="en-US" sz="2400" dirty="0">
              <a:cs typeface="Kalimati" panose="00000400000000000000" pitchFamily="2"/>
            </a:endParaRPr>
          </a:p>
        </p:txBody>
      </p:sp>
      <p:pic>
        <p:nvPicPr>
          <p:cNvPr id="5" name="Picture 2" descr="H:\CBS_Tutorial\PPT Templates\hiclipart.com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044" y="1722610"/>
            <a:ext cx="1426397" cy="1426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437034" y="6495896"/>
            <a:ext cx="754966" cy="362784"/>
          </a:xfrm>
        </p:spPr>
        <p:txBody>
          <a:bodyPr/>
          <a:lstStyle/>
          <a:p>
            <a:pPr algn="r"/>
            <a:fld id="{47ADD359-29A0-43EB-89A2-180A860BB361}" type="slidenum">
              <a:rPr lang="en-US">
                <a:latin typeface="Fontasy Himali" panose="04020500000000000000" pitchFamily="82" charset="0"/>
              </a:rPr>
              <a:pPr algn="r"/>
              <a:t>52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977" y="3540657"/>
            <a:ext cx="2477023" cy="2361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81D57B-4AD4-40C8-AE35-ECF209C6461F}"/>
              </a:ext>
            </a:extLst>
          </p:cNvPr>
          <p:cNvSpPr txBox="1"/>
          <p:nvPr/>
        </p:nvSpPr>
        <p:spPr>
          <a:xfrm>
            <a:off x="535881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148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683861" y="892809"/>
            <a:ext cx="7662624" cy="5351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९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मातृभाषा कुन हो </a:t>
            </a:r>
            <a:r>
              <a:rPr lang="hi-IN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32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0065" y="1666215"/>
            <a:ext cx="10341935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उदाहरणः नेवारी परिवारमा जन्मेको बालकले आमाबाट जानेको पहिलो भाषा नेवारी भाषा भएमा उसको मातृभाषा नेवारी हुन्छ तर आमासँग सिकेको पहिलो भाषा नेपाली भएमा उसको मातृभाषा नेपाली हुन्छ । तसर्थ मातृभाषाको सम्बन्धमा व्यक्ति कुन जातजातिको परिवारसँग सम्बन्धित छ भन्नु भन्दा उसले आमाबाट बोल्न जानेको पहिलो भाषा सम्झनु पर्दछ ।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दुई भिन्न भाषाभाषी वा जातजाति बीच भएको वैवाहिक सम्बन्धबाट जन्मेका सन्तानको मातृभाषा आमाको वा बाबुको वा दुवैको भन्दा फरक पनि हुनसक्दछ । त्यसैले गणना गर्दा मातृभाषा भनेको के हो भन्ने उत्तरदातालाइ बुझाई परिवारका प्रत्येक सदस्यको मातृभाषा एक एक गरी सोधी लेख्नुपर्दछ </a:t>
            </a:r>
            <a:r>
              <a:rPr lang="ne-NP" dirty="0">
                <a:cs typeface="Kalimati" pitchFamily="2"/>
              </a:rPr>
              <a:t>।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H:\CBS_Tutorial\PPT Templates\—Pngtree—cartoon mother hand-painted mother mom_39328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" y="1666216"/>
            <a:ext cx="2066413" cy="270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4968" y="6504039"/>
            <a:ext cx="467031" cy="353961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53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4D18F-A772-4832-A6A4-A4E88FF264B1}"/>
              </a:ext>
            </a:extLst>
          </p:cNvPr>
          <p:cNvSpPr txBox="1"/>
          <p:nvPr/>
        </p:nvSpPr>
        <p:spPr>
          <a:xfrm>
            <a:off x="5560834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46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639616" y="1064393"/>
            <a:ext cx="7550864" cy="57576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९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मातृभाषा कुन हो </a:t>
            </a:r>
            <a:r>
              <a:rPr lang="hi-IN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32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8274" y="2452955"/>
            <a:ext cx="8952271" cy="337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उत्तरदाताले भाषाको महलमा आफुले बोल्न नजाने पनि आफ्नो जातिको पुख्र्यौली भाषा नै बताउन सक्दछन् । यसो भएमा जनगणनामा उक्त भाषा बोल्ने व्यक्तिहरूको संख्या धेरै देखिने तर वास्तवमा उक्त भाषा लोप हुने अवस्थामा पुगी संरक्षणको आवश्यकता भएको हुन सक्दछ ।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परिवारका सदस्यहरूको मातृभाषा लेख्दा उत्तरदाताले बताए बमोजिम नै लेख्नुपर्दछ । 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H:\CBS_Tutorial\PPT Templates\—Pngtree—cartoon mother hand-painted mother mom_39328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5" y="1607685"/>
            <a:ext cx="2374491" cy="306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33052" y="6470483"/>
            <a:ext cx="516194" cy="369333"/>
          </a:xfrm>
        </p:spPr>
        <p:txBody>
          <a:bodyPr/>
          <a:lstStyle/>
          <a:p>
            <a:pPr algn="r"/>
            <a:fld id="{47ADD359-29A0-43EB-89A2-180A860BB361}" type="slidenum">
              <a:rPr lang="en-US">
                <a:latin typeface="Fontasy Himali" panose="04020500000000000000" pitchFamily="82" charset="0"/>
              </a:rPr>
              <a:pPr algn="r"/>
              <a:t>54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81902-B2EA-4670-9347-A6603DAB1C14}"/>
              </a:ext>
            </a:extLst>
          </p:cNvPr>
          <p:cNvSpPr txBox="1"/>
          <p:nvPr/>
        </p:nvSpPr>
        <p:spPr>
          <a:xfrm>
            <a:off x="540134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601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 txBox="1">
            <a:spLocks/>
          </p:cNvSpPr>
          <p:nvPr/>
        </p:nvSpPr>
        <p:spPr>
          <a:xfrm>
            <a:off x="2706819" y="1098198"/>
            <a:ext cx="7617052" cy="57604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९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..</a:t>
            </a:r>
            <a:r>
              <a:rPr lang="hi-IN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मातृभाषा कुन हो </a:t>
            </a:r>
            <a:r>
              <a:rPr lang="hi-IN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32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3105" y="2627040"/>
            <a:ext cx="8052619" cy="226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यदि कुनै व्यक्ति बोल्ने उमेर भइसकेपछि पनि आवाज निकालेर बोल्न नसकी सांकेतिक रुपमा दोहोरो सञ्चार गर्न सक्दछन् भने निज व्यक्तिको मातृभाषा सांकेतिक भाषा जनाउन कोड </a:t>
            </a:r>
            <a:r>
              <a:rPr lang="en-US" sz="2400" dirty="0">
                <a:cs typeface="Kalimati" panose="00000400000000000000" pitchFamily="2"/>
              </a:rPr>
              <a:t>62 </a:t>
            </a:r>
            <a:r>
              <a:rPr lang="ne-NP" sz="2400" dirty="0">
                <a:cs typeface="Kalimati" panose="00000400000000000000" pitchFamily="2"/>
              </a:rPr>
              <a:t>लेख्नुपर्दछ ।</a:t>
            </a:r>
            <a:endParaRPr lang="en-US" sz="2400" dirty="0">
              <a:cs typeface="Kalimati" panose="00000400000000000000" pitchFamily="2"/>
            </a:endParaRPr>
          </a:p>
        </p:txBody>
      </p:sp>
      <p:pic>
        <p:nvPicPr>
          <p:cNvPr id="4" name="Picture 2" descr="H:\CBS_Tutorial\PPT Templates\PinClipart.com_language-clipart_18513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5" y="1696671"/>
            <a:ext cx="2575622" cy="193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45724" y="6406127"/>
            <a:ext cx="846276" cy="440674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55</a:t>
            </a:fld>
            <a:endParaRPr lang="en-US" dirty="0">
              <a:latin typeface="Fontasy Himali" panose="0402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8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9616" y="1030404"/>
            <a:ext cx="7865824" cy="58497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१०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दोस्रो भाषा कुन हो</a:t>
            </a:r>
            <a:r>
              <a:rPr lang="ne-NP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32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3623" y="2264984"/>
            <a:ext cx="806780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मातृभाषा बोल्न जानी सके पछि वक्ताले बोल्न सिकेको अर्को भाषा दोश्रो भाषा हो । अर्थात कुनै व्यक्तिले आफ्नो छिमेकी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समुदाय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कामकाजको क्रममा वा अरुसँग बोलचाल गर्दा सम्पर्क भाषाको रुपमा मातृभाषा बाहेक धेरैजसो बोल्ने भाषा नै दोस्रो भाषा हो ।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कुनै व्यक्तिले बोल्न सिकेको तर छिमेकी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कामकाजको क्रममा वा अरुसँग धेरैजसो बोलचालमा प्रयोग नभएको भाषालाई दोस्रो भाषाको रुपमा लेख्नु हुँदैन । 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22794" y="6391858"/>
            <a:ext cx="569206" cy="351271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56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219" y="2832711"/>
            <a:ext cx="2616268" cy="2842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2669D-436E-4F42-BADB-286262169787}"/>
              </a:ext>
            </a:extLst>
          </p:cNvPr>
          <p:cNvSpPr txBox="1"/>
          <p:nvPr/>
        </p:nvSpPr>
        <p:spPr>
          <a:xfrm>
            <a:off x="5539569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2804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9616" y="1030405"/>
            <a:ext cx="7825184" cy="56469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१०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दोस्रो भाषा कुन हो </a:t>
            </a:r>
            <a:r>
              <a:rPr lang="ne-NP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32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3623" y="2264983"/>
            <a:ext cx="8280406" cy="39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एउटा व्यक्तिको दोस्रो भाषा एउटा भन्दा बढी पनि हुन सक्दछ तर व्यक्तिले दोस्रो भाषाको रूपमा सबभन्दा बढी बोल्ने गरेको भाषालाई दोस्रो भाषामा लेख्नुपर्दछ । </a:t>
            </a:r>
            <a:endParaRPr lang="en-US" sz="2400" dirty="0">
              <a:cs typeface="Kalimati" panose="00000400000000000000" pitchFamily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cs typeface="Kalimati" panose="00000400000000000000" pitchFamily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व्यक्तिले विभिन्न भाषाहरू केही मात्रामा सिकेको भएपनि यदि दोस्रो भाषा प्रयोगमा ल्याउँदैन भने उसको दोस्रो भाषा नभएको मानिन्छ । दोस्रो भाषा वक्ताले प्रयोग गरिरहेको हुनुपर्दछ । 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33240" y="6391858"/>
            <a:ext cx="507440" cy="348153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57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029" y="2558614"/>
            <a:ext cx="2756650" cy="299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602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9616" y="1030405"/>
            <a:ext cx="8333184" cy="66631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१०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दोस्रो भाषा कुन हो </a:t>
            </a:r>
            <a:r>
              <a:rPr lang="ne-NP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?</a:t>
            </a:r>
            <a:r>
              <a:rPr lang="ne-NP" sz="32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143" y="2495814"/>
            <a:ext cx="7666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यदि मातृभाषा बाहेक अरु भाषा राम्रो बोल्न जानेको छैन भने दोस्रो भाषा जानेको छैन भन्ने जनाउन तेर्सो धर्सो (—) दिनुपर्दछ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खाली छोड्नु हुँदैन ।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e-NP" sz="2400" dirty="0">
              <a:cs typeface="Kalimati" panose="00000400000000000000" pitchFamily="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मातृभाषाको रुपमा उल्लेख भएको भाषालाई दोस्रो भाषाको रुपमा लेख्नुहुँदैन ।</a:t>
            </a:r>
            <a:endParaRPr lang="en-US" sz="2400" dirty="0">
              <a:cs typeface="Kalimati" panose="00000400000000000000" pitchFamily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5653" y="6410580"/>
            <a:ext cx="495092" cy="410377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58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7F4B5-6497-4FDD-808F-AACCBED977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36527" y="2636156"/>
            <a:ext cx="2591016" cy="3229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0AA005-B0DC-4438-8FEB-DD6C6FA4D91F}"/>
              </a:ext>
            </a:extLst>
          </p:cNvPr>
          <p:cNvSpPr txBox="1"/>
          <p:nvPr/>
        </p:nvSpPr>
        <p:spPr>
          <a:xfrm>
            <a:off x="5209959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79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9616" y="1106105"/>
            <a:ext cx="7703264" cy="5093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१०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नाम..को दोस्रो भाषा कुन हो ?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262" y="2133757"/>
            <a:ext cx="1042473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उदाहरणः</a:t>
            </a:r>
            <a:endParaRPr lang="en-US" sz="2400" dirty="0">
              <a:cs typeface="Kalimati" pitchFamily="2"/>
            </a:endParaRPr>
          </a:p>
          <a:p>
            <a:pPr marL="342900" indent="-342900" algn="just">
              <a:lnSpc>
                <a:spcPct val="150000"/>
              </a:lnSpc>
              <a:buAutoNum type="hindiNumPeriod"/>
            </a:pPr>
            <a:r>
              <a:rPr lang="ne-NP" sz="2400" dirty="0">
                <a:cs typeface="Kalimati" pitchFamily="2"/>
              </a:rPr>
              <a:t>रोल्पाको मगर गाउँमा एक घर क्षेत्रीको छ । क्षेत्रीको परिवार सदस्यले घरपरिवारमा नेपाली भाषा बोल्छन् । तर गाउँ समुदायका मानिससँग मगर भाषा बोल्छन् भने ती क्षेत्री परिवारका सदस्यहरुको दोश्रो भाषा मगर भाषा हो । </a:t>
            </a:r>
            <a:endParaRPr lang="en-US" sz="2400" dirty="0">
              <a:cs typeface="Kalimati" pitchFamily="2"/>
            </a:endParaRPr>
          </a:p>
          <a:p>
            <a:pPr marL="344488" algn="just">
              <a:lnSpc>
                <a:spcPct val="150000"/>
              </a:lnSpc>
            </a:pPr>
            <a:endParaRPr lang="ne-NP" sz="2400" dirty="0">
              <a:cs typeface="Kalimati" pitchFamily="2"/>
            </a:endParaRPr>
          </a:p>
          <a:p>
            <a:pPr marL="344488" indent="-344488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२.तराई</a:t>
            </a:r>
            <a:r>
              <a:rPr lang="en-US" sz="2400" dirty="0">
                <a:cs typeface="Kalimati" pitchFamily="2"/>
              </a:rPr>
              <a:t>/</a:t>
            </a:r>
            <a:r>
              <a:rPr lang="ne-NP" sz="2400" dirty="0">
                <a:cs typeface="Kalimati" pitchFamily="2"/>
              </a:rPr>
              <a:t>मधेशको कुनै गाउँमा आफ्नो परिवारमा मैथिली भाषा बोल्दछन् तर अन्य समुदाय जस्तै पहाडीमूलका मानिसहरुसँग नेपाली भाषामा कुरा गर्दछन् भने वक्ताको दोश्रो भाषा नेपाली हो ।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7373" y="6383722"/>
            <a:ext cx="548900" cy="340632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59</a:t>
            </a:fld>
            <a:endParaRPr lang="en-US" dirty="0">
              <a:latin typeface="Fontasy Himali" panose="0402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3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165" y="871305"/>
            <a:ext cx="11929728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१४ गत १२ महिनामा तपाईंको परिवारमा कसैको मृत्यु भएको थियो 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5" y="1681983"/>
            <a:ext cx="8168816" cy="3831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परिवारका कुनै महिलाबाट जिउँदो बच्चा जन्म भई जन्मेको केही समयपछि वा जन्मिनासाथ नै मृत्यु भएको भए पनि त्यस परिवारका सदस्यको मृत्यु भएको मानी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 लेख्नुपर्दछ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तर मृत जन्मेको बच्चाको विवरण लिनु हुदैन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अपाङ्गता भएका व्यक्तिको मृत्यु, साना बालबालिकाको मृत्यु तथा अन्य केही मृत्युका बारेमा परिवारले नभन्न सक्ने सम्भावनालार्इ ध्यानमा राखेर सावधानी पुर्वक विवरण संकलन गर्नुपर्दछ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330065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EC47B-6BBB-4315-B6EA-43EE679A0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9" t="34574" r="67645" b="33275"/>
          <a:stretch/>
        </p:blipFill>
        <p:spPr>
          <a:xfrm>
            <a:off x="8431088" y="1484360"/>
            <a:ext cx="3551805" cy="48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388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"/>
          <p:cNvSpPr txBox="1">
            <a:spLocks/>
          </p:cNvSpPr>
          <p:nvPr/>
        </p:nvSpPr>
        <p:spPr>
          <a:xfrm>
            <a:off x="2639616" y="849509"/>
            <a:ext cx="69127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भाषाको नाम र कोड लेख्ने तरिका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1831587"/>
            <a:ext cx="11218606" cy="502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e-NP" sz="2400" b="1" dirty="0">
                <a:cs typeface="Kalimati" pitchFamily="2"/>
              </a:rPr>
              <a:t>भाषाको नाम र कोड लेख्ने तरिका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गणकले प्रश्नावली किताबमा दिइएको कोड हेरी पुर्खाको भाषा, मातृभाषा र दोस्रो भाषा अनुसारको नाम र कोडको विवरण भर्नुपर्दछ ।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उक्त विवरण लेख्नको लागि प्रत्येक प्रश्नमा दुई दुईवटा महल दिइएको छ ।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पहिलो महलमा भाषाको नाम लेख्नुपर्दछ र दोस्रो महलमा प्रश्नावली किताबमा भएको कोड हेरी उपयुक्त कोड लेख्नुपर्दछ ।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itchFamily="2"/>
              </a:rPr>
              <a:t>यदि प्रश्नावली किताबमा लेखिएको भाषाभन्दा फरक वा कोड उल्लेख नभएका अन्य भाषाको नाम उत्तरदाताले बताएमा उक्त भाषाको नाम लेख्नु पर्दछ र कोड लेख्ने स्थानमा खाली नै छोड्नु पर्दछ । विभागले त्यस्ता अन्य भाषाको कोड पछि राख्नेछ ।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47987" y="6430297"/>
            <a:ext cx="644013" cy="309716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60</a:t>
            </a:fld>
            <a:endParaRPr lang="en-US" dirty="0">
              <a:latin typeface="Fontasy Himali" panose="040205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8783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769537" y="2251738"/>
            <a:ext cx="8373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617137" y="2213638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264450" y="1537238"/>
            <a:ext cx="1447800" cy="1447800"/>
          </a:xfrm>
          <a:prstGeom prst="ellipse">
            <a:avLst/>
          </a:prstGeom>
          <a:solidFill>
            <a:srgbClr val="0EBEA1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BEA1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627518" y="939512"/>
            <a:ext cx="8192881" cy="6170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११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 ..नाम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..ले कुन धर्म मान्नुहुन्छ ?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5405" y="2982123"/>
            <a:ext cx="9546707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धर्म भनेको मानिसले मानिआएको संस्कार र विश्वास हो । </a:t>
            </a:r>
            <a:endParaRPr lang="en-US" sz="2400" dirty="0">
              <a:cs typeface="Kalimati" panose="00000400000000000000" pitchFamily="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परिवारका प्रत्येक सदस्यले मानी आएको धर्म के हो सोधी गणनाको समयमा हरेक व्यक्तिले मान्ने गरेको धर्मको नाम लेखी सम्बन्धित धर्मको कोड समेत यस महलमा उल्लेख गर्नुपर्दछ ।</a:t>
            </a:r>
            <a:endParaRPr lang="en-US" sz="2400" dirty="0">
              <a:cs typeface="Kalimati" panose="00000400000000000000" pitchFamily="2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एउटै परिवारका सदस्यहरूको धर्म फरक फरक समेत हुन सक्ने कुरालाई दृष्टिगत गरी प्रत्येक सदस्यको धर्म एकएक गरी सोधी स्पष्ट रुपमा लेख्नुपर्दछ ।  </a:t>
            </a:r>
            <a:endParaRPr lang="en-US" sz="2400" dirty="0">
              <a:cs typeface="Kalimati" panose="00000400000000000000" pitchFamily="2"/>
            </a:endParaRPr>
          </a:p>
        </p:txBody>
      </p:sp>
      <p:pic>
        <p:nvPicPr>
          <p:cNvPr id="8" name="Picture 2" descr="H:\CBS_Tutorial\PPT Templates\Religion-Symbol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235" y="1706023"/>
            <a:ext cx="1126615" cy="112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7584" y="6436187"/>
            <a:ext cx="501025" cy="369333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61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397A60-E456-4C90-AC27-B8575D2F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113" y="3445258"/>
            <a:ext cx="1730587" cy="2758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412F06-7D06-41A2-B088-EE099CC313AA}"/>
              </a:ext>
            </a:extLst>
          </p:cNvPr>
          <p:cNvSpPr txBox="1"/>
          <p:nvPr/>
        </p:nvSpPr>
        <p:spPr>
          <a:xfrm>
            <a:off x="5263122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B44960-7811-4012-B375-18039D72437B}"/>
              </a:ext>
            </a:extLst>
          </p:cNvPr>
          <p:cNvSpPr/>
          <p:nvPr/>
        </p:nvSpPr>
        <p:spPr>
          <a:xfrm>
            <a:off x="5188567" y="1534322"/>
            <a:ext cx="1522355" cy="1611207"/>
          </a:xfrm>
          <a:prstGeom prst="ellipse">
            <a:avLst/>
          </a:prstGeom>
          <a:solidFill>
            <a:srgbClr val="0EBEA1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BEA1"/>
              </a:solidFill>
            </a:endParaRPr>
          </a:p>
        </p:txBody>
      </p:sp>
      <p:pic>
        <p:nvPicPr>
          <p:cNvPr id="13" name="Picture 2" descr="H:\CBS_Tutorial\PPT Templates\Religion-Symbol-PNG.png">
            <a:extLst>
              <a:ext uri="{FF2B5EF4-FFF2-40B4-BE49-F238E27FC236}">
                <a16:creationId xmlns:a16="http://schemas.microsoft.com/office/drawing/2014/main" id="{BE57623C-7BB7-4686-8FA6-C6B4BA8A3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51" y="1703108"/>
            <a:ext cx="1253771" cy="12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8305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897342" y="2125129"/>
            <a:ext cx="8373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726196" y="1960419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146766" y="1537237"/>
            <a:ext cx="1565484" cy="1592619"/>
          </a:xfrm>
          <a:prstGeom prst="ellipse">
            <a:avLst/>
          </a:prstGeom>
          <a:solidFill>
            <a:srgbClr val="0EBEA1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BEA1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315498" y="939512"/>
            <a:ext cx="7692102" cy="5977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११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ne-NP" sz="2800" b="1" dirty="0">
                <a:solidFill>
                  <a:srgbClr val="0020A9"/>
                </a:solidFill>
                <a:ea typeface="Calibri"/>
                <a:cs typeface="Kalimati" pitchFamily="2"/>
              </a:rPr>
              <a:t>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..ले कुन धर्म मान्नुहुन्छ ?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117" y="2901102"/>
            <a:ext cx="9222483" cy="3496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नेपाल धार्मिक हिसाबले निरपेक्ष तर बहुधार्मिक तथा धार्मिक सहिष्णुता भएको देश हुनाले एउटै व्यक्तिले विभिन्न धर्मसँग सम्बन्धित मठ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मन्दिर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गुम्बा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गुरुद्वारा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मस्जिद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चर्च आदिमा जाने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दर्शन गर्ने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पुजा पाठ गर्ने तथा एक अर्काका</a:t>
            </a:r>
            <a:r>
              <a:rPr lang="en-US" sz="2400" dirty="0">
                <a:cs typeface="Kalimati" panose="00000400000000000000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चाडपर्वहरू मान्ने गर्दछन् । त्यसकारण दशैं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तिहार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तीज आदि मान्दैमा हिन्दू धर्म नहुन सक्दछ । शेर्पा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तामाङ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गुरुङ आदिले मान्ने ल्होसार मान्दैमा बुद्ध धर्म नहुन सक्दछ । </a:t>
            </a:r>
            <a:endParaRPr lang="en-US" sz="2400" dirty="0">
              <a:cs typeface="Kalimati" panose="00000400000000000000" pitchFamily="2"/>
            </a:endParaRPr>
          </a:p>
        </p:txBody>
      </p:sp>
      <p:pic>
        <p:nvPicPr>
          <p:cNvPr id="8" name="Picture 2" descr="H:\CBS_Tutorial\PPT Templates\Religion-Symbol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50" y="1710529"/>
            <a:ext cx="1239307" cy="123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flipH="1">
            <a:off x="11444748" y="6397790"/>
            <a:ext cx="625330" cy="460206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62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827AD-7565-4A34-B709-A3F363A27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9522" y="3089273"/>
            <a:ext cx="2062478" cy="32871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B0C832-DB20-471C-A79A-314CEF1D973B}"/>
              </a:ext>
            </a:extLst>
          </p:cNvPr>
          <p:cNvSpPr txBox="1"/>
          <p:nvPr/>
        </p:nvSpPr>
        <p:spPr>
          <a:xfrm>
            <a:off x="5401345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62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897342" y="2125129"/>
            <a:ext cx="8373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726196" y="1960419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4859383" y="1537237"/>
            <a:ext cx="1852867" cy="1887793"/>
          </a:xfrm>
          <a:prstGeom prst="ellipse">
            <a:avLst/>
          </a:prstGeom>
          <a:solidFill>
            <a:srgbClr val="0EBEA1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BEA1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627519" y="939513"/>
            <a:ext cx="7479528" cy="4977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११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ne-NP" sz="2800" b="1" dirty="0">
                <a:solidFill>
                  <a:srgbClr val="0020A9"/>
                </a:solidFill>
                <a:ea typeface="Calibri"/>
                <a:cs typeface="Kalimati" pitchFamily="2"/>
              </a:rPr>
              <a:t>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..ले कुन धर्म मान्नुहुन्छ ?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0941" y="3260325"/>
            <a:ext cx="9576106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महादेव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भीमसेन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गणेश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बुद्ध</a:t>
            </a:r>
            <a:r>
              <a:rPr lang="en-US" sz="2400" dirty="0">
                <a:cs typeface="Kalimati" panose="00000400000000000000" pitchFamily="2"/>
              </a:rPr>
              <a:t>, </a:t>
            </a:r>
            <a:r>
              <a:rPr lang="ne-NP" sz="2400" dirty="0">
                <a:cs typeface="Kalimati" panose="00000400000000000000" pitchFamily="2"/>
              </a:rPr>
              <a:t>सरस्वतीजस्ता कतिपय देवी वा देवतालाई एकभन्दा वढी धार्मिक समुदायका मानिसहरूले मान्ने चलन भएकोले कुनै व्यक्तिले मानि आएका त्यस्ता देवताका आधारमा मात्र धर्म छुट्याउनु उपयुक्त हुँदैन।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एकभन्दा बढी धर्म मान्नेलार्इ मूख्य धर्म छुट्याउनुपर्दा जन्म र मृत्यु संस्कारलाई आधार लिई उत्तरदातालाई स्पष्टरुपमा बताउन लगाउनु पर्दछ ।</a:t>
            </a:r>
            <a:endParaRPr lang="en-US" sz="2400" dirty="0">
              <a:cs typeface="Kalimati" pitchFamily="2"/>
            </a:endParaRPr>
          </a:p>
        </p:txBody>
      </p:sp>
      <p:pic>
        <p:nvPicPr>
          <p:cNvPr id="8" name="Picture 2" descr="H:\CBS_Tutorial\PPT Templates\Religion-Symbol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26" y="1710529"/>
            <a:ext cx="1440232" cy="14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9497" y="6414465"/>
            <a:ext cx="557968" cy="443535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63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7831E6-09B5-4E31-8868-34FEE8977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343" y="3425035"/>
            <a:ext cx="1905122" cy="303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09DA7C-42FF-4892-9F22-E3EFB586BDB6}"/>
              </a:ext>
            </a:extLst>
          </p:cNvPr>
          <p:cNvSpPr txBox="1"/>
          <p:nvPr/>
        </p:nvSpPr>
        <p:spPr>
          <a:xfrm>
            <a:off x="5263122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2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897342" y="2125129"/>
            <a:ext cx="83731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726196" y="1960419"/>
            <a:ext cx="8784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141541" y="1537237"/>
            <a:ext cx="1570709" cy="1796403"/>
          </a:xfrm>
          <a:prstGeom prst="ellipse">
            <a:avLst/>
          </a:prstGeom>
          <a:solidFill>
            <a:srgbClr val="0EBEA1"/>
          </a:soli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BEA1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627518" y="939512"/>
            <a:ext cx="7450779" cy="5977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महल ११</a:t>
            </a:r>
            <a:r>
              <a:rPr lang="en-US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: </a:t>
            </a:r>
            <a:r>
              <a:rPr lang="ne-NP" sz="2800" b="1" dirty="0">
                <a:solidFill>
                  <a:srgbClr val="0020A9"/>
                </a:solidFill>
                <a:latin typeface="+mj-lt"/>
                <a:ea typeface="Calibri"/>
                <a:cs typeface="Kalimati" pitchFamily="2"/>
              </a:rPr>
              <a:t>..</a:t>
            </a:r>
            <a:r>
              <a:rPr lang="ne-NP" sz="2800" b="1" dirty="0">
                <a:solidFill>
                  <a:srgbClr val="0020A9"/>
                </a:solidFill>
                <a:ea typeface="Calibri"/>
                <a:cs typeface="Kalimati" pitchFamily="2"/>
              </a:rPr>
              <a:t>नाम</a:t>
            </a:r>
            <a:r>
              <a:rPr lang="ne-NP" sz="2800" b="1" dirty="0">
                <a:solidFill>
                  <a:srgbClr val="0020A9"/>
                </a:solidFill>
                <a:latin typeface="Preeti"/>
                <a:ea typeface="Calibri"/>
                <a:cs typeface="Kalimati" pitchFamily="2"/>
              </a:rPr>
              <a:t>..ले कुन धर्म मान्नुहुन्छ ? </a:t>
            </a:r>
            <a:endParaRPr lang="ko-KR" altLang="en-US" sz="2400" b="1" dirty="0">
              <a:solidFill>
                <a:srgbClr val="0020A9"/>
              </a:solidFill>
              <a:latin typeface="Ganesh" pitchFamily="2" charset="0"/>
              <a:cs typeface="Kalimati" pitchFamily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8891" y="3221943"/>
            <a:ext cx="9129252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उदाहरणको लागि हिन्दु धर्म मान्ने भए सम्बन्धित महलको सम्बन्धित लहरमा कोड </a:t>
            </a:r>
            <a:r>
              <a:rPr lang="en-US" sz="2400" dirty="0">
                <a:solidFill>
                  <a:srgbClr val="0020A9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anose="00000400000000000000" pitchFamily="2"/>
              </a:rPr>
              <a:t> बौद्ध धर्म मान्ने भए कोड </a:t>
            </a:r>
            <a:r>
              <a:rPr lang="en-US" sz="2400" dirty="0">
                <a:solidFill>
                  <a:srgbClr val="0020A9"/>
                </a:solidFill>
                <a:cs typeface="Kalimati" pitchFamily="2"/>
              </a:rPr>
              <a:t>2</a:t>
            </a:r>
            <a:r>
              <a:rPr lang="ne-NP" sz="2400" dirty="0">
                <a:cs typeface="Kalimati" panose="00000400000000000000" pitchFamily="2"/>
              </a:rPr>
              <a:t> लेख्नुपर्दछ । </a:t>
            </a:r>
            <a:endParaRPr lang="en-US" sz="2400" dirty="0">
              <a:cs typeface="Kalimati" pitchFamily="2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ne-NP" sz="2400" dirty="0">
                <a:cs typeface="Kalimati" panose="00000400000000000000" pitchFamily="2"/>
              </a:rPr>
              <a:t>यदि फाराममा लेखिएको धर्मभन्दा फरक धर्मको नाम उत्तरदाताले बताएमा उक्त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anose="00000400000000000000" pitchFamily="2"/>
              </a:rPr>
              <a:t>धर्मको नाम लेख्नुपर्दछ र कोड लेख्ने स्थानमा खाली नै छोड्नु पर्दछ । केन्द्रीय तथ्याङ्क विभागले त्यस्ता अन्य धर्मको कोड पछि राख्नेछ ।</a:t>
            </a:r>
            <a:endParaRPr lang="en-US" sz="2400" dirty="0">
              <a:cs typeface="Kalimati" pitchFamily="2"/>
            </a:endParaRPr>
          </a:p>
        </p:txBody>
      </p:sp>
      <p:pic>
        <p:nvPicPr>
          <p:cNvPr id="8" name="Picture 2" descr="H:\CBS_Tutorial\PPT Templates\Religion-Symbol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74" y="1710529"/>
            <a:ext cx="1397883" cy="139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1226" y="6525563"/>
            <a:ext cx="540773" cy="324459"/>
          </a:xfrm>
        </p:spPr>
        <p:txBody>
          <a:bodyPr/>
          <a:lstStyle/>
          <a:p>
            <a:pPr algn="r"/>
            <a:fld id="{47ADD359-29A0-43EB-89A2-180A860BB361}" type="slidenum">
              <a:rPr lang="en-US" smtClean="0">
                <a:latin typeface="Fontasy Himali" panose="04020500000000000000" pitchFamily="82" charset="0"/>
              </a:rPr>
              <a:pPr algn="r"/>
              <a:t>64</a:t>
            </a:fld>
            <a:endParaRPr lang="en-US" dirty="0">
              <a:latin typeface="Fontasy Himali" panose="04020500000000000000" pitchFamily="8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62F762-80A1-45DC-B8C2-BD63577E2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917" y="2956488"/>
            <a:ext cx="2281082" cy="36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818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0789" y="1371274"/>
            <a:ext cx="12192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आफ्नो परिवारको विवरण प्रश्न १४ देखि प्रश्न १७ सम्म तथा व्यक्तिगत विवरण महल १ देखि ११  सम्म नमुना प्रश्नावलीमा भर्नुहोस् ।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e-NP" sz="2400" dirty="0">
                <a:solidFill>
                  <a:prstClr val="black"/>
                </a:solidFill>
                <a:latin typeface="Preeti" pitchFamily="2" charset="0"/>
                <a:cs typeface="Kalimati" pitchFamily="2"/>
              </a:rPr>
              <a:t>विवरण भर्दा देखिएका समस्या केही भएमा छलफलका लागि पालैपालो राख्नुहोस् ।</a:t>
            </a:r>
            <a:endParaRPr lang="hi-IN" sz="2400" dirty="0">
              <a:solidFill>
                <a:prstClr val="black"/>
              </a:solidFill>
              <a:latin typeface="Preeti" pitchFamily="2" charset="0"/>
              <a:cs typeface="Kalimati" pitchFamily="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546958" y="6466819"/>
            <a:ext cx="619642" cy="419582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65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740372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कक्षा कार्य तथा छलफल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A1D25-ECC0-48BB-9A67-C9CCEE895D3B}"/>
              </a:ext>
            </a:extLst>
          </p:cNvPr>
          <p:cNvGrpSpPr/>
          <p:nvPr/>
        </p:nvGrpSpPr>
        <p:grpSpPr>
          <a:xfrm>
            <a:off x="0" y="3156378"/>
            <a:ext cx="12184832" cy="1417655"/>
            <a:chOff x="1" y="3388104"/>
            <a:chExt cx="12184832" cy="20572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561526-2591-4A14-B5AA-C8A42245B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012" t="37984" r="20727" b="29768"/>
            <a:stretch/>
          </p:blipFill>
          <p:spPr>
            <a:xfrm>
              <a:off x="1" y="3388104"/>
              <a:ext cx="6283842" cy="197071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C790CAA-4B11-493C-BE03-72A1FF194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145" t="48837" r="18634" b="24341"/>
            <a:stretch/>
          </p:blipFill>
          <p:spPr>
            <a:xfrm>
              <a:off x="6244857" y="3553831"/>
              <a:ext cx="5939976" cy="189151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38058D3-FDF8-4979-82D2-CA8258E2E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60" y="4590009"/>
            <a:ext cx="11855679" cy="17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108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956" y="1271521"/>
            <a:ext cx="11972239" cy="549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2754" lvl="1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प्रश्नहरूः</a:t>
            </a:r>
          </a:p>
          <a:p>
            <a:pPr marL="796925" lvl="1" indent="-5635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१) सन्दर्भ अवधिमा कोरोनाको कारणले मृत्यु भएका व्यक्तिको प्रश्न १५ को महल ५ मा मृत्युको कारण के हुन्छ ?</a:t>
            </a:r>
          </a:p>
          <a:p>
            <a:pPr marL="796925" lvl="1" indent="-5635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२) मृत्यु हुँदा कुनै व्यक्तिको उमेर ७८ बर्ष ११ महिना भएको रहेछ भने प्रश्न १५ को महल ४ मा कति बर्ष लेख्नुपर्दछ ?</a:t>
            </a:r>
          </a:p>
          <a:p>
            <a:pPr marL="796925" lvl="1" indent="-5635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३) ३७ बर्षकी कुनै महिला सुत्केरी बेथा लागेर अस्पताल लैजाँदालैजाँदै बाटैमा मृत्यु भएको रहेछ भने प्रश्न १५ को महल ६ मा मृत्यु हुँदाको अवस्था के लेख्नुपर्दछ ?</a:t>
            </a:r>
          </a:p>
          <a:p>
            <a:pPr marL="796925" lvl="1" indent="-5635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४) हरिशरण २०७५ साल जेठ २० गते कुवेत गएका थिए ।२०७७ सालमा एक महिना बिदामा घर आएका उनी हाल कुवेतमा नै काम गरी बसेका छन् । हरिशरण गएको देश र कोड कसरी लेख्नुपर्दछ ? हरिशरण विदेश गएको कति बर्ष भयो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36700" y="781723"/>
            <a:ext cx="773031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कक्षा मूल्याङ्कन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9"/>
          <p:cNvSpPr txBox="1">
            <a:spLocks/>
          </p:cNvSpPr>
          <p:nvPr/>
        </p:nvSpPr>
        <p:spPr>
          <a:xfrm>
            <a:off x="11685181" y="6464601"/>
            <a:ext cx="499691" cy="3890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66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0FEF1-1F9E-40F3-9E28-DFC4B9257F7D}"/>
              </a:ext>
            </a:extLst>
          </p:cNvPr>
          <p:cNvSpPr txBox="1"/>
          <p:nvPr/>
        </p:nvSpPr>
        <p:spPr>
          <a:xfrm>
            <a:off x="5263122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735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3174" y="1686198"/>
            <a:ext cx="11312013" cy="327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2754" lvl="1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प्रश्नहरूः</a:t>
            </a:r>
          </a:p>
          <a:p>
            <a:pPr marL="172754" lvl="1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५)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श्रीमान</a:t>
            </a: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्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विदेशमा रहेको र विदेशबाट पठाएको पैसाले</a:t>
            </a: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श्रीमतिले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घर चलाइरहेक</a:t>
            </a: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ी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छ</a:t>
            </a: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िन्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। घरको </a:t>
            </a:r>
            <a:r>
              <a:rPr lang="en-US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महत्वपूर्ण निर्णयहरु पनि</a:t>
            </a:r>
            <a:r>
              <a:rPr lang="en-US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श्रीमानबाटै हुने अवस्थामा परिवारमूली को हुन्छ </a:t>
            </a:r>
            <a:r>
              <a:rPr lang="ne-NP" sz="2400" dirty="0">
                <a:cs typeface="Kalimati" pitchFamily="2"/>
              </a:rPr>
              <a:t>?</a:t>
            </a:r>
          </a:p>
          <a:p>
            <a:pPr marL="172754" lvl="1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६)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एक बर्ष उमेर पूरा नभएको  बच्चाको उमेर कसरी लेख्नुपर्दछ</a:t>
            </a:r>
            <a:r>
              <a:rPr lang="ne-NP" sz="2400" dirty="0">
                <a:cs typeface="Kalimati" pitchFamily="2"/>
              </a:rPr>
              <a:t> ?</a:t>
            </a:r>
          </a:p>
          <a:p>
            <a:pPr marL="172754" lvl="1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७)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अस्पताल वा अन्य स्वास्थ्य संस्थामा दर्ता भएकोला</a:t>
            </a:r>
            <a:r>
              <a:rPr lang="ne-NP" sz="2400" dirty="0"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र्इ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जन्म द</a:t>
            </a: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र्ता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मान्न सकिन्छ की सकिंदैन</a:t>
            </a:r>
            <a:r>
              <a:rPr lang="ne-NP" sz="2400" dirty="0">
                <a:cs typeface="Kalimati" pitchFamily="2"/>
              </a:rPr>
              <a:t> 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36700" y="1026274"/>
            <a:ext cx="773031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e-NP" sz="2800" b="1" dirty="0">
                <a:solidFill>
                  <a:srgbClr val="0020A9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कक्षा मूल्याङ्कन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9"/>
          <p:cNvSpPr txBox="1">
            <a:spLocks/>
          </p:cNvSpPr>
          <p:nvPr/>
        </p:nvSpPr>
        <p:spPr>
          <a:xfrm>
            <a:off x="11651226" y="6415126"/>
            <a:ext cx="533646" cy="4399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840B2E4-A264-431E-ABDE-38E3BCDA5876}" type="slidenum">
              <a:rPr lang="en-US" smtClean="0">
                <a:latin typeface="Fontasy Himali" panose="04020500000000000000" pitchFamily="82" charset="0"/>
              </a:rPr>
              <a:pPr algn="ctr"/>
              <a:t>67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B42E81-082D-4464-87A9-255A710B1BD6}"/>
              </a:ext>
            </a:extLst>
          </p:cNvPr>
          <p:cNvSpPr txBox="1"/>
          <p:nvPr/>
        </p:nvSpPr>
        <p:spPr>
          <a:xfrm>
            <a:off x="5263122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975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4791" y="1462907"/>
            <a:ext cx="2711302" cy="3277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उत्तर</a:t>
            </a:r>
          </a:p>
          <a:p>
            <a:pPr marL="690563" indent="-6905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१) </a:t>
            </a:r>
            <a:r>
              <a:rPr lang="en-US" sz="2400" dirty="0">
                <a:solidFill>
                  <a:srgbClr val="00B0F0"/>
                </a:solidFill>
                <a:cs typeface="Kalimati" pitchFamily="2"/>
              </a:rPr>
              <a:t>1</a:t>
            </a:r>
            <a:endParaRPr lang="ne-NP" sz="2400" dirty="0">
              <a:solidFill>
                <a:srgbClr val="00B0F0"/>
              </a:solidFill>
              <a:cs typeface="Kalimati" pitchFamily="2"/>
            </a:endParaRPr>
          </a:p>
          <a:p>
            <a:pPr marL="690563" indent="-6905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२)</a:t>
            </a:r>
            <a:r>
              <a:rPr lang="en-US" sz="2400" dirty="0">
                <a:cs typeface="Kalimati" pitchFamily="2"/>
              </a:rPr>
              <a:t> </a:t>
            </a:r>
            <a:r>
              <a:rPr lang="en-US" sz="2400" dirty="0">
                <a:solidFill>
                  <a:srgbClr val="00B0F0"/>
                </a:solidFill>
                <a:cs typeface="Kalimati" pitchFamily="2"/>
              </a:rPr>
              <a:t>78</a:t>
            </a:r>
            <a:endParaRPr lang="ne-NP" sz="2400" dirty="0">
              <a:solidFill>
                <a:srgbClr val="00B0F0"/>
              </a:solidFill>
              <a:cs typeface="Kalimati" pitchFamily="2"/>
            </a:endParaRPr>
          </a:p>
          <a:p>
            <a:pPr marL="690563" indent="-6905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३)</a:t>
            </a:r>
            <a:r>
              <a:rPr lang="en-US" sz="2400" dirty="0">
                <a:cs typeface="Kalimati" pitchFamily="2"/>
              </a:rPr>
              <a:t> </a:t>
            </a:r>
            <a:r>
              <a:rPr lang="en-US" sz="2400" dirty="0">
                <a:solidFill>
                  <a:srgbClr val="00B0F0"/>
                </a:solidFill>
                <a:cs typeface="Kalimati" pitchFamily="2"/>
              </a:rPr>
              <a:t>2</a:t>
            </a:r>
            <a:endParaRPr lang="ne-NP" sz="2400" dirty="0">
              <a:solidFill>
                <a:srgbClr val="00B0F0"/>
              </a:solidFill>
              <a:cs typeface="Kalimati" pitchFamily="2"/>
            </a:endParaRPr>
          </a:p>
          <a:p>
            <a:pPr marL="690563" indent="-690563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४)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solidFill>
                  <a:srgbClr val="00B0F0"/>
                </a:solidFill>
                <a:cs typeface="Kalimati" pitchFamily="2"/>
              </a:rPr>
              <a:t>कुवेत   </a:t>
            </a:r>
            <a:r>
              <a:rPr lang="en-US" sz="2400" dirty="0">
                <a:solidFill>
                  <a:srgbClr val="00B0F0"/>
                </a:solidFill>
                <a:cs typeface="Kalimati" pitchFamily="2"/>
              </a:rPr>
              <a:t>1  0   4</a:t>
            </a:r>
            <a:endParaRPr lang="ne-NP" sz="2400" dirty="0">
              <a:solidFill>
                <a:srgbClr val="00B0F0"/>
              </a:solidFill>
              <a:cs typeface="Kalimati" pitchFamily="2"/>
            </a:endParaRPr>
          </a:p>
          <a:p>
            <a:pPr marL="690563" indent="-690563" algn="just">
              <a:lnSpc>
                <a:spcPct val="150000"/>
              </a:lnSpc>
            </a:pPr>
            <a:r>
              <a:rPr lang="ne-NP" sz="2400" dirty="0">
                <a:solidFill>
                  <a:srgbClr val="00B0F0"/>
                </a:solidFill>
                <a:cs typeface="Kalimati" pitchFamily="2"/>
              </a:rPr>
              <a:t>	</a:t>
            </a:r>
            <a:r>
              <a:rPr lang="en-US" sz="2400" dirty="0">
                <a:solidFill>
                  <a:srgbClr val="00B0F0"/>
                </a:solidFill>
                <a:cs typeface="Kalimati" pitchFamily="2"/>
              </a:rPr>
              <a:t>3 </a:t>
            </a:r>
            <a:r>
              <a:rPr lang="ne-NP" sz="2400" dirty="0">
                <a:cs typeface="Kalimati" pitchFamily="2"/>
              </a:rPr>
              <a:t>बर्ष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36700" y="888049"/>
            <a:ext cx="773031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कक्षा मूल्याङ्कन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19"/>
          <p:cNvSpPr txBox="1">
            <a:spLocks/>
          </p:cNvSpPr>
          <p:nvPr/>
        </p:nvSpPr>
        <p:spPr>
          <a:xfrm>
            <a:off x="11589488" y="6422079"/>
            <a:ext cx="595384" cy="431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C624E268-825C-4E56-A4FA-D4C9E40F2877}"/>
              </a:ext>
            </a:extLst>
          </p:cNvPr>
          <p:cNvSpPr txBox="1"/>
          <p:nvPr/>
        </p:nvSpPr>
        <p:spPr>
          <a:xfrm>
            <a:off x="4667694" y="1695988"/>
            <a:ext cx="6974959" cy="3831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2754" lvl="1" algn="just">
              <a:lnSpc>
                <a:spcPct val="150000"/>
              </a:lnSpc>
            </a:pP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५)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यस्तो अवस्थामा श्रीमती</a:t>
            </a: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नै परिवारमूली हुन्छ ।</a:t>
            </a:r>
            <a:endParaRPr lang="ne-NP" sz="2400" dirty="0">
              <a:cs typeface="Kalimati" pitchFamily="2"/>
            </a:endParaRPr>
          </a:p>
          <a:p>
            <a:pPr marL="172754" lvl="1" algn="just">
              <a:lnSpc>
                <a:spcPct val="150000"/>
              </a:lnSpc>
            </a:pPr>
            <a:r>
              <a:rPr lang="ne-NP" sz="2400" dirty="0">
                <a:cs typeface="Kalimati" pitchFamily="2"/>
              </a:rPr>
              <a:t>६)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एक वर्ष नपुगेको बालबालिका वा भर्खर जन्मेको शिशु भए </a:t>
            </a:r>
            <a:r>
              <a:rPr lang="hi-IN" sz="2400" dirty="0">
                <a:solidFill>
                  <a:srgbClr val="0070C0"/>
                </a:solidFill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“००”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लेख्नुपर्छ ।</a:t>
            </a:r>
            <a:endParaRPr lang="ne-NP" sz="2400" dirty="0">
              <a:effectLst/>
              <a:latin typeface="Preeti" pitchFamily="2" charset="0"/>
              <a:ea typeface="Calibri" panose="020F0502020204030204" pitchFamily="34" charset="0"/>
              <a:cs typeface="Kalimati" panose="00000400000000000000" pitchFamily="2"/>
            </a:endParaRPr>
          </a:p>
          <a:p>
            <a:pPr marL="172754" lvl="1" algn="just">
              <a:lnSpc>
                <a:spcPct val="150000"/>
              </a:lnSpc>
            </a:pPr>
            <a:r>
              <a:rPr lang="ne-NP" sz="2400" dirty="0">
                <a:latin typeface="Preeti" pitchFamily="2" charset="0"/>
                <a:cs typeface="Kalimati" panose="00000400000000000000" pitchFamily="2"/>
              </a:rPr>
              <a:t>७)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अस्पताल वा अन्य स्वास्थ्य संस्थामा दर्ता भएको</a:t>
            </a: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लाई</a:t>
            </a:r>
            <a:r>
              <a:rPr lang="ne-NP" sz="2400" dirty="0">
                <a:solidFill>
                  <a:srgbClr val="FF0000"/>
                </a:solidFill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जन्म </a:t>
            </a:r>
            <a:r>
              <a:rPr lang="ne-NP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दर्ता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 मान्न सकिंदैन । जन्म दर्ता हुनको लागि कुनै बच्चा जन्मेपछि वडा कार्यालय</a:t>
            </a:r>
            <a:r>
              <a:rPr lang="en-US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,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गाउँपालिका तथा नगरपालिका जस्ता </a:t>
            </a:r>
            <a:r>
              <a:rPr lang="ne-NP" sz="2400" dirty="0"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निकायमा </a:t>
            </a:r>
            <a:r>
              <a:rPr lang="hi-IN" sz="2400" dirty="0">
                <a:effectLst/>
                <a:latin typeface="Preeti" pitchFamily="2" charset="0"/>
                <a:ea typeface="Calibri" panose="020F0502020204030204" pitchFamily="34" charset="0"/>
                <a:cs typeface="Kalimati" panose="00000400000000000000" pitchFamily="2"/>
              </a:rPr>
              <a:t>दर्ता हुनुपर्दछ ।</a:t>
            </a:r>
            <a:endParaRPr lang="ne-NP" sz="2400" dirty="0">
              <a:cs typeface="Kalimat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212807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54517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4429" y="1296273"/>
            <a:ext cx="5759929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मुख्य प्रश्नावलीको पारिवारिक खण्ड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प्रश्न १४ मृत्यु सम्बन्धी विवरण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प्रश्न १५ मृत्यु भएका व्यक्तिको विवरण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प्रश्न १६ अनुपस्थित विवरण (विदेश गएका)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प्रश्न १७ विदेश गएका व्यक्तिको विवरण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e-NP" sz="2400" dirty="0">
              <a:cs typeface="Kalimati" pitchFamily="2"/>
            </a:endParaRPr>
          </a:p>
          <a:p>
            <a:pPr>
              <a:lnSpc>
                <a:spcPct val="150000"/>
              </a:lnSpc>
            </a:pPr>
            <a:r>
              <a:rPr lang="ne-NP" sz="2400" b="1" dirty="0">
                <a:cs typeface="Kalimati" pitchFamily="2"/>
              </a:rPr>
              <a:t>मुख्य प्रश्नावलीको व्यक्तिगत खण्ड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१ क्र.सं.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२ परिवारमा अक्सर बसोबास गर्ने व्यक्तिको नाम थर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11600121" y="6485860"/>
            <a:ext cx="566479" cy="347375"/>
          </a:xfrm>
        </p:spPr>
        <p:txBody>
          <a:bodyPr/>
          <a:lstStyle/>
          <a:p>
            <a:pPr algn="ctr"/>
            <a:fld id="{2840B2E4-A264-431E-ABDE-38E3BCDA5876}" type="slidenum">
              <a:rPr lang="en-US">
                <a:latin typeface="Fontasy Himali" panose="04020500000000000000" pitchFamily="82" charset="0"/>
              </a:rPr>
              <a:pPr algn="ctr"/>
              <a:t>69</a:t>
            </a:fld>
            <a:endParaRPr lang="en-US" dirty="0">
              <a:latin typeface="Fontasy Himali" panose="04020500000000000000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FD0C32-7750-4116-8DA0-A23E3B6013F3}"/>
              </a:ext>
            </a:extLst>
          </p:cNvPr>
          <p:cNvSpPr/>
          <p:nvPr/>
        </p:nvSpPr>
        <p:spPr>
          <a:xfrm>
            <a:off x="0" y="76164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ne-NP" sz="2800" b="1" dirty="0">
                <a:solidFill>
                  <a:srgbClr val="002060"/>
                </a:solidFill>
                <a:cs typeface="Kalimati" pitchFamily="2"/>
              </a:rPr>
              <a:t>सारांश तथा निष्कर्ष</a:t>
            </a:r>
            <a:endParaRPr lang="hi-IN" sz="2800" b="1" dirty="0">
              <a:solidFill>
                <a:srgbClr val="002060"/>
              </a:solidFill>
              <a:cs typeface="Kalimati" pitchFamily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6B7F97-D227-4038-8607-200D8E97FA70}"/>
              </a:ext>
            </a:extLst>
          </p:cNvPr>
          <p:cNvSpPr/>
          <p:nvPr/>
        </p:nvSpPr>
        <p:spPr>
          <a:xfrm>
            <a:off x="7818497" y="1267920"/>
            <a:ext cx="4387681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३ परिवारमूलीको नाता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४ लिङ्ग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५ जन्म मिति तथा उमेर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६ जन्मदर्ता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७ जातजाति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८ पुर्खाको भाषा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९ मातृभाषा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१० दोस्रो भाषा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e-NP" sz="2400" dirty="0">
                <a:cs typeface="Kalimati" pitchFamily="2"/>
              </a:rPr>
              <a:t>महल ११ धर्म</a:t>
            </a:r>
          </a:p>
        </p:txBody>
      </p:sp>
    </p:spTree>
    <p:extLst>
      <p:ext uri="{BB962C8B-B14F-4D97-AF65-F5344CB8AC3E}">
        <p14:creationId xmlns:p14="http://schemas.microsoft.com/office/powerpoint/2010/main" val="1013365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6123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१५ मृत्यु भएका व्यक्तिको विवरण दिनुहोस्  ।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5" y="1926536"/>
            <a:ext cx="3306723" cy="4385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प्रश्न नं. १४ मा गणनाको दिनभन्दा अघि एक वर्षभित्र परिवारको कुनै सदस्यको मृत्यु भएको भए मृत्यु भएका व्यक्तिको विस्तृत विवरण संकलन गर्नुपर्दछ । 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330065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C48F9-B625-4F68-9EA1-9D3E0DB7A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6" t="34574" r="20988" b="33023"/>
          <a:stretch/>
        </p:blipFill>
        <p:spPr>
          <a:xfrm>
            <a:off x="3572540" y="1681983"/>
            <a:ext cx="8619460" cy="464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156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477121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3200" b="1" dirty="0">
                <a:solidFill>
                  <a:srgbClr val="142DAC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विस्तृत जानकारीको लागि गणना पुस्तिकाको अनुच्छेद ६.१२० देखि ६.१५७ सम्म तथा अनुच्छेद ७.१ देखि ७.२८ सम्म अध्ययन गर्नुहोस् ।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1690" y="3866600"/>
            <a:ext cx="31486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e-NP" sz="8800" b="1" dirty="0">
                <a:solidFill>
                  <a:srgbClr val="142DAC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धन्यवाद</a:t>
            </a:r>
            <a:r>
              <a:rPr lang="en-US" sz="8800" b="1" dirty="0">
                <a:solidFill>
                  <a:srgbClr val="142DAC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!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577516"/>
            <a:ext cx="12192000" cy="86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934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165" y="871305"/>
            <a:ext cx="11929728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१५ को मृत्यु भएका व्यक्तिको विवरण संकलन गर्दा विशेष ध्यान दिनुपर्ने कुराहरू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5" y="1926536"/>
            <a:ext cx="11929728" cy="4939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एउटा प्रश्नावलीमा परिवारको ३ जनासम्मको मृत्यु सम्बन्धी विवरण भर्न सकिन्छ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तीन जना भन्दा बढीको मृत्यु भएको रहेछ भने अर्को प्रश्नावलीको यहि महलमा </a:t>
            </a:r>
            <a:r>
              <a:rPr lang="ne-NP" sz="2400">
                <a:cs typeface="Kalimati" pitchFamily="2"/>
              </a:rPr>
              <a:t>लेख्नुपर्दछ ।</a:t>
            </a:r>
            <a:r>
              <a:rPr lang="ne-NP" sz="2400" b="1">
                <a:cs typeface="Kalimati" pitchFamily="2"/>
              </a:rPr>
              <a:t>य</a:t>
            </a:r>
            <a:r>
              <a:rPr lang="ne-NP" sz="2400" b="1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स्तो अवस्थामा अर्को प्रश्नावलीका</a:t>
            </a:r>
            <a:r>
              <a:rPr lang="ne-NP" sz="2400">
                <a:cs typeface="Kalimati" pitchFamily="2"/>
              </a:rPr>
              <a:t> </a:t>
            </a:r>
            <a:r>
              <a:rPr lang="ne-NP" sz="2400" b="1">
                <a:solidFill>
                  <a:srgbClr val="142DAC"/>
                </a:solidFill>
                <a:latin typeface="Calibri" panose="020F0502020204030204" pitchFamily="34" charset="0"/>
                <a:cs typeface="Kalimati" panose="00000400000000000000" pitchFamily="2"/>
              </a:rPr>
              <a:t>अरु  प्रश्नहरु  भर्नु पर्दैन र तेर्सो धर्कोले काट्नु पर्दछ ।</a:t>
            </a:r>
            <a:endParaRPr lang="ne-NP" sz="2400" dirty="0">
              <a:cs typeface="Kalimati" pitchFamily="2"/>
            </a:endParaRP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जन्मने बित्तिकै वा जन्मेको एक बर्ष भित्रमा भएको मृत्युको विवरण नभन्ने सम्भावना हुन्छ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कहिलेकाँहि एउटै व्यक्तिको मृत्युको विवरण एक भन्दा बढी </a:t>
            </a:r>
            <a:r>
              <a:rPr lang="ne-NP" sz="2400">
                <a:cs typeface="Kalimati" pitchFamily="2"/>
              </a:rPr>
              <a:t>परिवारबाट टिपाउने </a:t>
            </a:r>
            <a:r>
              <a:rPr lang="ne-NP" sz="2400" dirty="0">
                <a:cs typeface="Kalimati" pitchFamily="2"/>
              </a:rPr>
              <a:t>सम्भावना पनि हुन्छ । जस्तैः आमा वा बाबुको मृत्युको विवरण छुट्टिएर बसेका छोराहरू </a:t>
            </a:r>
            <a:r>
              <a:rPr lang="ne-NP" sz="2400">
                <a:cs typeface="Kalimati" pitchFamily="2"/>
              </a:rPr>
              <a:t>सबैले टिपाउने </a:t>
            </a:r>
            <a:r>
              <a:rPr lang="ne-NP" sz="2400" dirty="0">
                <a:cs typeface="Kalimati" pitchFamily="2"/>
              </a:rPr>
              <a:t>सम्भावना हुन्छ ।</a:t>
            </a:r>
            <a:r>
              <a:rPr lang="en-US" sz="2400" dirty="0"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यस्तो अवस्थामा मृतक व्यक्ति जुन परिवारमा अक्सर बसेका थिए त्यही परिवारबाट मात्र विवरण संकलन गर्नुपर्दछ ।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endParaRPr lang="ne-NP" sz="2400" dirty="0">
              <a:cs typeface="Kalimati" pitchFamily="2"/>
            </a:endParaRP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330065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5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V="1">
            <a:off x="0" y="644893"/>
            <a:ext cx="12192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61237" y="871305"/>
            <a:ext cx="11121656" cy="386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1"/>
              </a:lnSpc>
              <a:spcBef>
                <a:spcPct val="0"/>
              </a:spcBef>
            </a:pPr>
            <a:r>
              <a:rPr lang="ne-NP" sz="2800" b="1" dirty="0">
                <a:solidFill>
                  <a:srgbClr val="142DAC"/>
                </a:solidFill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प्रश्न १५ मृत्यु भएका व्यक्तिको विवरण लेख्ने तरिका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66" y="1926536"/>
            <a:ext cx="673040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महल २ मृत्यु भएका व्यक्तिको नाम थरः मृतकको नाम थर लेख्नुपर्दछ ।</a:t>
            </a:r>
            <a:endParaRPr lang="en-US" sz="2400" dirty="0">
              <a:cs typeface="Kalimati" pitchFamily="2"/>
            </a:endParaRP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महल ३ मृत्यु भएका व्यक्तिको लिङ्गः मृतक पुरूष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1</a:t>
            </a:r>
            <a:r>
              <a:rPr lang="ne-NP" sz="2400" dirty="0">
                <a:cs typeface="Kalimati" pitchFamily="2"/>
              </a:rPr>
              <a:t> र महिला भए कोड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2</a:t>
            </a:r>
            <a:r>
              <a:rPr lang="ne-NP" sz="2400" b="1" dirty="0">
                <a:solidFill>
                  <a:srgbClr val="00B0F0"/>
                </a:solidFill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लेख्नुपर्दछ ।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महल ४ </a:t>
            </a:r>
            <a:r>
              <a:rPr lang="ne-NP" sz="2400">
                <a:cs typeface="Kalimati" pitchFamily="2"/>
              </a:rPr>
              <a:t>मृत्यु हुँदा पुरा भएको </a:t>
            </a:r>
            <a:r>
              <a:rPr lang="ne-NP" sz="2400" dirty="0">
                <a:cs typeface="Kalimati" pitchFamily="2"/>
              </a:rPr>
              <a:t>उमेरः मृतकको मृत्यु हुँदा पुरा गरेको उमेर बर्षमा लेख्नुपर्दछ। </a:t>
            </a:r>
          </a:p>
          <a:p>
            <a:pPr lvl="1" indent="-284163" algn="just">
              <a:lnSpc>
                <a:spcPct val="150000"/>
              </a:lnSpc>
              <a:buFont typeface="Arial"/>
              <a:buChar char="•"/>
            </a:pPr>
            <a:r>
              <a:rPr lang="ne-NP" sz="2400" dirty="0">
                <a:cs typeface="Kalimati" pitchFamily="2"/>
              </a:rPr>
              <a:t>एक </a:t>
            </a:r>
            <a:r>
              <a:rPr lang="ne-NP" sz="2400">
                <a:cs typeface="Kalimati" pitchFamily="2"/>
              </a:rPr>
              <a:t>बर्ष नपुगी मृत्यु भएका बाल बालिकाको </a:t>
            </a:r>
            <a:r>
              <a:rPr lang="ne-NP" sz="2400" dirty="0">
                <a:cs typeface="Kalimati" pitchFamily="2"/>
              </a:rPr>
              <a:t>उमेर </a:t>
            </a:r>
            <a:r>
              <a:rPr lang="en-US" sz="2400" b="1" dirty="0">
                <a:solidFill>
                  <a:srgbClr val="00B0F0"/>
                </a:solidFill>
                <a:cs typeface="Kalimati" pitchFamily="2"/>
              </a:rPr>
              <a:t>00</a:t>
            </a:r>
            <a:r>
              <a:rPr lang="ne-NP" sz="2400" b="1" dirty="0">
                <a:solidFill>
                  <a:srgbClr val="00B0F0"/>
                </a:solidFill>
                <a:cs typeface="Kalimati" pitchFamily="2"/>
              </a:rPr>
              <a:t> </a:t>
            </a:r>
            <a:r>
              <a:rPr lang="ne-NP" sz="2400" dirty="0">
                <a:cs typeface="Kalimati" pitchFamily="2"/>
              </a:rPr>
              <a:t>लेख्नुपर्दछ ।</a:t>
            </a:r>
          </a:p>
        </p:txBody>
      </p:sp>
      <p:sp>
        <p:nvSpPr>
          <p:cNvPr id="8" name="Slide Number Placeholder 19"/>
          <p:cNvSpPr txBox="1">
            <a:spLocks/>
          </p:cNvSpPr>
          <p:nvPr/>
        </p:nvSpPr>
        <p:spPr>
          <a:xfrm>
            <a:off x="11713580" y="6330065"/>
            <a:ext cx="478420" cy="4385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defRPr>
                <a:latin typeface="Fontasy Himali" panose="04020500000000000000" pitchFamily="8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40B2E4-A264-431E-ABDE-38E3BCDA5876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0A656-2487-4556-BFDC-742B753C6CF2}"/>
              </a:ext>
            </a:extLst>
          </p:cNvPr>
          <p:cNvSpPr txBox="1"/>
          <p:nvPr/>
        </p:nvSpPr>
        <p:spPr>
          <a:xfrm>
            <a:off x="9306579" y="1883441"/>
            <a:ext cx="1073889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e-NP" dirty="0">
                <a:cs typeface="Kalimati" panose="00000400000000000000" pitchFamily="2"/>
              </a:rPr>
              <a:t>उदाहरण</a:t>
            </a:r>
            <a:endParaRPr lang="en-US" dirty="0">
              <a:cs typeface="Kalimati" panose="00000400000000000000" pitchFamily="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666C49-2201-49BC-8BFC-6459A0324B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80" t="41922" r="39328" b="33605"/>
          <a:stretch/>
        </p:blipFill>
        <p:spPr>
          <a:xfrm>
            <a:off x="7070191" y="2347119"/>
            <a:ext cx="5131981" cy="24794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76B37D-4697-43B7-A672-6E0009054239}"/>
              </a:ext>
            </a:extLst>
          </p:cNvPr>
          <p:cNvSpPr txBox="1"/>
          <p:nvPr/>
        </p:nvSpPr>
        <p:spPr>
          <a:xfrm>
            <a:off x="7745331" y="4107041"/>
            <a:ext cx="300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solidFill>
                  <a:srgbClr val="00B0F0"/>
                </a:solidFill>
                <a:cs typeface="Kalimati" panose="00000400000000000000" pitchFamily="2"/>
              </a:rPr>
              <a:t>शिशु मृत्यु</a:t>
            </a:r>
            <a:endParaRPr lang="en-US" dirty="0">
              <a:solidFill>
                <a:srgbClr val="00B0F0"/>
              </a:solidFill>
              <a:cs typeface="Kalimati" panose="00000400000000000000" pitchFamily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BBA8A3-488E-4249-93CB-E1A506B2747A}"/>
              </a:ext>
            </a:extLst>
          </p:cNvPr>
          <p:cNvSpPr txBox="1"/>
          <p:nvPr/>
        </p:nvSpPr>
        <p:spPr>
          <a:xfrm>
            <a:off x="10429154" y="4058762"/>
            <a:ext cx="74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5D3CA-CC92-4B7B-B8C3-AA3781BD28BC}"/>
              </a:ext>
            </a:extLst>
          </p:cNvPr>
          <p:cNvSpPr txBox="1"/>
          <p:nvPr/>
        </p:nvSpPr>
        <p:spPr>
          <a:xfrm>
            <a:off x="7745331" y="3739114"/>
            <a:ext cx="300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e-NP" dirty="0">
                <a:solidFill>
                  <a:srgbClr val="00B0F0"/>
                </a:solidFill>
                <a:cs typeface="Kalimati" panose="00000400000000000000" pitchFamily="2"/>
              </a:rPr>
              <a:t>शीवा हमाल</a:t>
            </a:r>
            <a:endParaRPr lang="en-US" dirty="0">
              <a:solidFill>
                <a:srgbClr val="00B0F0"/>
              </a:solidFill>
              <a:cs typeface="Kalimati" panose="00000400000000000000" pitchFamily="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B0009C-3150-4C30-95E9-ABFD7828B896}"/>
              </a:ext>
            </a:extLst>
          </p:cNvPr>
          <p:cNvSpPr txBox="1"/>
          <p:nvPr/>
        </p:nvSpPr>
        <p:spPr>
          <a:xfrm>
            <a:off x="10422986" y="3741434"/>
            <a:ext cx="74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A836C4-7B74-4E60-8673-5FA0ADF410C2}"/>
              </a:ext>
            </a:extLst>
          </p:cNvPr>
          <p:cNvSpPr txBox="1"/>
          <p:nvPr/>
        </p:nvSpPr>
        <p:spPr>
          <a:xfrm>
            <a:off x="11309495" y="3755728"/>
            <a:ext cx="76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31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7187A5-E21B-4944-B3C1-9F9C5BD7A46E}"/>
              </a:ext>
            </a:extLst>
          </p:cNvPr>
          <p:cNvSpPr txBox="1"/>
          <p:nvPr/>
        </p:nvSpPr>
        <p:spPr>
          <a:xfrm>
            <a:off x="11330303" y="4127756"/>
            <a:ext cx="74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00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9EC93F18-F34F-451E-84E3-9469803867B8}"/>
              </a:ext>
            </a:extLst>
          </p:cNvPr>
          <p:cNvSpPr/>
          <p:nvPr/>
        </p:nvSpPr>
        <p:spPr>
          <a:xfrm>
            <a:off x="7403344" y="4944140"/>
            <a:ext cx="4465673" cy="1824464"/>
          </a:xfrm>
          <a:prstGeom prst="cloudCallout">
            <a:avLst>
              <a:gd name="adj1" fmla="val -17787"/>
              <a:gd name="adj2" fmla="val -771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e-NP" sz="2400" dirty="0">
                <a:cs typeface="Kalimati" pitchFamily="2"/>
              </a:rPr>
              <a:t>नामाकरण नभएका शिशुको हकमा ×शिशु मृत्यु× लेख्नुपर्दछ ।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70B81D-2366-4485-8FB1-793411E3B130}"/>
              </a:ext>
            </a:extLst>
          </p:cNvPr>
          <p:cNvSpPr txBox="1"/>
          <p:nvPr/>
        </p:nvSpPr>
        <p:spPr>
          <a:xfrm>
            <a:off x="5645896" y="6450061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e-NP" sz="1800" b="1" dirty="0">
                <a:latin typeface="Calibri" panose="020F0502020204030204" pitchFamily="34" charset="0"/>
                <a:ea typeface="Calibri" panose="020F0502020204030204" pitchFamily="34" charset="0"/>
                <a:cs typeface="Kalimati" panose="00000400000000000000" pitchFamily="2"/>
              </a:rPr>
              <a:t>क्रमशः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43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3171</TotalTime>
  <Words>5114</Words>
  <Application>Microsoft Office PowerPoint</Application>
  <PresentationFormat>Widescreen</PresentationFormat>
  <Paragraphs>508</Paragraphs>
  <Slides>70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0" baseType="lpstr">
      <vt:lpstr>Arial</vt:lpstr>
      <vt:lpstr>Calibri</vt:lpstr>
      <vt:lpstr>Calibri Light</vt:lpstr>
      <vt:lpstr>Fontasy Himali</vt:lpstr>
      <vt:lpstr>Ganesh</vt:lpstr>
      <vt:lpstr>Kalimati</vt:lpstr>
      <vt:lpstr>Kokila</vt:lpstr>
      <vt:lpstr>Preeti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CBS</dc:creator>
  <cp:lastModifiedBy>Rishi Ram Sigdel</cp:lastModifiedBy>
  <cp:revision>330</cp:revision>
  <dcterms:created xsi:type="dcterms:W3CDTF">2020-10-11T07:30:23Z</dcterms:created>
  <dcterms:modified xsi:type="dcterms:W3CDTF">2021-03-15T07:20:30Z</dcterms:modified>
</cp:coreProperties>
</file>