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456" r:id="rId2"/>
    <p:sldId id="457" r:id="rId3"/>
    <p:sldId id="380" r:id="rId4"/>
    <p:sldId id="407" r:id="rId5"/>
    <p:sldId id="458" r:id="rId6"/>
    <p:sldId id="452" r:id="rId7"/>
    <p:sldId id="418" r:id="rId8"/>
    <p:sldId id="419" r:id="rId9"/>
    <p:sldId id="420" r:id="rId10"/>
    <p:sldId id="421" r:id="rId11"/>
    <p:sldId id="422" r:id="rId12"/>
    <p:sldId id="423" r:id="rId13"/>
    <p:sldId id="424" r:id="rId14"/>
    <p:sldId id="425" r:id="rId15"/>
    <p:sldId id="426" r:id="rId16"/>
    <p:sldId id="428" r:id="rId17"/>
    <p:sldId id="451" r:id="rId18"/>
    <p:sldId id="430" r:id="rId19"/>
    <p:sldId id="431" r:id="rId20"/>
    <p:sldId id="432" r:id="rId21"/>
    <p:sldId id="433" r:id="rId22"/>
    <p:sldId id="434" r:id="rId23"/>
    <p:sldId id="435" r:id="rId24"/>
    <p:sldId id="436" r:id="rId25"/>
    <p:sldId id="453" r:id="rId26"/>
    <p:sldId id="454" r:id="rId27"/>
    <p:sldId id="455" r:id="rId28"/>
    <p:sldId id="437" r:id="rId29"/>
    <p:sldId id="438" r:id="rId30"/>
    <p:sldId id="439" r:id="rId31"/>
    <p:sldId id="440" r:id="rId32"/>
    <p:sldId id="441" r:id="rId33"/>
    <p:sldId id="443" r:id="rId34"/>
    <p:sldId id="444" r:id="rId35"/>
    <p:sldId id="445" r:id="rId36"/>
    <p:sldId id="446" r:id="rId37"/>
    <p:sldId id="459" r:id="rId38"/>
    <p:sldId id="447" r:id="rId39"/>
    <p:sldId id="448" r:id="rId40"/>
    <p:sldId id="449" r:id="rId41"/>
    <p:sldId id="450" r:id="rId42"/>
    <p:sldId id="411" r:id="rId43"/>
    <p:sldId id="32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2D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1" autoAdjust="0"/>
    <p:restoredTop sz="94660" autoAdjust="0"/>
  </p:normalViewPr>
  <p:slideViewPr>
    <p:cSldViewPr snapToGrid="0">
      <p:cViewPr varScale="1">
        <p:scale>
          <a:sx n="74" d="100"/>
          <a:sy n="74" d="100"/>
        </p:scale>
        <p:origin x="72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F0E8A4-6131-40E5-9846-53E13B890C1B}" type="datetimeFigureOut">
              <a:rPr lang="en-US" smtClean="0"/>
              <a:pPr/>
              <a:t>3/8/2020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3A7572-4BE6-4FF7-8442-69D53216B303}" type="slidenum">
              <a:rPr lang="en-US" smtClean="0"/>
              <a:pPr/>
              <a:t>‹#›</a:t>
            </a:fld>
            <a:endParaRPr lang="en-US"/>
          </a:p>
        </p:txBody>
      </p:sp>
    </p:spTree>
    <p:extLst>
      <p:ext uri="{BB962C8B-B14F-4D97-AF65-F5344CB8AC3E}">
        <p14:creationId xmlns:p14="http://schemas.microsoft.com/office/powerpoint/2010/main" val="526993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A51237-BD03-4849-8BC0-1BC051558707}" type="datetimeFigureOut">
              <a:rPr lang="en-US" smtClean="0"/>
              <a:pPr/>
              <a:t>3/8/2020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304AB7-4F6E-4532-B4AE-4FE1F4B2F639}" type="slidenum">
              <a:rPr lang="en-US" smtClean="0"/>
              <a:pPr/>
              <a:t>‹#›</a:t>
            </a:fld>
            <a:endParaRPr lang="en-US"/>
          </a:p>
        </p:txBody>
      </p:sp>
    </p:spTree>
    <p:extLst>
      <p:ext uri="{BB962C8B-B14F-4D97-AF65-F5344CB8AC3E}">
        <p14:creationId xmlns:p14="http://schemas.microsoft.com/office/powerpoint/2010/main" val="1333052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688F965-7E20-4480-87E7-0F17757C8EB9}" type="slidenum">
              <a:rPr lang="en-US" smtClean="0"/>
              <a:pPr/>
              <a:t>1</a:t>
            </a:fld>
            <a:endParaRPr lang="en-US"/>
          </a:p>
        </p:txBody>
      </p:sp>
    </p:spTree>
    <p:extLst>
      <p:ext uri="{BB962C8B-B14F-4D97-AF65-F5344CB8AC3E}">
        <p14:creationId xmlns:p14="http://schemas.microsoft.com/office/powerpoint/2010/main" val="2412264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Narrow" pitchFamily="34" charset="0"/>
              </a:defRPr>
            </a:lvl1pPr>
          </a:lstStyle>
          <a:p>
            <a:r>
              <a:rPr lang="en-US" dirty="0"/>
              <a:t>Click to edit Master title style</a:t>
            </a:r>
          </a:p>
        </p:txBody>
      </p:sp>
      <p:sp>
        <p:nvSpPr>
          <p:cNvPr id="3" name="Subtitle 2"/>
          <p:cNvSpPr>
            <a:spLocks noGrp="1"/>
          </p:cNvSpPr>
          <p:nvPr>
            <p:ph type="subTitle" idx="1"/>
          </p:nvPr>
        </p:nvSpPr>
        <p:spPr>
          <a:xfrm>
            <a:off x="1564943" y="5568287"/>
            <a:ext cx="9144000" cy="1081584"/>
          </a:xfrm>
        </p:spPr>
        <p:txBody>
          <a:bodyPr/>
          <a:lstStyle>
            <a:lvl1pPr marL="0" indent="0" algn="ctr">
              <a:buNone/>
              <a:defRPr sz="2400">
                <a:latin typeface="Arial Narrow"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9" name="Rectangle 8"/>
          <p:cNvSpPr/>
          <p:nvPr userDrawn="1"/>
        </p:nvSpPr>
        <p:spPr>
          <a:xfrm>
            <a:off x="0" y="0"/>
            <a:ext cx="12192000" cy="952500"/>
          </a:xfrm>
          <a:prstGeom prst="rect">
            <a:avLst/>
          </a:prstGeom>
          <a:ln w="28575">
            <a:solidFill>
              <a:schemeClr val="bg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11" name="Straight Connector 10"/>
          <p:cNvCxnSpPr/>
          <p:nvPr userDrawn="1"/>
        </p:nvCxnSpPr>
        <p:spPr>
          <a:xfrm>
            <a:off x="0" y="961728"/>
            <a:ext cx="12192000" cy="0"/>
          </a:xfrm>
          <a:prstGeom prst="line">
            <a:avLst/>
          </a:prstGeom>
          <a:ln w="19050" cmpd="sng">
            <a:solidFill>
              <a:srgbClr val="FFC000"/>
            </a:solidFill>
          </a:ln>
          <a:scene3d>
            <a:camera prst="orthographicFront"/>
            <a:lightRig rig="threePt" dir="t"/>
          </a:scene3d>
          <a:sp3d>
            <a:bevelT/>
          </a:sp3d>
        </p:spPr>
        <p:style>
          <a:lnRef idx="3">
            <a:schemeClr val="accent2"/>
          </a:lnRef>
          <a:fillRef idx="0">
            <a:schemeClr val="accent2"/>
          </a:fillRef>
          <a:effectRef idx="2">
            <a:schemeClr val="accent2"/>
          </a:effectRef>
          <a:fontRef idx="minor">
            <a:schemeClr val="tx1"/>
          </a:fontRef>
        </p:style>
      </p:cxnSp>
      <p:sp>
        <p:nvSpPr>
          <p:cNvPr id="12" name="Title 1"/>
          <p:cNvSpPr txBox="1">
            <a:spLocks/>
          </p:cNvSpPr>
          <p:nvPr userDrawn="1"/>
        </p:nvSpPr>
        <p:spPr>
          <a:xfrm>
            <a:off x="9105900" y="35542"/>
            <a:ext cx="2965277" cy="544007"/>
          </a:xfrm>
          <a:prstGeom prst="rect">
            <a:avLst/>
          </a:prstGeom>
        </p:spPr>
        <p:txBody>
          <a:bodyPr vert="horz" lIns="91440" tIns="45720" rIns="91440" bIns="45720" rtlCol="0" anchor="b">
            <a:normAutofit fontScale="97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dirty="0">
              <a:solidFill>
                <a:srgbClr val="FF0000"/>
              </a:solidFill>
              <a:latin typeface="Arial Narrow" panose="020B0606020202030204"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6437" y="57209"/>
            <a:ext cx="759770" cy="638827"/>
          </a:xfrm>
          <a:prstGeom prst="rect">
            <a:avLst/>
          </a:prstGeom>
        </p:spPr>
      </p:pic>
      <p:sp>
        <p:nvSpPr>
          <p:cNvPr id="14" name="TextBox 13"/>
          <p:cNvSpPr txBox="1"/>
          <p:nvPr userDrawn="1"/>
        </p:nvSpPr>
        <p:spPr>
          <a:xfrm>
            <a:off x="397603" y="670853"/>
            <a:ext cx="1027845" cy="276999"/>
          </a:xfrm>
          <a:prstGeom prst="rect">
            <a:avLst/>
          </a:prstGeom>
          <a:noFill/>
        </p:spPr>
        <p:txBody>
          <a:bodyPr wrap="none" rtlCol="0">
            <a:spAutoFit/>
          </a:bodyPr>
          <a:lstStyle/>
          <a:p>
            <a:r>
              <a:rPr lang="ne-NP" sz="1200" dirty="0">
                <a:solidFill>
                  <a:srgbClr val="FF0000"/>
                </a:solidFill>
                <a:latin typeface="Arial Narrow" panose="020B0606020202030204" pitchFamily="34" charset="0"/>
              </a:rPr>
              <a:t>नेपाल सरकार</a:t>
            </a:r>
            <a:endParaRPr lang="en-US" sz="1200" dirty="0">
              <a:solidFill>
                <a:srgbClr val="FF0000"/>
              </a:solidFill>
              <a:latin typeface="Arial Narrow" panose="020B0606020202030204" pitchFamily="34" charset="0"/>
            </a:endParaRPr>
          </a:p>
        </p:txBody>
      </p:sp>
      <p:pic>
        <p:nvPicPr>
          <p:cNvPr id="17" name="Picture 16" descr="5cm height.jpg"/>
          <p:cNvPicPr>
            <a:picLocks noChangeAspect="1"/>
          </p:cNvPicPr>
          <p:nvPr userDrawn="1"/>
        </p:nvPicPr>
        <p:blipFill>
          <a:blip r:embed="rId3" cstate="print">
            <a:lum contrast="10000"/>
          </a:blip>
          <a:stretch>
            <a:fillRect/>
          </a:stretch>
        </p:blipFill>
        <p:spPr>
          <a:xfrm>
            <a:off x="11203014" y="-13648"/>
            <a:ext cx="703577" cy="957959"/>
          </a:xfrm>
          <a:prstGeom prst="rect">
            <a:avLst/>
          </a:prstGeom>
        </p:spPr>
      </p:pic>
      <p:sp>
        <p:nvSpPr>
          <p:cNvPr id="16" name="TextBox 15"/>
          <p:cNvSpPr txBox="1"/>
          <p:nvPr userDrawn="1"/>
        </p:nvSpPr>
        <p:spPr>
          <a:xfrm>
            <a:off x="4013940" y="0"/>
            <a:ext cx="3174266" cy="984052"/>
          </a:xfrm>
          <a:prstGeom prst="rect">
            <a:avLst/>
          </a:prstGeom>
          <a:noFill/>
        </p:spPr>
        <p:txBody>
          <a:bodyPr wrap="none" rtlCol="0">
            <a:spAutoFit/>
          </a:bodyPr>
          <a:lstStyle/>
          <a:p>
            <a:pPr algn="ctr">
              <a:lnSpc>
                <a:spcPct val="150000"/>
              </a:lnSpc>
              <a:spcBef>
                <a:spcPts val="0"/>
              </a:spcBef>
            </a:pPr>
            <a:r>
              <a:rPr lang="ne-NP" sz="2400" b="1" dirty="0">
                <a:solidFill>
                  <a:srgbClr val="142DAC"/>
                </a:solidFill>
                <a:latin typeface="Himchuli" pitchFamily="2" charset="0"/>
                <a:ea typeface="Times New Roman" panose="02020603050405020304" pitchFamily="18" charset="0"/>
              </a:rPr>
              <a:t>राष्ट्रिय</a:t>
            </a:r>
            <a:r>
              <a:rPr lang="ne-NP" sz="2400" b="1" baseline="0" dirty="0">
                <a:solidFill>
                  <a:srgbClr val="142DAC"/>
                </a:solidFill>
                <a:latin typeface="Himchuli" pitchFamily="2" charset="0"/>
                <a:ea typeface="Times New Roman" panose="02020603050405020304" pitchFamily="18" charset="0"/>
              </a:rPr>
              <a:t> जनगणना २०७८</a:t>
            </a:r>
            <a:r>
              <a:rPr lang="en-US" sz="1100" b="0" baseline="0" dirty="0">
                <a:solidFill>
                  <a:srgbClr val="142DAC"/>
                </a:solidFill>
                <a:latin typeface="Times New Roman" panose="02020603050405020304" pitchFamily="18" charset="0"/>
                <a:ea typeface="Times New Roman" panose="02020603050405020304" pitchFamily="18" charset="0"/>
              </a:rPr>
              <a:t/>
            </a:r>
            <a:br>
              <a:rPr lang="en-US" sz="1100" b="0" baseline="0" dirty="0">
                <a:solidFill>
                  <a:srgbClr val="142DAC"/>
                </a:solidFill>
                <a:latin typeface="Times New Roman" panose="02020603050405020304" pitchFamily="18" charset="0"/>
                <a:ea typeface="Times New Roman" panose="02020603050405020304" pitchFamily="18" charset="0"/>
              </a:rPr>
            </a:br>
            <a:r>
              <a:rPr lang="ne-NP" sz="1600" b="1" baseline="0" dirty="0">
                <a:solidFill>
                  <a:srgbClr val="FF0000"/>
                </a:solidFill>
                <a:latin typeface="Times New Roman" panose="02020603050405020304" pitchFamily="18" charset="0"/>
                <a:ea typeface="Times New Roman" panose="02020603050405020304" pitchFamily="18" charset="0"/>
              </a:rPr>
              <a:t>पाइलट जनगणना २०७६</a:t>
            </a:r>
            <a:endParaRPr lang="en-US" sz="2400" b="1" baseline="0" dirty="0">
              <a:solidFill>
                <a:srgbClr val="FF0000"/>
              </a:solidFill>
              <a:latin typeface="Himchuli" pitchFamily="2" charset="0"/>
              <a:ea typeface="Times New Roman" panose="02020603050405020304" pitchFamily="18" charset="0"/>
            </a:endParaRPr>
          </a:p>
        </p:txBody>
      </p:sp>
    </p:spTree>
    <p:extLst>
      <p:ext uri="{BB962C8B-B14F-4D97-AF65-F5344CB8AC3E}">
        <p14:creationId xmlns:p14="http://schemas.microsoft.com/office/powerpoint/2010/main" val="86940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14173"/>
            <a:ext cx="12192000" cy="541676"/>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1585640"/>
            <a:ext cx="10515600" cy="516471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2"/>
          </p:nvPr>
        </p:nvSpPr>
        <p:spPr>
          <a:xfrm>
            <a:off x="11696132" y="6451887"/>
            <a:ext cx="445835" cy="365125"/>
          </a:xfrm>
          <a:prstGeom prst="rect">
            <a:avLst/>
          </a:prstGeom>
        </p:spPr>
        <p:txBody>
          <a:bodyPr/>
          <a:lstStyle>
            <a:lvl1pPr marL="0" algn="l" defTabSz="914400" rtl="0" eaLnBrk="1" latinLnBrk="0" hangingPunct="1">
              <a:defRPr lang="en-US" sz="1400" kern="1200" smtClean="0">
                <a:solidFill>
                  <a:schemeClr val="tx1"/>
                </a:solidFill>
                <a:latin typeface="Times New Roman" pitchFamily="18" charset="0"/>
                <a:ea typeface="+mn-ea"/>
                <a:cs typeface="Times New Roman" pitchFamily="18" charset="0"/>
              </a:defRPr>
            </a:lvl1pPr>
          </a:lstStyle>
          <a:p>
            <a:fld id="{26402401-4522-4C0F-A737-197EB07E49FF}" type="slidenum">
              <a:rPr lang="en-US" smtClean="0"/>
              <a:pPr/>
              <a:t>‹#›</a:t>
            </a:fld>
            <a:endParaRPr lang="en-US"/>
          </a:p>
        </p:txBody>
      </p:sp>
    </p:spTree>
    <p:extLst>
      <p:ext uri="{BB962C8B-B14F-4D97-AF65-F5344CB8AC3E}">
        <p14:creationId xmlns:p14="http://schemas.microsoft.com/office/powerpoint/2010/main" val="1400310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012419"/>
            <a:ext cx="12192000" cy="529779"/>
          </a:xfrm>
          <a:prstGeom prst="rect">
            <a:avLst/>
          </a:prstGeom>
          <a:solidFill>
            <a:schemeClr val="accent2">
              <a:lumMod val="20000"/>
              <a:lumOff val="80000"/>
            </a:schemeClr>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2263" y="1596789"/>
            <a:ext cx="11354937" cy="50580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437" y="18572"/>
            <a:ext cx="757027" cy="636521"/>
          </a:xfrm>
          <a:prstGeom prst="rect">
            <a:avLst/>
          </a:prstGeom>
        </p:spPr>
      </p:pic>
      <p:sp>
        <p:nvSpPr>
          <p:cNvPr id="8" name="TextBox 7"/>
          <p:cNvSpPr txBox="1"/>
          <p:nvPr/>
        </p:nvSpPr>
        <p:spPr>
          <a:xfrm>
            <a:off x="315715" y="645864"/>
            <a:ext cx="1170513" cy="307777"/>
          </a:xfrm>
          <a:prstGeom prst="rect">
            <a:avLst/>
          </a:prstGeom>
          <a:noFill/>
        </p:spPr>
        <p:txBody>
          <a:bodyPr wrap="none" rtlCol="0">
            <a:spAutoFit/>
          </a:bodyPr>
          <a:lstStyle/>
          <a:p>
            <a:r>
              <a:rPr lang="ne-NP" sz="1400" dirty="0">
                <a:solidFill>
                  <a:srgbClr val="FF0000"/>
                </a:solidFill>
                <a:latin typeface="Arial Narrow" panose="020B0606020202030204" pitchFamily="34" charset="0"/>
              </a:rPr>
              <a:t>नेपाल सरकार</a:t>
            </a:r>
            <a:endParaRPr lang="en-US" sz="1400" dirty="0">
              <a:solidFill>
                <a:srgbClr val="FF0000"/>
              </a:solidFill>
              <a:latin typeface="Arial Narrow" panose="020B0606020202030204" pitchFamily="34" charset="0"/>
            </a:endParaRPr>
          </a:p>
        </p:txBody>
      </p:sp>
      <p:sp>
        <p:nvSpPr>
          <p:cNvPr id="9" name="Title 1"/>
          <p:cNvSpPr txBox="1">
            <a:spLocks/>
          </p:cNvSpPr>
          <p:nvPr/>
        </p:nvSpPr>
        <p:spPr>
          <a:xfrm>
            <a:off x="9105900" y="35542"/>
            <a:ext cx="2965277" cy="582644"/>
          </a:xfrm>
          <a:prstGeom prst="rect">
            <a:avLst/>
          </a:prstGeom>
        </p:spPr>
        <p:txBody>
          <a:bodyPr vert="horz" lIns="91440" tIns="45720" rIns="91440" bIns="45720" rtlCol="0" anchor="b">
            <a:normAutofit fontScale="97500"/>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600" b="1" dirty="0">
              <a:solidFill>
                <a:srgbClr val="FF0000"/>
              </a:solidFill>
              <a:latin typeface="Arial Narrow" panose="020B0606020202030204" pitchFamily="34" charset="0"/>
            </a:endParaRPr>
          </a:p>
        </p:txBody>
      </p:sp>
      <p:cxnSp>
        <p:nvCxnSpPr>
          <p:cNvPr id="10" name="Straight Connector 9"/>
          <p:cNvCxnSpPr/>
          <p:nvPr/>
        </p:nvCxnSpPr>
        <p:spPr>
          <a:xfrm>
            <a:off x="0" y="964804"/>
            <a:ext cx="12192000" cy="0"/>
          </a:xfrm>
          <a:prstGeom prst="line">
            <a:avLst/>
          </a:prstGeom>
          <a:ln w="38100">
            <a:solidFill>
              <a:srgbClr val="FFC000"/>
            </a:solidFill>
          </a:ln>
        </p:spPr>
        <p:style>
          <a:lnRef idx="3">
            <a:schemeClr val="accent2"/>
          </a:lnRef>
          <a:fillRef idx="0">
            <a:schemeClr val="accent2"/>
          </a:fillRef>
          <a:effectRef idx="2">
            <a:schemeClr val="accent2"/>
          </a:effectRef>
          <a:fontRef idx="minor">
            <a:schemeClr val="tx1"/>
          </a:fontRef>
        </p:style>
      </p:cxnSp>
      <p:pic>
        <p:nvPicPr>
          <p:cNvPr id="13" name="Picture 12" descr="5cm height.jpg"/>
          <p:cNvPicPr>
            <a:picLocks noChangeAspect="1"/>
          </p:cNvPicPr>
          <p:nvPr userDrawn="1"/>
        </p:nvPicPr>
        <p:blipFill>
          <a:blip r:embed="rId5" cstate="print">
            <a:lum contrast="10000"/>
          </a:blip>
          <a:stretch>
            <a:fillRect/>
          </a:stretch>
        </p:blipFill>
        <p:spPr>
          <a:xfrm>
            <a:off x="11066534" y="-13648"/>
            <a:ext cx="703577" cy="957959"/>
          </a:xfrm>
          <a:prstGeom prst="rect">
            <a:avLst/>
          </a:prstGeom>
        </p:spPr>
      </p:pic>
      <p:sp>
        <p:nvSpPr>
          <p:cNvPr id="12" name="TextBox 11"/>
          <p:cNvSpPr txBox="1"/>
          <p:nvPr userDrawn="1"/>
        </p:nvSpPr>
        <p:spPr>
          <a:xfrm>
            <a:off x="4013940" y="0"/>
            <a:ext cx="3174266" cy="984052"/>
          </a:xfrm>
          <a:prstGeom prst="rect">
            <a:avLst/>
          </a:prstGeom>
          <a:noFill/>
        </p:spPr>
        <p:txBody>
          <a:bodyPr wrap="none" rtlCol="0">
            <a:spAutoFit/>
          </a:bodyPr>
          <a:lstStyle/>
          <a:p>
            <a:pPr algn="ctr">
              <a:lnSpc>
                <a:spcPct val="150000"/>
              </a:lnSpc>
              <a:spcBef>
                <a:spcPts val="0"/>
              </a:spcBef>
            </a:pPr>
            <a:r>
              <a:rPr lang="ne-NP" sz="2400" b="1" dirty="0">
                <a:solidFill>
                  <a:srgbClr val="142DAC"/>
                </a:solidFill>
                <a:latin typeface="Himchuli" pitchFamily="2" charset="0"/>
                <a:ea typeface="Times New Roman" panose="02020603050405020304" pitchFamily="18" charset="0"/>
              </a:rPr>
              <a:t>राष्ट्रिय</a:t>
            </a:r>
            <a:r>
              <a:rPr lang="ne-NP" sz="2400" b="1" baseline="0" dirty="0">
                <a:solidFill>
                  <a:srgbClr val="142DAC"/>
                </a:solidFill>
                <a:latin typeface="Himchuli" pitchFamily="2" charset="0"/>
                <a:ea typeface="Times New Roman" panose="02020603050405020304" pitchFamily="18" charset="0"/>
              </a:rPr>
              <a:t> जनगणना २०७८</a:t>
            </a:r>
            <a:r>
              <a:rPr lang="en-US" sz="1100" b="0" baseline="0" dirty="0">
                <a:solidFill>
                  <a:srgbClr val="142DAC"/>
                </a:solidFill>
                <a:latin typeface="Times New Roman" panose="02020603050405020304" pitchFamily="18" charset="0"/>
                <a:ea typeface="Times New Roman" panose="02020603050405020304" pitchFamily="18" charset="0"/>
              </a:rPr>
              <a:t/>
            </a:r>
            <a:br>
              <a:rPr lang="en-US" sz="1100" b="0" baseline="0" dirty="0">
                <a:solidFill>
                  <a:srgbClr val="142DAC"/>
                </a:solidFill>
                <a:latin typeface="Times New Roman" panose="02020603050405020304" pitchFamily="18" charset="0"/>
                <a:ea typeface="Times New Roman" panose="02020603050405020304" pitchFamily="18" charset="0"/>
              </a:rPr>
            </a:br>
            <a:r>
              <a:rPr lang="ne-NP" sz="1600" b="1" baseline="0" dirty="0">
                <a:solidFill>
                  <a:srgbClr val="FF0000"/>
                </a:solidFill>
                <a:latin typeface="Times New Roman" panose="02020603050405020304" pitchFamily="18" charset="0"/>
                <a:ea typeface="Times New Roman" panose="02020603050405020304" pitchFamily="18" charset="0"/>
              </a:rPr>
              <a:t>पाइलट जनगणना २०७६</a:t>
            </a:r>
            <a:endParaRPr lang="en-US" sz="2400" b="1" baseline="0" dirty="0">
              <a:solidFill>
                <a:srgbClr val="FF0000"/>
              </a:solidFill>
              <a:latin typeface="Himchuli" pitchFamily="2" charset="0"/>
              <a:ea typeface="Times New Roman" panose="02020603050405020304" pitchFamily="18" charset="0"/>
            </a:endParaRPr>
          </a:p>
        </p:txBody>
      </p:sp>
    </p:spTree>
    <p:extLst>
      <p:ext uri="{BB962C8B-B14F-4D97-AF65-F5344CB8AC3E}">
        <p14:creationId xmlns:p14="http://schemas.microsoft.com/office/powerpoint/2010/main" val="1858595772"/>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3200" kern="1200">
          <a:solidFill>
            <a:schemeClr val="tx1"/>
          </a:solidFill>
          <a:latin typeface="Arial Narrow"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21404" y="5328219"/>
            <a:ext cx="9906814" cy="878618"/>
          </a:xfrm>
        </p:spPr>
        <p:txBody>
          <a:bodyPr>
            <a:noAutofit/>
          </a:bodyPr>
          <a:lstStyle/>
          <a:p>
            <a:r>
              <a:rPr lang="ne-NP" sz="2800" b="1" smtClean="0">
                <a:latin typeface="Preeti" pitchFamily="2" charset="0"/>
                <a:cs typeface="Kalimati" panose="00000400000000000000" pitchFamily="2"/>
              </a:rPr>
              <a:t>आयोजक</a:t>
            </a:r>
            <a:r>
              <a:rPr lang="en-US" sz="2800" b="1" smtClean="0">
                <a:latin typeface="Preeti" pitchFamily="2" charset="0"/>
                <a:cs typeface="Kalimati" panose="00000400000000000000" pitchFamily="2"/>
              </a:rPr>
              <a:t> </a:t>
            </a:r>
            <a:r>
              <a:rPr lang="en-US" sz="2800" b="1" smtClean="0">
                <a:latin typeface="Times New Roman" panose="02020603050405020304" pitchFamily="18" charset="0"/>
                <a:cs typeface="Times New Roman" panose="02020603050405020304" pitchFamily="18" charset="0"/>
              </a:rPr>
              <a:t>: </a:t>
            </a:r>
            <a:r>
              <a:rPr lang="ne-NP" sz="2800" b="1" smtClean="0">
                <a:latin typeface="Times New Roman" panose="02020603050405020304" pitchFamily="18" charset="0"/>
                <a:cs typeface="Kalimati" panose="00000400000000000000" pitchFamily="2"/>
              </a:rPr>
              <a:t>केन्द्रीय तथ्याङ्क विभाग</a:t>
            </a:r>
            <a:br>
              <a:rPr lang="ne-NP" sz="2800" b="1" smtClean="0">
                <a:latin typeface="Times New Roman" panose="02020603050405020304" pitchFamily="18" charset="0"/>
                <a:cs typeface="Kalimati" panose="00000400000000000000" pitchFamily="2"/>
              </a:rPr>
            </a:br>
            <a:r>
              <a:rPr lang="ne-NP" sz="2800" b="1" smtClean="0">
                <a:latin typeface="Times New Roman" panose="02020603050405020304" pitchFamily="18" charset="0"/>
                <a:cs typeface="Kalimati" panose="00000400000000000000" pitchFamily="2"/>
              </a:rPr>
              <a:t>काठमाडौं</a:t>
            </a:r>
            <a:endParaRPr lang="en-US" sz="2800" b="1" dirty="0">
              <a:latin typeface="Preeti" pitchFamily="2" charset="0"/>
              <a:cs typeface="Kalimati" panose="00000400000000000000" pitchFamily="2"/>
            </a:endParaRPr>
          </a:p>
        </p:txBody>
      </p:sp>
      <p:sp>
        <p:nvSpPr>
          <p:cNvPr id="3" name="Subtitle 2"/>
          <p:cNvSpPr>
            <a:spLocks noGrp="1"/>
          </p:cNvSpPr>
          <p:nvPr>
            <p:ph type="subTitle" idx="1"/>
          </p:nvPr>
        </p:nvSpPr>
        <p:spPr>
          <a:xfrm>
            <a:off x="-44009" y="3538205"/>
            <a:ext cx="12192000" cy="1477139"/>
          </a:xfrm>
        </p:spPr>
        <p:txBody>
          <a:bodyPr>
            <a:noAutofit/>
          </a:bodyPr>
          <a:lstStyle/>
          <a:p>
            <a:pPr>
              <a:lnSpc>
                <a:spcPct val="100000"/>
              </a:lnSpc>
              <a:spcBef>
                <a:spcPts val="600"/>
              </a:spcBef>
            </a:pPr>
            <a:r>
              <a:rPr lang="ne-NP" b="1" smtClean="0">
                <a:solidFill>
                  <a:srgbClr val="FF0000"/>
                </a:solidFill>
                <a:cs typeface="Kalimati" panose="00000400000000000000" pitchFamily="2"/>
              </a:rPr>
              <a:t>गणक तालिम</a:t>
            </a:r>
            <a:endParaRPr lang="ne-NP" b="1" dirty="0">
              <a:solidFill>
                <a:srgbClr val="FF0000"/>
              </a:solidFill>
              <a:cs typeface="Kalimati" panose="00000400000000000000" pitchFamily="2"/>
            </a:endParaRPr>
          </a:p>
          <a:p>
            <a:pPr>
              <a:lnSpc>
                <a:spcPct val="100000"/>
              </a:lnSpc>
              <a:spcBef>
                <a:spcPts val="600"/>
              </a:spcBef>
            </a:pPr>
            <a:r>
              <a:rPr lang="ne-NP" b="1" dirty="0">
                <a:solidFill>
                  <a:srgbClr val="FF0000"/>
                </a:solidFill>
                <a:cs typeface="Kalimati" panose="00000400000000000000" pitchFamily="2"/>
              </a:rPr>
              <a:t>पोखरा, कास्की </a:t>
            </a:r>
          </a:p>
          <a:p>
            <a:pPr>
              <a:lnSpc>
                <a:spcPct val="100000"/>
              </a:lnSpc>
              <a:spcBef>
                <a:spcPts val="600"/>
              </a:spcBef>
            </a:pPr>
            <a:r>
              <a:rPr lang="ne-NP" b="1">
                <a:solidFill>
                  <a:srgbClr val="FF0000"/>
                </a:solidFill>
                <a:cs typeface="Kalimati" panose="00000400000000000000" pitchFamily="2"/>
              </a:rPr>
              <a:t>फाल्गुन २</a:t>
            </a:r>
            <a:r>
              <a:rPr lang="ne-NP" b="1" smtClean="0">
                <a:solidFill>
                  <a:srgbClr val="FF0000"/>
                </a:solidFill>
                <a:cs typeface="Kalimati" panose="00000400000000000000" pitchFamily="2"/>
              </a:rPr>
              <a:t>९ </a:t>
            </a:r>
            <a:r>
              <a:rPr lang="en-US" b="1">
                <a:solidFill>
                  <a:srgbClr val="FF0000"/>
                </a:solidFill>
                <a:cs typeface="Kalimati" panose="00000400000000000000" pitchFamily="2"/>
              </a:rPr>
              <a:t>–</a:t>
            </a:r>
            <a:r>
              <a:rPr lang="ne-NP" b="1">
                <a:solidFill>
                  <a:srgbClr val="FF0000"/>
                </a:solidFill>
                <a:cs typeface="Kalimati" panose="00000400000000000000" pitchFamily="2"/>
              </a:rPr>
              <a:t> </a:t>
            </a:r>
            <a:r>
              <a:rPr lang="ne-NP" b="1" smtClean="0">
                <a:solidFill>
                  <a:srgbClr val="FF0000"/>
                </a:solidFill>
                <a:cs typeface="Kalimati" panose="00000400000000000000" pitchFamily="2"/>
              </a:rPr>
              <a:t>चैत्र</a:t>
            </a:r>
            <a:r>
              <a:rPr lang="en-US" b="1" smtClean="0">
                <a:solidFill>
                  <a:srgbClr val="FF0000"/>
                </a:solidFill>
                <a:cs typeface="Kalimati" panose="00000400000000000000" pitchFamily="2"/>
              </a:rPr>
              <a:t> </a:t>
            </a:r>
            <a:r>
              <a:rPr lang="ne-NP" b="1" smtClean="0">
                <a:solidFill>
                  <a:srgbClr val="FF0000"/>
                </a:solidFill>
                <a:cs typeface="Kalimati" panose="00000400000000000000" pitchFamily="2"/>
              </a:rPr>
              <a:t> ५, </a:t>
            </a:r>
            <a:r>
              <a:rPr lang="ne-NP" b="1" dirty="0">
                <a:solidFill>
                  <a:srgbClr val="FF0000"/>
                </a:solidFill>
                <a:cs typeface="Kalimati" panose="00000400000000000000" pitchFamily="2"/>
              </a:rPr>
              <a:t>२०७६</a:t>
            </a:r>
            <a:endParaRPr lang="en-US" sz="2000" b="1" dirty="0">
              <a:solidFill>
                <a:srgbClr val="FF0000"/>
              </a:solidFill>
              <a:cs typeface="Kalimati" panose="00000400000000000000" pitchFamily="2"/>
            </a:endParaRPr>
          </a:p>
        </p:txBody>
      </p:sp>
      <p:pic>
        <p:nvPicPr>
          <p:cNvPr id="5" name="Picture 4" descr="7cm height- Nep.jpg"/>
          <p:cNvPicPr>
            <a:picLocks noChangeAspect="1"/>
          </p:cNvPicPr>
          <p:nvPr/>
        </p:nvPicPr>
        <p:blipFill>
          <a:blip r:embed="rId3" cstate="print"/>
          <a:stretch>
            <a:fillRect/>
          </a:stretch>
        </p:blipFill>
        <p:spPr>
          <a:xfrm>
            <a:off x="5366584" y="1116100"/>
            <a:ext cx="1458832" cy="1986905"/>
          </a:xfrm>
          <a:prstGeom prst="rect">
            <a:avLst/>
          </a:prstGeom>
        </p:spPr>
      </p:pic>
    </p:spTree>
    <p:extLst>
      <p:ext uri="{BB962C8B-B14F-4D97-AF65-F5344CB8AC3E}">
        <p14:creationId xmlns:p14="http://schemas.microsoft.com/office/powerpoint/2010/main" val="1878159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262" y="1746912"/>
            <a:ext cx="11755065" cy="5111087"/>
          </a:xfrm>
        </p:spPr>
        <p:txBody>
          <a:bodyPr>
            <a:noAutofit/>
          </a:bodyPr>
          <a:lstStyle/>
          <a:p>
            <a:pPr>
              <a:lnSpc>
                <a:spcPct val="100000"/>
              </a:lnSpc>
              <a:spcBef>
                <a:spcPts val="0"/>
              </a:spcBef>
              <a:spcAft>
                <a:spcPts val="600"/>
              </a:spcAft>
              <a:buFont typeface="Wingdings" panose="05000000000000000000" pitchFamily="2" charset="2"/>
              <a:buChar char="Ø"/>
            </a:pPr>
            <a:r>
              <a:rPr lang="ne-NP" sz="2400">
                <a:cs typeface="Kalimati" panose="00000400000000000000" pitchFamily="2"/>
              </a:rPr>
              <a:t>यस्ता व्यवसाय गणनामा समावेश हुन </a:t>
            </a:r>
            <a:r>
              <a:rPr lang="ne-NP" sz="2400" b="1">
                <a:cs typeface="Kalimati" panose="00000400000000000000" pitchFamily="2"/>
              </a:rPr>
              <a:t>गणनाको समयमा चालू अवस्थामा रहेका </a:t>
            </a:r>
            <a:r>
              <a:rPr lang="ne-NP" sz="2400">
                <a:cs typeface="Kalimati" panose="00000400000000000000" pitchFamily="2"/>
              </a:rPr>
              <a:t>वा गणना गरिएको दिनको अघिल्लो सातामा सामान्यतया संचालन भएको अवस्थामा हुनुपर्दछ । </a:t>
            </a: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पारिवारिक </a:t>
            </a:r>
            <a:r>
              <a:rPr lang="ne-NP" sz="2400" dirty="0">
                <a:cs typeface="Kalimati" panose="00000400000000000000" pitchFamily="2"/>
              </a:rPr>
              <a:t>व्यस्तता अथवा अन्य कुनै कारणले गणनाको समयमा सञ्चालनमा नरहे तापनि सामान्यतया आगामी दिनमा निश्चितरुपमा सञ्चालन हुने अवस्थामा रहेका कुनै व्यवसाय भए यसमा समावेश गर्नुपर्दछ </a:t>
            </a:r>
            <a:r>
              <a:rPr lang="ne-NP" sz="2400">
                <a:cs typeface="Kalimati" panose="00000400000000000000" pitchFamily="2"/>
              </a:rPr>
              <a:t>। </a:t>
            </a:r>
            <a:endParaRPr lang="en-US" sz="2400" dirty="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dirty="0">
                <a:cs typeface="Kalimati" panose="00000400000000000000" pitchFamily="2"/>
              </a:rPr>
              <a:t>व्यवसायमा उत्पादन भएको वस्तु परिवारको उपभोगका लागि वा बिक्रीको लागि वा दुवै हुनसक्दछ </a:t>
            </a:r>
            <a:r>
              <a:rPr lang="ne-NP" sz="2400">
                <a:cs typeface="Kalimati" panose="00000400000000000000" pitchFamily="2"/>
              </a:rPr>
              <a:t>। </a:t>
            </a:r>
            <a:endParaRPr lang="ne-NP" sz="2400" smtClean="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तर </a:t>
            </a:r>
            <a:r>
              <a:rPr lang="ne-NP" sz="2400" dirty="0">
                <a:cs typeface="Kalimati" panose="00000400000000000000" pitchFamily="2"/>
              </a:rPr>
              <a:t>व्यवसायको </a:t>
            </a:r>
            <a:r>
              <a:rPr lang="ne-NP" sz="2400">
                <a:cs typeface="Kalimati" panose="00000400000000000000" pitchFamily="2"/>
              </a:rPr>
              <a:t>उत्पादन वस्तु </a:t>
            </a:r>
            <a:r>
              <a:rPr lang="ne-NP" sz="2400" smtClean="0">
                <a:cs typeface="Kalimati" panose="00000400000000000000" pitchFamily="2"/>
              </a:rPr>
              <a:t>वा सेवा </a:t>
            </a:r>
            <a:r>
              <a:rPr lang="ne-NP" sz="2400" dirty="0">
                <a:cs typeface="Kalimati" panose="00000400000000000000" pitchFamily="2"/>
              </a:rPr>
              <a:t>भए बजारमा बिक्री गर्ने उद्देश्यले संचालन भएको हुनुपर्छ, उत्पादन </a:t>
            </a:r>
            <a:r>
              <a:rPr lang="ne-NP" sz="2400">
                <a:cs typeface="Kalimati" panose="00000400000000000000" pitchFamily="2"/>
              </a:rPr>
              <a:t>भएको वस्तु वा सेवा  </a:t>
            </a:r>
            <a:r>
              <a:rPr lang="ne-NP" sz="2400" dirty="0">
                <a:cs typeface="Kalimati" panose="00000400000000000000" pitchFamily="2"/>
              </a:rPr>
              <a:t>परिवारको उपभोगका लागि मात्र भए गणनामा समावेश गर्नु </a:t>
            </a:r>
            <a:r>
              <a:rPr lang="ne-NP" sz="2400">
                <a:cs typeface="Kalimati" panose="00000400000000000000" pitchFamily="2"/>
              </a:rPr>
              <a:t>पर्दैन </a:t>
            </a:r>
            <a:r>
              <a:rPr lang="ne-NP" sz="2400" smtClean="0">
                <a:cs typeface="Kalimati" panose="00000400000000000000" pitchFamily="2"/>
              </a:rPr>
              <a:t>।</a:t>
            </a:r>
          </a:p>
          <a:p>
            <a:pPr>
              <a:lnSpc>
                <a:spcPct val="100000"/>
              </a:lnSpc>
              <a:spcBef>
                <a:spcPts val="0"/>
              </a:spcBef>
              <a:spcAft>
                <a:spcPts val="600"/>
              </a:spcAft>
              <a:buFont typeface="Wingdings" panose="05000000000000000000" pitchFamily="2" charset="2"/>
              <a:buChar char="Ø"/>
            </a:pPr>
            <a:r>
              <a:rPr lang="ne-NP" sz="2400" b="1" smtClean="0">
                <a:cs typeface="Kalimati" panose="00000400000000000000" pitchFamily="2"/>
              </a:rPr>
              <a:t>यहाँ व्यवसायबाट उत्पादित </a:t>
            </a:r>
            <a:r>
              <a:rPr lang="ne-NP" sz="2400" b="1">
                <a:cs typeface="Kalimati" panose="00000400000000000000" pitchFamily="2"/>
              </a:rPr>
              <a:t>वस्तु वा सेवा </a:t>
            </a:r>
            <a:r>
              <a:rPr lang="ne-NP" sz="2400" b="1" smtClean="0">
                <a:cs typeface="Kalimati" panose="00000400000000000000" pitchFamily="2"/>
              </a:rPr>
              <a:t>बजारमा </a:t>
            </a:r>
            <a:r>
              <a:rPr lang="ne-NP" sz="2400" b="1">
                <a:cs typeface="Kalimati" panose="00000400000000000000" pitchFamily="2"/>
              </a:rPr>
              <a:t>बिक्री </a:t>
            </a:r>
            <a:r>
              <a:rPr lang="ne-NP" sz="2400" b="1" smtClean="0">
                <a:cs typeface="Kalimati" panose="00000400000000000000" pitchFamily="2"/>
              </a:rPr>
              <a:t>नगरी परिवारलाई कुनै किसिमले आम्दानी हुदैन भन्न् मान्यता राखिएको छ ।</a:t>
            </a:r>
            <a:endParaRPr lang="en-US" sz="2400" b="1"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4210"/>
            <a:ext cx="11081982" cy="2374709"/>
          </a:xfrm>
        </p:spPr>
        <p:txBody>
          <a:bodyPr>
            <a:noAutofit/>
          </a:bodyPr>
          <a:lstStyle/>
          <a:p>
            <a:pPr marL="0" indent="0">
              <a:lnSpc>
                <a:spcPct val="100000"/>
              </a:lnSpc>
              <a:spcBef>
                <a:spcPts val="0"/>
              </a:spcBef>
              <a:spcAft>
                <a:spcPts val="600"/>
              </a:spcAft>
              <a:buNone/>
            </a:pPr>
            <a:r>
              <a:rPr lang="ne-NP" sz="2400" b="1" dirty="0">
                <a:cs typeface="Kalimati" panose="00000400000000000000" pitchFamily="2"/>
              </a:rPr>
              <a:t>घरेलु </a:t>
            </a:r>
            <a:r>
              <a:rPr lang="ne-NP" sz="2400" b="1">
                <a:cs typeface="Kalimati" panose="00000400000000000000" pitchFamily="2"/>
              </a:rPr>
              <a:t>उद्योग </a:t>
            </a:r>
            <a:endParaRPr lang="ne-NP" sz="2400" b="1" smtClean="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घरेलु उद्योग भन्नाले </a:t>
            </a:r>
            <a:r>
              <a:rPr lang="ne-NP" sz="2400" dirty="0">
                <a:cs typeface="Kalimati" panose="00000400000000000000" pitchFamily="2"/>
              </a:rPr>
              <a:t>माथि उल्लेख भएका “क” देखि “घ” सम्मको शर्त बमोजिम खाद्य वा गैरखाद्य वस्तु बनाउने (उत्पादन गर्ने) उद्योग भन्ने बुझिन्छ । जस्तै – डोनट, चना भुजा, मिठाई, खुवा, समोसा, पकौडी, जाम–जेली, दही, छुर्पी आदि खाद्य वस्तु </a:t>
            </a:r>
            <a:r>
              <a:rPr lang="ne-NP" sz="2400">
                <a:cs typeface="Kalimati" panose="00000400000000000000" pitchFamily="2"/>
              </a:rPr>
              <a:t>बनाउने</a:t>
            </a:r>
            <a:r>
              <a:rPr lang="ne-NP" sz="2400" smtClean="0">
                <a:cs typeface="Kalimati" panose="00000400000000000000" pitchFamily="2"/>
              </a:rPr>
              <a:t>।</a:t>
            </a:r>
            <a:r>
              <a:rPr lang="ne-NP" sz="2400" smtClean="0">
                <a:solidFill>
                  <a:srgbClr val="FF0000"/>
                </a:solidFill>
                <a:cs typeface="Kalimati" panose="00000400000000000000" pitchFamily="2"/>
              </a:rPr>
              <a:t>अन्य उदाहरण गणना निर्देशिकामा हेर्ने ।</a:t>
            </a:r>
            <a:endParaRPr lang="ne-NP" sz="2400" dirty="0">
              <a:solidFill>
                <a:srgbClr val="FF0000"/>
              </a:solidFill>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dirty="0">
                <a:cs typeface="Kalimati" panose="00000400000000000000" pitchFamily="2"/>
              </a:rPr>
              <a:t>यी व्यवसायहरू </a:t>
            </a:r>
            <a:r>
              <a:rPr lang="ne-NP" sz="2400">
                <a:cs typeface="Kalimati" panose="00000400000000000000" pitchFamily="2"/>
              </a:rPr>
              <a:t>संचालनमा </a:t>
            </a:r>
            <a:r>
              <a:rPr lang="ne-NP" sz="2400" smtClean="0">
                <a:cs typeface="Kalimati" panose="00000400000000000000" pitchFamily="2"/>
              </a:rPr>
              <a:t>माथिका शर्त </a:t>
            </a:r>
            <a:r>
              <a:rPr lang="ne-NP" sz="2400" dirty="0">
                <a:cs typeface="Kalimati" panose="00000400000000000000" pitchFamily="2"/>
              </a:rPr>
              <a:t>पूरा नभए </a:t>
            </a:r>
            <a:r>
              <a:rPr lang="ne-NP" sz="2400">
                <a:cs typeface="Kalimati" panose="00000400000000000000" pitchFamily="2"/>
              </a:rPr>
              <a:t>समावेश </a:t>
            </a:r>
            <a:r>
              <a:rPr lang="ne-NP" sz="2400" smtClean="0">
                <a:cs typeface="Kalimati" panose="00000400000000000000" pitchFamily="2"/>
              </a:rPr>
              <a:t>गर्नुहुदैन </a:t>
            </a:r>
            <a:r>
              <a:rPr lang="ne-NP" sz="2400" dirty="0">
                <a:cs typeface="Kalimati" panose="00000400000000000000" pitchFamily="2"/>
              </a:rPr>
              <a:t>।  </a:t>
            </a:r>
            <a:r>
              <a:rPr lang="en-US" sz="2400" dirty="0">
                <a:cs typeface="Kalimati" panose="00000400000000000000" pitchFamily="2"/>
              </a:rPr>
              <a:t/>
            </a:r>
            <a:br>
              <a:rPr lang="en-US" sz="2400" dirty="0">
                <a:cs typeface="Kalimati" panose="00000400000000000000" pitchFamily="2"/>
              </a:rPr>
            </a:br>
            <a:endParaRPr lang="en-US" sz="2400"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6BEA731D-0227-4F62-BB80-8288D76741C5}"/>
              </a:ext>
            </a:extLst>
          </p:cNvPr>
          <p:cNvPicPr>
            <a:picLocks noChangeAspect="1"/>
          </p:cNvPicPr>
          <p:nvPr/>
        </p:nvPicPr>
        <p:blipFill>
          <a:blip r:embed="rId2"/>
          <a:stretch>
            <a:fillRect/>
          </a:stretch>
        </p:blipFill>
        <p:spPr>
          <a:xfrm>
            <a:off x="1624012" y="4176216"/>
            <a:ext cx="7957310" cy="13525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4210"/>
            <a:ext cx="11081982" cy="3671247"/>
          </a:xfrm>
        </p:spPr>
        <p:txBody>
          <a:bodyPr>
            <a:noAutofit/>
          </a:bodyPr>
          <a:lstStyle/>
          <a:p>
            <a:pPr marL="0" indent="0">
              <a:lnSpc>
                <a:spcPct val="100000"/>
              </a:lnSpc>
              <a:spcBef>
                <a:spcPts val="0"/>
              </a:spcBef>
              <a:spcAft>
                <a:spcPts val="600"/>
              </a:spcAft>
              <a:buNone/>
            </a:pPr>
            <a:r>
              <a:rPr lang="ne-NP" sz="2400" b="1">
                <a:cs typeface="Kalimati" panose="00000400000000000000" pitchFamily="2"/>
              </a:rPr>
              <a:t>व्यापार</a:t>
            </a: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सबै </a:t>
            </a:r>
            <a:r>
              <a:rPr lang="ne-NP" sz="2400" dirty="0">
                <a:cs typeface="Kalimati" panose="00000400000000000000" pitchFamily="2"/>
              </a:rPr>
              <a:t>प्रकारका लेनदेनको आधारमा चलेको वा </a:t>
            </a:r>
            <a:r>
              <a:rPr lang="ne-NP" sz="2400" b="1" dirty="0">
                <a:cs typeface="Kalimati" panose="00000400000000000000" pitchFamily="2"/>
              </a:rPr>
              <a:t>वस्तुको खरिद बिक्री गर्ने उद्देश्यले </a:t>
            </a:r>
            <a:r>
              <a:rPr lang="ne-NP" sz="2400" dirty="0">
                <a:cs typeface="Kalimati" panose="00000400000000000000" pitchFamily="2"/>
              </a:rPr>
              <a:t>पूँजी (नगद, जिन्सी) लगानी गरी </a:t>
            </a:r>
            <a:r>
              <a:rPr lang="ne-NP" sz="2400" b="1" dirty="0">
                <a:cs typeface="Kalimati" panose="00000400000000000000" pitchFamily="2"/>
              </a:rPr>
              <a:t>पसल थापी वा नथापी </a:t>
            </a:r>
            <a:r>
              <a:rPr lang="ne-NP" sz="2400" dirty="0">
                <a:cs typeface="Kalimati" panose="00000400000000000000" pitchFamily="2"/>
              </a:rPr>
              <a:t>माथि उल्लेख भएका क देखि घ सम्मको शर्त बमोजिम चलाएको व्यवसाय </a:t>
            </a:r>
            <a:r>
              <a:rPr lang="ne-NP" sz="2400">
                <a:cs typeface="Kalimati" panose="00000400000000000000" pitchFamily="2"/>
              </a:rPr>
              <a:t>भए </a:t>
            </a:r>
            <a:r>
              <a:rPr lang="ne-NP" sz="2400" smtClean="0">
                <a:cs typeface="Kalimati" panose="00000400000000000000" pitchFamily="2"/>
              </a:rPr>
              <a:t>व्यापार </a:t>
            </a:r>
            <a:r>
              <a:rPr lang="ne-NP" sz="2400" dirty="0">
                <a:cs typeface="Kalimati" panose="00000400000000000000" pitchFamily="2"/>
              </a:rPr>
              <a:t>हुन्छ </a:t>
            </a:r>
            <a:r>
              <a:rPr lang="ne-NP" sz="2400">
                <a:cs typeface="Kalimati" panose="00000400000000000000" pitchFamily="2"/>
              </a:rPr>
              <a:t>। </a:t>
            </a:r>
            <a:endParaRPr lang="ne-NP" sz="2400" smtClean="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परिवारका </a:t>
            </a:r>
            <a:r>
              <a:rPr lang="ne-NP" sz="2400" dirty="0">
                <a:cs typeface="Kalimati" panose="00000400000000000000" pitchFamily="2"/>
              </a:rPr>
              <a:t>महिला, पुरुष वा दुवैले आफू बसेको घरमा वा अन्यत्र चलाएको पसल</a:t>
            </a:r>
            <a:r>
              <a:rPr lang="en-US" sz="2400" dirty="0">
                <a:cs typeface="Kalimati" panose="00000400000000000000" pitchFamily="2"/>
              </a:rPr>
              <a:t>, </a:t>
            </a:r>
            <a:r>
              <a:rPr lang="ne-NP" sz="2400" dirty="0">
                <a:cs typeface="Kalimati" panose="00000400000000000000" pitchFamily="2"/>
              </a:rPr>
              <a:t>दोकान, सानो खुद्रा वा नाङ्लो, पसल कार्टुन वा बाकसमा राखेको पसल, फुटपाथको पसल, पान, बिँडी, सुपारी पसल, चना –भुजा, मिठाई बिक्री गर्ने वा यस्तै खाद्य वा गैरखाद्यवस्तुको साना ब्यापारिक कार्य </a:t>
            </a:r>
            <a:r>
              <a:rPr lang="ne-NP" sz="2400">
                <a:cs typeface="Kalimati" panose="00000400000000000000" pitchFamily="2"/>
              </a:rPr>
              <a:t>आदि </a:t>
            </a:r>
            <a:r>
              <a:rPr lang="ne-NP" sz="2400" smtClean="0">
                <a:cs typeface="Kalimati" panose="00000400000000000000" pitchFamily="2"/>
              </a:rPr>
              <a:t>।</a:t>
            </a:r>
            <a:endParaRPr lang="ne-NP" sz="2400" dirty="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dirty="0">
                <a:cs typeface="Kalimati" panose="00000400000000000000" pitchFamily="2"/>
              </a:rPr>
              <a:t>यी व्यवसायहरू संचालनमा माथिको शर्त पूरा नभए समावेश गर्नुपर्दैन ।  </a:t>
            </a:r>
            <a:r>
              <a:rPr lang="en-US" sz="2400" dirty="0">
                <a:cs typeface="Kalimati" panose="00000400000000000000" pitchFamily="2"/>
              </a:rPr>
              <a:t/>
            </a:r>
            <a:br>
              <a:rPr lang="en-US" sz="2400" dirty="0">
                <a:cs typeface="Kalimati" panose="00000400000000000000" pitchFamily="2"/>
              </a:rPr>
            </a:br>
            <a:endParaRPr lang="en-US" sz="2400"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pic>
        <p:nvPicPr>
          <p:cNvPr id="2" name="Picture 1"/>
          <p:cNvPicPr>
            <a:picLocks noChangeAspect="1"/>
          </p:cNvPicPr>
          <p:nvPr/>
        </p:nvPicPr>
        <p:blipFill>
          <a:blip r:embed="rId2"/>
          <a:stretch>
            <a:fillRect/>
          </a:stretch>
        </p:blipFill>
        <p:spPr>
          <a:xfrm>
            <a:off x="2155850" y="5265973"/>
            <a:ext cx="7220162" cy="18649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4211"/>
            <a:ext cx="11313994" cy="4571998"/>
          </a:xfrm>
        </p:spPr>
        <p:txBody>
          <a:bodyPr>
            <a:noAutofit/>
          </a:bodyPr>
          <a:lstStyle/>
          <a:p>
            <a:pPr marL="0" indent="0">
              <a:lnSpc>
                <a:spcPct val="150000"/>
              </a:lnSpc>
              <a:spcBef>
                <a:spcPts val="0"/>
              </a:spcBef>
              <a:spcAft>
                <a:spcPts val="600"/>
              </a:spcAft>
              <a:buNone/>
            </a:pPr>
            <a:r>
              <a:rPr lang="ne-NP" sz="2400" b="1">
                <a:cs typeface="Kalimati" panose="00000400000000000000" pitchFamily="2"/>
              </a:rPr>
              <a:t>यातायात</a:t>
            </a: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परिवारका </a:t>
            </a:r>
            <a:r>
              <a:rPr lang="ne-NP" sz="2400" dirty="0">
                <a:cs typeface="Kalimati" panose="00000400000000000000" pitchFamily="2"/>
              </a:rPr>
              <a:t>मूली वा कुनै सदस्य प्रत्यक्षरूपमा संलग्न भई मानिस वा अरू कुनै माल–सामान ओसार–पसार वा ढुवानी गर्न, माथि उल्लेख भएका क देखि घ सम्मको शर्त बमोजिम चलाएको यस्तो कुनै व्यवसायलाई यातायात व्यवसाय भनी बुझ्नुपर्दछ । </a:t>
            </a:r>
          </a:p>
          <a:p>
            <a:pPr>
              <a:lnSpc>
                <a:spcPct val="100000"/>
              </a:lnSpc>
              <a:spcBef>
                <a:spcPts val="0"/>
              </a:spcBef>
              <a:spcAft>
                <a:spcPts val="600"/>
              </a:spcAft>
              <a:buFont typeface="Wingdings" panose="05000000000000000000" pitchFamily="2" charset="2"/>
              <a:buChar char="Ø"/>
            </a:pPr>
            <a:r>
              <a:rPr lang="ne-NP" sz="2400" dirty="0">
                <a:cs typeface="Kalimati" panose="00000400000000000000" pitchFamily="2"/>
              </a:rPr>
              <a:t>ठेलागाडा, गोरुगाडा, घोडा, खच्चर, भेडा, च्याङ्ग्रा, रिक्सा आदि यातायातको कुनै साधन व्यवसायको रूपमा चलाएको भए त्यसले यातायात व्यवसाय बुझाउँछ </a:t>
            </a:r>
            <a:r>
              <a:rPr lang="ne-NP" sz="2400">
                <a:cs typeface="Kalimati" panose="00000400000000000000" pitchFamily="2"/>
              </a:rPr>
              <a:t>। </a:t>
            </a:r>
            <a:endParaRPr lang="ne-NP" sz="2400" smtClean="0">
              <a:cs typeface="Kalimati" panose="00000400000000000000" pitchFamily="2"/>
            </a:endParaRPr>
          </a:p>
          <a:p>
            <a:pPr>
              <a:lnSpc>
                <a:spcPct val="150000"/>
              </a:lnSpc>
              <a:spcBef>
                <a:spcPts val="0"/>
              </a:spcBef>
              <a:spcAft>
                <a:spcPts val="600"/>
              </a:spcAft>
              <a:buFont typeface="Wingdings" panose="05000000000000000000" pitchFamily="2" charset="2"/>
              <a:buChar char="Ø"/>
            </a:pPr>
            <a:r>
              <a:rPr lang="ne-NP" sz="2400" smtClean="0">
                <a:cs typeface="Kalimati" panose="00000400000000000000" pitchFamily="2"/>
              </a:rPr>
              <a:t>यी </a:t>
            </a:r>
            <a:r>
              <a:rPr lang="ne-NP" sz="2400" dirty="0">
                <a:cs typeface="Kalimati" panose="00000400000000000000" pitchFamily="2"/>
              </a:rPr>
              <a:t>व्यवसायहरू संचालनमा माथिको शर्त पूरा नभए समावेश गर्नुपर्दैन ।  </a:t>
            </a:r>
            <a:r>
              <a:rPr lang="en-US" sz="2400" dirty="0">
                <a:cs typeface="Kalimati" panose="00000400000000000000" pitchFamily="2"/>
              </a:rPr>
              <a:t/>
            </a:r>
            <a:br>
              <a:rPr lang="en-US" sz="2400" dirty="0">
                <a:cs typeface="Kalimati" panose="00000400000000000000" pitchFamily="2"/>
              </a:rPr>
            </a:br>
            <a:endParaRPr lang="en-US" sz="2400"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pic>
        <p:nvPicPr>
          <p:cNvPr id="2" name="Picture 1"/>
          <p:cNvPicPr>
            <a:picLocks noChangeAspect="1"/>
          </p:cNvPicPr>
          <p:nvPr/>
        </p:nvPicPr>
        <p:blipFill>
          <a:blip r:embed="rId2"/>
          <a:stretch>
            <a:fillRect/>
          </a:stretch>
        </p:blipFill>
        <p:spPr>
          <a:xfrm>
            <a:off x="2219325" y="4972050"/>
            <a:ext cx="7753350" cy="1885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87858"/>
            <a:ext cx="11887200" cy="3343699"/>
          </a:xfrm>
        </p:spPr>
        <p:txBody>
          <a:bodyPr>
            <a:noAutofit/>
          </a:bodyPr>
          <a:lstStyle/>
          <a:p>
            <a:pPr marL="0" indent="0">
              <a:lnSpc>
                <a:spcPct val="100000"/>
              </a:lnSpc>
              <a:spcBef>
                <a:spcPts val="0"/>
              </a:spcBef>
              <a:spcAft>
                <a:spcPts val="600"/>
              </a:spcAft>
              <a:buNone/>
            </a:pPr>
            <a:r>
              <a:rPr lang="ne-NP" sz="2400" b="1" smtClean="0">
                <a:cs typeface="Kalimati" panose="00000400000000000000" pitchFamily="2"/>
              </a:rPr>
              <a:t>सेवा</a:t>
            </a:r>
            <a:endParaRPr lang="ne-NP" sz="2400" smtClean="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सेवा </a:t>
            </a:r>
            <a:r>
              <a:rPr lang="ne-NP" sz="2400" dirty="0">
                <a:cs typeface="Kalimati" panose="00000400000000000000" pitchFamily="2"/>
              </a:rPr>
              <a:t>व्यवसाय भन्नाले शारीरिक वा मानसिक श्रम लगाई अर्को व्यक्ति वा संस्थालाई आवश्यक हुने सेवा, सहयोग, सुविधा वा मनोरञ्जन आदि उपलब्ध गराइदिने र यस्तो श्रम गरेबापत अर्को व्यक्ति वा संस्था वा पक्षबाट आवश्यक पारिश्रमिक लिने गरी माथि उल्लेख भएका क देखि घ सम्मको शर्तबमोजिम चलाएको सेवा व्यवसाय उल्लेख गर्नुपर्छ । </a:t>
            </a:r>
          </a:p>
          <a:p>
            <a:pPr>
              <a:lnSpc>
                <a:spcPct val="100000"/>
              </a:lnSpc>
              <a:spcBef>
                <a:spcPts val="0"/>
              </a:spcBef>
              <a:spcAft>
                <a:spcPts val="600"/>
              </a:spcAft>
              <a:buFont typeface="Wingdings" panose="05000000000000000000" pitchFamily="2" charset="2"/>
              <a:buChar char="Ø"/>
            </a:pPr>
            <a:r>
              <a:rPr lang="ne-NP" sz="2400" dirty="0">
                <a:cs typeface="Kalimati" panose="00000400000000000000" pitchFamily="2"/>
              </a:rPr>
              <a:t>कपाल काट्ने, लुगा धुने वा ड्राइ क्लिनीङ सेवा, लुगा सिउने पसल, सुडेनीको काम, पुरोहित, पूजारी, ज्योतिष सेवा वा अरू कुनै परामर्श सेवा, धामी–झाँक्री वा झार–फुक सेवा, सामान्य मर्मत वा पालिस गर्ने, पर्यटक पथप्रर्दशक  सेवा दिनेहरू </a:t>
            </a:r>
            <a:r>
              <a:rPr lang="ne-NP" sz="2400">
                <a:cs typeface="Kalimati" panose="00000400000000000000" pitchFamily="2"/>
              </a:rPr>
              <a:t>आदि</a:t>
            </a:r>
            <a:r>
              <a:rPr lang="ne-NP" sz="2400" smtClean="0">
                <a:cs typeface="Kalimati" panose="00000400000000000000" pitchFamily="2"/>
              </a:rPr>
              <a:t>।</a:t>
            </a:r>
            <a:r>
              <a:rPr lang="en-US" sz="2400" dirty="0">
                <a:cs typeface="Kalimati" panose="00000400000000000000" pitchFamily="2"/>
              </a:rPr>
              <a:t/>
            </a:r>
            <a:br>
              <a:rPr lang="en-US" sz="2400" dirty="0">
                <a:cs typeface="Kalimati" panose="00000400000000000000" pitchFamily="2"/>
              </a:rPr>
            </a:br>
            <a:endParaRPr lang="en-US" sz="2400"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C8E7A9AA-C4E0-4173-9BD5-4F923D98F5C6}"/>
              </a:ext>
            </a:extLst>
          </p:cNvPr>
          <p:cNvPicPr>
            <a:picLocks noChangeAspect="1"/>
          </p:cNvPicPr>
          <p:nvPr/>
        </p:nvPicPr>
        <p:blipFill>
          <a:blip r:embed="rId2"/>
          <a:stretch>
            <a:fillRect/>
          </a:stretch>
        </p:blipFill>
        <p:spPr>
          <a:xfrm>
            <a:off x="1775792" y="5268037"/>
            <a:ext cx="8640418" cy="151853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420" y="1774211"/>
            <a:ext cx="11709779" cy="1337480"/>
          </a:xfrm>
          <a:ln>
            <a:solidFill>
              <a:srgbClr val="FF0000"/>
            </a:solidFill>
          </a:ln>
        </p:spPr>
        <p:txBody>
          <a:bodyPr>
            <a:noAutofit/>
          </a:bodyPr>
          <a:lstStyle/>
          <a:p>
            <a:pPr marL="0" indent="0">
              <a:lnSpc>
                <a:spcPct val="100000"/>
              </a:lnSpc>
              <a:spcBef>
                <a:spcPts val="0"/>
              </a:spcBef>
              <a:spcAft>
                <a:spcPts val="600"/>
              </a:spcAft>
              <a:buNone/>
            </a:pPr>
            <a:r>
              <a:rPr lang="ne-NP" sz="2400" b="1">
                <a:cs typeface="Kalimati" panose="00000400000000000000" pitchFamily="2"/>
              </a:rPr>
              <a:t>अन्य </a:t>
            </a:r>
            <a:endParaRPr lang="en-US" sz="2400" b="1" smtClean="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कृषि </a:t>
            </a:r>
            <a:r>
              <a:rPr lang="ne-NP" sz="2400" dirty="0">
                <a:cs typeface="Kalimati" panose="00000400000000000000" pitchFamily="2"/>
              </a:rPr>
              <a:t>व्यवसाय र माथि उल्लेख भएका साना व्यवसायबाहेक अरू कुनै साना व्यवसाय चलाएको भए संकेत कोठामा </a:t>
            </a:r>
            <a:r>
              <a:rPr lang="en-US" sz="2400" dirty="0">
                <a:cs typeface="Kalimati" panose="00000400000000000000" pitchFamily="2"/>
              </a:rPr>
              <a:t>5</a:t>
            </a:r>
            <a:r>
              <a:rPr lang="ne-NP" sz="2400" dirty="0">
                <a:cs typeface="Kalimati" panose="00000400000000000000" pitchFamily="2"/>
              </a:rPr>
              <a:t> लेख्नुपर्दछ </a:t>
            </a:r>
            <a:r>
              <a:rPr lang="ne-NP" sz="2400">
                <a:cs typeface="Kalimati" panose="00000400000000000000" pitchFamily="2"/>
              </a:rPr>
              <a:t>। </a:t>
            </a:r>
            <a:endParaRPr lang="ne-NP" sz="2400"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sp>
        <p:nvSpPr>
          <p:cNvPr id="5" name="Content Placeholder 2"/>
          <p:cNvSpPr txBox="1">
            <a:spLocks/>
          </p:cNvSpPr>
          <p:nvPr/>
        </p:nvSpPr>
        <p:spPr>
          <a:xfrm>
            <a:off x="177418" y="3358728"/>
            <a:ext cx="11709779" cy="1775277"/>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600"/>
              </a:spcAft>
              <a:buNone/>
            </a:pPr>
            <a:r>
              <a:rPr lang="ne-NP" sz="2400" b="1">
                <a:cs typeface="Kalimati" panose="00000400000000000000" pitchFamily="2"/>
              </a:rPr>
              <a:t>साना घरेलु व्यवसाय नभएको </a:t>
            </a:r>
            <a:endParaRPr lang="en-US" sz="2400" b="1" smtClean="0">
              <a:cs typeface="Kalimati" panose="00000400000000000000" pitchFamily="2"/>
            </a:endParaRPr>
          </a:p>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परिवारले साना घरेलु व्यवसाय नचलाएको भए वा चलाएको साना घरेलु व्यवसाय अन्यत्र कतै दर्ता भएको वा तलब ज्यालामा कुनै कर्मचारीहरू राखेर चलाएको भए </a:t>
            </a:r>
            <a:r>
              <a:rPr lang="ne-NP" sz="2400" b="1" smtClean="0">
                <a:cs typeface="Kalimati" panose="00000400000000000000" pitchFamily="2"/>
              </a:rPr>
              <a:t>साना घरेलु व्यवसाय नभएको</a:t>
            </a:r>
            <a:r>
              <a:rPr lang="ne-NP" sz="2400" smtClean="0">
                <a:cs typeface="Kalimati" panose="00000400000000000000" pitchFamily="2"/>
              </a:rPr>
              <a:t> मानि संकेत कोठामा संकेत </a:t>
            </a:r>
            <a:r>
              <a:rPr lang="en-US" sz="2400" smtClean="0">
                <a:cs typeface="Kalimati" panose="00000400000000000000" pitchFamily="2"/>
              </a:rPr>
              <a:t>6</a:t>
            </a:r>
            <a:r>
              <a:rPr lang="ne-NP" sz="2400" smtClean="0">
                <a:cs typeface="Kalimati" panose="00000400000000000000" pitchFamily="2"/>
              </a:rPr>
              <a:t> लेखि प्रश्न नं. १४ मा जानुपर्छ ।</a:t>
            </a:r>
            <a:r>
              <a:rPr lang="en-US" sz="2400" smtClean="0">
                <a:cs typeface="Kalimati" panose="00000400000000000000" pitchFamily="2"/>
              </a:rPr>
              <a:t/>
            </a:r>
            <a:br>
              <a:rPr lang="en-US" sz="2400" smtClean="0">
                <a:cs typeface="Kalimati" panose="00000400000000000000" pitchFamily="2"/>
              </a:rPr>
            </a:br>
            <a:endParaRPr lang="en-US" sz="2400" dirty="0">
              <a:cs typeface="Kalimati" panose="00000400000000000000" pitchFamily="2"/>
            </a:endParaRPr>
          </a:p>
        </p:txBody>
      </p:sp>
      <p:sp>
        <p:nvSpPr>
          <p:cNvPr id="6" name="Content Placeholder 2"/>
          <p:cNvSpPr txBox="1">
            <a:spLocks/>
          </p:cNvSpPr>
          <p:nvPr/>
        </p:nvSpPr>
        <p:spPr>
          <a:xfrm>
            <a:off x="177419" y="5381043"/>
            <a:ext cx="11709779" cy="1291219"/>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कुनै घरपरिवारले सन्दर्भ अवधिमा माथि उल्लेखित सर्त बमोजिमका </a:t>
            </a:r>
            <a:r>
              <a:rPr lang="ne-NP" sz="2400" b="1" smtClean="0">
                <a:cs typeface="Kalimati" panose="00000400000000000000" pitchFamily="2"/>
              </a:rPr>
              <a:t>एकभन्दा बढी भिन्न प्रकृतिका साना घरेलु व्यवसायहरू</a:t>
            </a:r>
            <a:r>
              <a:rPr lang="ne-NP" sz="2400" smtClean="0">
                <a:cs typeface="Kalimati" panose="00000400000000000000" pitchFamily="2"/>
              </a:rPr>
              <a:t> सञ्चालन गरेको भए </a:t>
            </a:r>
            <a:r>
              <a:rPr lang="ne-NP" sz="2400" b="1" smtClean="0">
                <a:cs typeface="Kalimati" panose="00000400000000000000" pitchFamily="2"/>
              </a:rPr>
              <a:t>धेरै समय विताएको व्यवसाय </a:t>
            </a:r>
            <a:r>
              <a:rPr lang="ne-NP" sz="2400" smtClean="0">
                <a:cs typeface="Kalimati" panose="00000400000000000000" pitchFamily="2"/>
              </a:rPr>
              <a:t>नै घरपरिवारले सञ्चालन गरेको व्यवसाय मानी उपयुक्त संकेतमा गोलो घेरा लगाउनुपर्दछ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4210"/>
            <a:ext cx="11887200" cy="2647665"/>
          </a:xfrm>
        </p:spPr>
        <p:txBody>
          <a:bodyPr>
            <a:noAutofit/>
          </a:bodyPr>
          <a:lstStyle/>
          <a:p>
            <a:pPr>
              <a:lnSpc>
                <a:spcPct val="100000"/>
              </a:lnSpc>
              <a:spcBef>
                <a:spcPts val="0"/>
              </a:spcBef>
              <a:spcAft>
                <a:spcPts val="600"/>
              </a:spcAft>
            </a:pPr>
            <a:r>
              <a:rPr lang="ne-NP" sz="2400" dirty="0">
                <a:cs typeface="Kalimati" panose="00000400000000000000" pitchFamily="2"/>
              </a:rPr>
              <a:t>प्रश्न १२ मा परिवारले दर्ता नगरी चलाएको साना घरेलु उद्योग, व्यापार, यातायात, सेवा तथा अन्य व्यवसाय मुख्यतया पुरुष वा महिलामध्ये कसैले चलाएको छ भने कस्ले चलाएको हो सोधी यदि पुरुषले चलाएको हो भने संकेत कोठामा </a:t>
            </a:r>
            <a:r>
              <a:rPr lang="en-US" sz="2400" dirty="0">
                <a:cs typeface="Kalimati" panose="00000400000000000000" pitchFamily="2"/>
              </a:rPr>
              <a:t>1</a:t>
            </a:r>
            <a:r>
              <a:rPr lang="ne-NP" sz="2400" dirty="0">
                <a:cs typeface="Kalimati" panose="00000400000000000000" pitchFamily="2"/>
              </a:rPr>
              <a:t> र महिलाले चलाएको हो भने संकेत कोठामा </a:t>
            </a:r>
            <a:r>
              <a:rPr lang="en-US" sz="2400" dirty="0">
                <a:cs typeface="Kalimati" panose="00000400000000000000" pitchFamily="2"/>
              </a:rPr>
              <a:t>2</a:t>
            </a:r>
            <a:r>
              <a:rPr lang="ne-NP" sz="2400" dirty="0">
                <a:cs typeface="Kalimati" panose="00000400000000000000" pitchFamily="2"/>
              </a:rPr>
              <a:t> लेख्नुपर्दछ । </a:t>
            </a:r>
          </a:p>
          <a:p>
            <a:pPr>
              <a:lnSpc>
                <a:spcPct val="100000"/>
              </a:lnSpc>
              <a:spcBef>
                <a:spcPts val="0"/>
              </a:spcBef>
              <a:spcAft>
                <a:spcPts val="600"/>
              </a:spcAft>
            </a:pPr>
            <a:r>
              <a:rPr lang="ne-NP" sz="2400" dirty="0">
                <a:solidFill>
                  <a:srgbClr val="FF0000"/>
                </a:solidFill>
                <a:cs typeface="Kalimati" panose="00000400000000000000" pitchFamily="2"/>
              </a:rPr>
              <a:t>पुरुष र महिला मध्ये दुबैजनाले मिलेर व्यवसाय चलाएको छ भने के गर्ने</a:t>
            </a:r>
            <a:r>
              <a:rPr lang="en-US" sz="2400" dirty="0">
                <a:solidFill>
                  <a:srgbClr val="FF0000"/>
                </a:solidFill>
                <a:cs typeface="Kalimati" panose="00000400000000000000" pitchFamily="2"/>
              </a:rPr>
              <a:t>? </a:t>
            </a:r>
          </a:p>
          <a:p>
            <a:pPr>
              <a:lnSpc>
                <a:spcPct val="100000"/>
              </a:lnSpc>
              <a:spcBef>
                <a:spcPts val="0"/>
              </a:spcBef>
              <a:spcAft>
                <a:spcPts val="600"/>
              </a:spcAft>
            </a:pPr>
            <a:r>
              <a:rPr lang="ne-NP" sz="2400" dirty="0">
                <a:cs typeface="Kalimati" panose="00000400000000000000" pitchFamily="2"/>
              </a:rPr>
              <a:t>मुख्यतया </a:t>
            </a:r>
            <a:r>
              <a:rPr lang="ne-NP" sz="2400" b="1" dirty="0">
                <a:cs typeface="Kalimati" panose="00000400000000000000" pitchFamily="2"/>
              </a:rPr>
              <a:t>कसले बढी समय दिने गरेको</a:t>
            </a:r>
            <a:r>
              <a:rPr lang="ne-NP" sz="2400" dirty="0">
                <a:cs typeface="Kalimati" panose="00000400000000000000" pitchFamily="2"/>
              </a:rPr>
              <a:t> छ सो उल्लेख गर्नुपर्छ । </a:t>
            </a:r>
            <a:r>
              <a:rPr lang="en-US" sz="2400" dirty="0">
                <a:cs typeface="Kalimati" panose="00000400000000000000" pitchFamily="2"/>
              </a:rPr>
              <a:t/>
            </a:r>
            <a:br>
              <a:rPr lang="en-US" sz="2400" dirty="0">
                <a:cs typeface="Kalimati" panose="00000400000000000000" pitchFamily="2"/>
              </a:rPr>
            </a:br>
            <a:endParaRPr lang="en-US" sz="2400" dirty="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१३</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a:t>
            </a:r>
            <a:r>
              <a:rPr lang="en-US" altLang="en-US" b="1" dirty="0" err="1">
                <a:solidFill>
                  <a:srgbClr val="142DAC"/>
                </a:solidFill>
                <a:latin typeface="Preeti" pitchFamily="2" charset="0"/>
                <a:cs typeface="Kalimati" panose="00000400000000000000" pitchFamily="2"/>
              </a:rPr>
              <a:t>tkfO</a:t>
            </a:r>
            <a:r>
              <a:rPr lang="en-US" altLang="en-US" b="1" dirty="0">
                <a:solidFill>
                  <a:srgbClr val="142DAC"/>
                </a:solidFill>
                <a:latin typeface="Preeti" pitchFamily="2" charset="0"/>
                <a:cs typeface="Kalimati" panose="00000400000000000000" pitchFamily="2"/>
              </a:rPr>
              <a:t>{sf] kl/</a:t>
            </a:r>
            <a:r>
              <a:rPr lang="en-US" altLang="en-US" b="1" dirty="0" err="1">
                <a:solidFill>
                  <a:srgbClr val="142DAC"/>
                </a:solidFill>
                <a:latin typeface="Preeti" pitchFamily="2" charset="0"/>
                <a:cs typeface="Kalimati" panose="00000400000000000000" pitchFamily="2"/>
              </a:rPr>
              <a:t>jf</a:t>
            </a:r>
            <a:r>
              <a:rPr lang="en-US" altLang="en-US" b="1" dirty="0">
                <a:solidFill>
                  <a:srgbClr val="142DAC"/>
                </a:solidFill>
                <a:latin typeface="Preeti" pitchFamily="2" charset="0"/>
                <a:cs typeface="Kalimati" panose="00000400000000000000" pitchFamily="2"/>
              </a:rPr>
              <a:t>/df </a:t>
            </a:r>
            <a:r>
              <a:rPr lang="ne-NP" altLang="en-US" sz="2600" b="1" dirty="0">
                <a:solidFill>
                  <a:srgbClr val="142DAC"/>
                </a:solidFill>
                <a:cs typeface="Kalimati" panose="00000400000000000000" pitchFamily="2"/>
              </a:rPr>
              <a:t>उक्त साना घरेलु व्यवसाय मुख्यतया कसले चलाएको छ ?</a:t>
            </a:r>
            <a:endParaRPr lang="en-US" sz="2600"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F199C846-9C8E-4EAA-9D10-8AA223184B14}"/>
              </a:ext>
            </a:extLst>
          </p:cNvPr>
          <p:cNvPicPr>
            <a:picLocks noChangeAspect="1"/>
          </p:cNvPicPr>
          <p:nvPr/>
        </p:nvPicPr>
        <p:blipFill>
          <a:blip r:embed="rId2"/>
          <a:stretch>
            <a:fillRect/>
          </a:stretch>
        </p:blipFill>
        <p:spPr>
          <a:xfrm>
            <a:off x="2054087" y="4545496"/>
            <a:ext cx="7845287" cy="20540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e-NP" altLang="en-US" b="1" smtClean="0">
                <a:cs typeface="Kalimati" panose="00000400000000000000" pitchFamily="2"/>
              </a:rPr>
              <a:t>मुख्य प्रश्नावली</a:t>
            </a:r>
            <a:r>
              <a:rPr lang="en-US" altLang="en-US" b="1" dirty="0">
                <a:cs typeface="Kalimati" panose="00000400000000000000" pitchFamily="2"/>
              </a:rPr>
              <a:t>: </a:t>
            </a:r>
            <a:r>
              <a:rPr lang="ne-NP" b="1">
                <a:solidFill>
                  <a:srgbClr val="142DAC"/>
                </a:solidFill>
                <a:cs typeface="Kalimati" panose="00000400000000000000" pitchFamily="2"/>
              </a:rPr>
              <a:t>पारिवारिक </a:t>
            </a:r>
            <a:r>
              <a:rPr lang="ne-NP" b="1" smtClean="0">
                <a:solidFill>
                  <a:srgbClr val="142DAC"/>
                </a:solidFill>
                <a:cs typeface="Kalimati" panose="00000400000000000000" pitchFamily="2"/>
              </a:rPr>
              <a:t>खण्ड</a:t>
            </a:r>
            <a:r>
              <a:rPr lang="en-US" b="1" smtClean="0">
                <a:solidFill>
                  <a:srgbClr val="142DAC"/>
                </a:solidFill>
                <a:cs typeface="Kalimati" panose="00000400000000000000" pitchFamily="2"/>
              </a:rPr>
              <a:t>: </a:t>
            </a:r>
            <a:r>
              <a:rPr lang="ne-NP" b="1" dirty="0">
                <a:solidFill>
                  <a:srgbClr val="142DAC"/>
                </a:solidFill>
                <a:cs typeface="Kalimati" panose="00000400000000000000" pitchFamily="2"/>
              </a:rPr>
              <a:t>प्रश्न नं १४</a:t>
            </a:r>
            <a:r>
              <a:rPr lang="en-US" b="1" dirty="0">
                <a:solidFill>
                  <a:srgbClr val="142DAC"/>
                </a:solidFill>
                <a:cs typeface="Kalimati" panose="00000400000000000000" pitchFamily="2"/>
              </a:rPr>
              <a:t>- </a:t>
            </a:r>
            <a:r>
              <a:rPr lang="ne-NP" b="1" dirty="0">
                <a:solidFill>
                  <a:srgbClr val="142DAC"/>
                </a:solidFill>
                <a:cs typeface="Kalimati" panose="00000400000000000000" pitchFamily="2"/>
              </a:rPr>
              <a:t>१६</a:t>
            </a:r>
            <a:endParaRPr lang="en-US"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ED0DDFE5-27D4-4A76-A112-C2ADFF6CD80C}"/>
              </a:ext>
            </a:extLst>
          </p:cNvPr>
          <p:cNvPicPr>
            <a:picLocks noChangeAspect="1"/>
          </p:cNvPicPr>
          <p:nvPr/>
        </p:nvPicPr>
        <p:blipFill>
          <a:blip r:embed="rId2"/>
          <a:stretch>
            <a:fillRect/>
          </a:stretch>
        </p:blipFill>
        <p:spPr>
          <a:xfrm>
            <a:off x="596348" y="1895061"/>
            <a:ext cx="10972800" cy="4598503"/>
          </a:xfrm>
          <a:prstGeom prst="rect">
            <a:avLst/>
          </a:prstGeom>
        </p:spPr>
      </p:pic>
    </p:spTree>
    <p:extLst>
      <p:ext uri="{BB962C8B-B14F-4D97-AF65-F5344CB8AC3E}">
        <p14:creationId xmlns:p14="http://schemas.microsoft.com/office/powerpoint/2010/main" val="13107139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sz="2800" b="1" dirty="0">
                <a:solidFill>
                  <a:srgbClr val="142DAC"/>
                </a:solidFill>
                <a:cs typeface="Kalimati" panose="00000400000000000000" pitchFamily="2"/>
              </a:rPr>
              <a:t>प्रश्न १४</a:t>
            </a:r>
            <a:r>
              <a:rPr lang="en-US" altLang="en-US" sz="2800" b="1" dirty="0">
                <a:solidFill>
                  <a:srgbClr val="142DAC"/>
                </a:solidFill>
                <a:cs typeface="Kalimati" panose="00000400000000000000" pitchFamily="2"/>
              </a:rPr>
              <a:t>:</a:t>
            </a:r>
            <a:r>
              <a:rPr lang="ne-NP" altLang="en-US" sz="2800" b="1" dirty="0">
                <a:solidFill>
                  <a:srgbClr val="142DAC"/>
                </a:solidFill>
                <a:cs typeface="Kalimati" panose="00000400000000000000" pitchFamily="2"/>
              </a:rPr>
              <a:t> बितेको १२ महिनामा यस परिवारमा कसैको मृत्यु भएको थियो ?</a:t>
            </a:r>
            <a:endParaRPr lang="en-US" sz="2800" dirty="0">
              <a:cs typeface="Kalimati" panose="00000400000000000000" pitchFamily="2"/>
            </a:endParaRPr>
          </a:p>
        </p:txBody>
      </p:sp>
      <p:sp>
        <p:nvSpPr>
          <p:cNvPr id="3" name="Content Placeholder 2"/>
          <p:cNvSpPr>
            <a:spLocks noGrp="1"/>
          </p:cNvSpPr>
          <p:nvPr>
            <p:ph idx="1"/>
          </p:nvPr>
        </p:nvSpPr>
        <p:spPr>
          <a:xfrm>
            <a:off x="191069" y="1585640"/>
            <a:ext cx="11627892" cy="5164719"/>
          </a:xfrm>
        </p:spPr>
        <p:txBody>
          <a:bodyPr>
            <a:normAutofit/>
          </a:bodyPr>
          <a:lstStyle/>
          <a:p>
            <a:pPr>
              <a:buFont typeface="Wingdings" panose="05000000000000000000" pitchFamily="2" charset="2"/>
              <a:buChar char="Ø"/>
            </a:pPr>
            <a:r>
              <a:rPr lang="ne-NP" sz="2400" dirty="0">
                <a:cs typeface="Kalimati" panose="00000400000000000000" pitchFamily="2"/>
              </a:rPr>
              <a:t>बितेको १२ महिनामा अर्थात परिवारको गणना गर्ने दिनभन्दा अघि ३६५ दिनभित्र गणना गर्ने परिवारका कुनै सदस्यको </a:t>
            </a:r>
            <a:r>
              <a:rPr lang="ne-NP" sz="2400" b="1">
                <a:cs typeface="Kalimati" panose="00000400000000000000" pitchFamily="2"/>
              </a:rPr>
              <a:t>जुनसुकै </a:t>
            </a:r>
            <a:r>
              <a:rPr lang="ne-NP" sz="2400" b="1" smtClean="0">
                <a:cs typeface="Kalimati" panose="00000400000000000000" pitchFamily="2"/>
              </a:rPr>
              <a:t>कारणबाट भएपनि</a:t>
            </a:r>
            <a:r>
              <a:rPr lang="ne-NP" sz="2400" smtClean="0">
                <a:cs typeface="Kalimati" panose="00000400000000000000" pitchFamily="2"/>
              </a:rPr>
              <a:t> </a:t>
            </a:r>
            <a:r>
              <a:rPr lang="ne-NP" sz="2400" dirty="0">
                <a:cs typeface="Kalimati" panose="00000400000000000000" pitchFamily="2"/>
              </a:rPr>
              <a:t>मृत्यु भए, नभएको सोध्नु पर्दछ । यदि यस अवधिमा कसैको मृत्यु भएको भए संकेत कोठामा </a:t>
            </a:r>
            <a:r>
              <a:rPr lang="en-US" sz="2400" dirty="0">
                <a:cs typeface="Kalimati" panose="00000400000000000000" pitchFamily="2"/>
              </a:rPr>
              <a:t>1</a:t>
            </a:r>
            <a:r>
              <a:rPr lang="ne-NP" sz="2400" dirty="0">
                <a:cs typeface="Kalimati" panose="00000400000000000000" pitchFamily="2"/>
              </a:rPr>
              <a:t> कोड र मृत्यू नभएको भए </a:t>
            </a:r>
            <a:r>
              <a:rPr lang="en-US" sz="2400" dirty="0">
                <a:cs typeface="Kalimati" panose="00000400000000000000" pitchFamily="2"/>
              </a:rPr>
              <a:t>2</a:t>
            </a:r>
            <a:r>
              <a:rPr lang="ne-NP" sz="2400" dirty="0">
                <a:cs typeface="Kalimati" panose="00000400000000000000" pitchFamily="2"/>
              </a:rPr>
              <a:t> कोड लेख्नु पर्दछ ।</a:t>
            </a:r>
          </a:p>
          <a:p>
            <a:pPr>
              <a:buFont typeface="Wingdings" panose="05000000000000000000" pitchFamily="2" charset="2"/>
              <a:buChar char="Ø"/>
            </a:pPr>
            <a:r>
              <a:rPr lang="ne-NP" sz="2400" dirty="0">
                <a:cs typeface="Kalimati" panose="00000400000000000000" pitchFamily="2"/>
              </a:rPr>
              <a:t>परिवारका कुनै सदस्यको मृत्यु घरमा वा अस्पतालमा वा अन्य कुनै ठाउँमा भएको हुनसक्ने साथै मृत्यु कुनै रोग, दुर्घटना, दैवीप्रकोप वा अन्य जुनसुकै कारणहरुबाट हुनसक्दछ । </a:t>
            </a:r>
          </a:p>
          <a:p>
            <a:pPr>
              <a:buFont typeface="Wingdings" panose="05000000000000000000" pitchFamily="2" charset="2"/>
              <a:buChar char="Ø"/>
            </a:pPr>
            <a:r>
              <a:rPr lang="ne-NP" sz="2400" dirty="0">
                <a:cs typeface="Kalimati" panose="00000400000000000000" pitchFamily="2"/>
              </a:rPr>
              <a:t>परिवारका कुनै महिलाबाट जिउँदो बच्चा जन्म भई जन्मेको केही समयपछि वा जन्मिनासाथ नै मरेको भए पनि त्यस परिवारका सदस्यको मृत्यु भएको मानी त्यस्तो मृतक शिशुको उपलव्ध विवरणहरु लिनुपर्दछ </a:t>
            </a:r>
            <a:r>
              <a:rPr lang="ne-NP" sz="2400">
                <a:cs typeface="Kalimati" panose="00000400000000000000" pitchFamily="2"/>
              </a:rPr>
              <a:t>। </a:t>
            </a:r>
            <a:endParaRPr lang="ne-NP" sz="2400" smtClean="0">
              <a:cs typeface="Kalimati" panose="00000400000000000000" pitchFamily="2"/>
            </a:endParaRPr>
          </a:p>
          <a:p>
            <a:pPr>
              <a:buFont typeface="Wingdings" panose="05000000000000000000" pitchFamily="2" charset="2"/>
              <a:buChar char="Ø"/>
            </a:pPr>
            <a:r>
              <a:rPr lang="ne-NP" sz="2400" smtClean="0">
                <a:solidFill>
                  <a:srgbClr val="FF0000"/>
                </a:solidFill>
                <a:cs typeface="Kalimati" panose="00000400000000000000" pitchFamily="2"/>
              </a:rPr>
              <a:t>मरेको </a:t>
            </a:r>
            <a:r>
              <a:rPr lang="ne-NP" sz="2400">
                <a:solidFill>
                  <a:srgbClr val="FF0000"/>
                </a:solidFill>
                <a:cs typeface="Kalimati" panose="00000400000000000000" pitchFamily="2"/>
              </a:rPr>
              <a:t>बच्चा जन्मेको रहेछ भने मृत्यु भएको मान्ने कि नमान्ने</a:t>
            </a:r>
            <a:r>
              <a:rPr lang="en-US" sz="2400">
                <a:solidFill>
                  <a:srgbClr val="FF0000"/>
                </a:solidFill>
                <a:cs typeface="Kalimati" panose="00000400000000000000" pitchFamily="2"/>
              </a:rPr>
              <a:t>?</a:t>
            </a:r>
          </a:p>
          <a:p>
            <a:pPr>
              <a:buFont typeface="Wingdings" panose="05000000000000000000" pitchFamily="2" charset="2"/>
              <a:buChar char="Ø"/>
            </a:pPr>
            <a:r>
              <a:rPr lang="ne-NP" sz="2400">
                <a:cs typeface="Kalimati" panose="00000400000000000000" pitchFamily="2"/>
              </a:rPr>
              <a:t>त्यस्तो अवस्थामा उक्त बच्चाको मृत्यु तथा अन्य </a:t>
            </a:r>
            <a:endParaRPr lang="ne-NP" sz="2400" smtClean="0">
              <a:cs typeface="Kalimati" panose="00000400000000000000" pitchFamily="2"/>
            </a:endParaRPr>
          </a:p>
          <a:p>
            <a:pPr>
              <a:buFont typeface="Wingdings" panose="05000000000000000000" pitchFamily="2" charset="2"/>
              <a:buChar char="Ø"/>
            </a:pPr>
            <a:r>
              <a:rPr lang="ne-NP" sz="2400" smtClean="0">
                <a:cs typeface="Kalimati" panose="00000400000000000000" pitchFamily="2"/>
              </a:rPr>
              <a:t>  कुनै </a:t>
            </a:r>
            <a:r>
              <a:rPr lang="ne-NP" sz="2400">
                <a:cs typeface="Kalimati" panose="00000400000000000000" pitchFamily="2"/>
              </a:rPr>
              <a:t>पनि विवरण लिनुहुँदैन । </a:t>
            </a:r>
            <a:endParaRPr lang="en-US" sz="2400">
              <a:cs typeface="Kalimati" panose="00000400000000000000" pitchFamily="2"/>
            </a:endParaRPr>
          </a:p>
          <a:p>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18</a:t>
            </a:fld>
            <a:endParaRPr lang="en-US"/>
          </a:p>
        </p:txBody>
      </p:sp>
      <p:pic>
        <p:nvPicPr>
          <p:cNvPr id="5" name="Picture 4">
            <a:extLst>
              <a:ext uri="{FF2B5EF4-FFF2-40B4-BE49-F238E27FC236}">
                <a16:creationId xmlns:a16="http://schemas.microsoft.com/office/drawing/2014/main" xmlns="" id="{5A82518C-0EFD-404F-8022-4B8E453B502B}"/>
              </a:ext>
            </a:extLst>
          </p:cNvPr>
          <p:cNvPicPr>
            <a:picLocks noChangeAspect="1"/>
          </p:cNvPicPr>
          <p:nvPr/>
        </p:nvPicPr>
        <p:blipFill>
          <a:blip r:embed="rId2"/>
          <a:stretch>
            <a:fillRect/>
          </a:stretch>
        </p:blipFill>
        <p:spPr>
          <a:xfrm>
            <a:off x="8010387" y="4644197"/>
            <a:ext cx="3362739" cy="180769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१४</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बितेको १२ महिनामा यस परिवारमा कसैको मृत्यु भएको थियो ?</a:t>
            </a:r>
            <a:endParaRPr lang="en-US" dirty="0">
              <a:cs typeface="Kalimati" panose="00000400000000000000" pitchFamily="2"/>
            </a:endParaRPr>
          </a:p>
        </p:txBody>
      </p:sp>
      <p:sp>
        <p:nvSpPr>
          <p:cNvPr id="3" name="Content Placeholder 2"/>
          <p:cNvSpPr>
            <a:spLocks noGrp="1"/>
          </p:cNvSpPr>
          <p:nvPr>
            <p:ph idx="1"/>
          </p:nvPr>
        </p:nvSpPr>
        <p:spPr/>
        <p:txBody>
          <a:bodyPr>
            <a:normAutofit/>
          </a:bodyPr>
          <a:lstStyle/>
          <a:p>
            <a:r>
              <a:rPr lang="ne-NP" sz="2400" dirty="0">
                <a:cs typeface="Kalimati" panose="00000400000000000000" pitchFamily="2"/>
              </a:rPr>
              <a:t>त्यस्तै बच्चा पाउने उमेरका महिलाको गर्भसम्बन्धी विभिन्न कारणबाट मृत्यु भएको हुनसक्दछ । </a:t>
            </a:r>
            <a:r>
              <a:rPr lang="ne-NP" sz="2000" dirty="0">
                <a:cs typeface="Kalimati" panose="00000400000000000000" pitchFamily="2"/>
              </a:rPr>
              <a:t>जस्तै – </a:t>
            </a:r>
            <a:endParaRPr lang="en-US" sz="2000" dirty="0">
              <a:cs typeface="Kalimati" panose="00000400000000000000" pitchFamily="2"/>
            </a:endParaRPr>
          </a:p>
          <a:p>
            <a:pPr lvl="1"/>
            <a:r>
              <a:rPr lang="ne-NP" sz="2000" dirty="0">
                <a:cs typeface="Kalimati" panose="00000400000000000000" pitchFamily="2"/>
              </a:rPr>
              <a:t>बच्चा पाउन नसकेर, </a:t>
            </a:r>
          </a:p>
          <a:p>
            <a:pPr lvl="1"/>
            <a:r>
              <a:rPr lang="ne-NP" sz="2000" dirty="0">
                <a:cs typeface="Kalimati" panose="00000400000000000000" pitchFamily="2"/>
              </a:rPr>
              <a:t>सुत्केरी बिग्रेर, </a:t>
            </a:r>
          </a:p>
          <a:p>
            <a:pPr lvl="1"/>
            <a:r>
              <a:rPr lang="ne-NP" sz="2000" dirty="0">
                <a:cs typeface="Kalimati" panose="00000400000000000000" pitchFamily="2"/>
              </a:rPr>
              <a:t>बच्चा जन्मेपछि टिटानस भएर तथा </a:t>
            </a:r>
          </a:p>
          <a:p>
            <a:pPr lvl="1"/>
            <a:r>
              <a:rPr lang="ne-NP" sz="2000" dirty="0">
                <a:cs typeface="Kalimati" panose="00000400000000000000" pitchFamily="2"/>
              </a:rPr>
              <a:t>बच्चा गर्भमा हुँदा गर्भसम्बन्धी अन्य कारणबाट ।</a:t>
            </a:r>
          </a:p>
          <a:p>
            <a:r>
              <a:rPr lang="ne-NP" sz="2400" dirty="0">
                <a:solidFill>
                  <a:srgbClr val="FF0000"/>
                </a:solidFill>
                <a:cs typeface="Kalimati" panose="00000400000000000000" pitchFamily="2"/>
              </a:rPr>
              <a:t>तर मरेका बच्चा जन्मेको रहेछ भने मृत्यु भएको मान्ने कि नमान्ने</a:t>
            </a:r>
            <a:r>
              <a:rPr lang="en-US" sz="2400" dirty="0">
                <a:solidFill>
                  <a:srgbClr val="FF0000"/>
                </a:solidFill>
                <a:cs typeface="Kalimati" panose="00000400000000000000" pitchFamily="2"/>
              </a:rPr>
              <a:t>?</a:t>
            </a:r>
          </a:p>
          <a:p>
            <a:r>
              <a:rPr lang="ne-NP" sz="2400" dirty="0">
                <a:cs typeface="Kalimati" panose="00000400000000000000" pitchFamily="2"/>
              </a:rPr>
              <a:t>त्यस्तो अवस्थामा उक्त बच्चाको मृत्यु तथा अन्य कुनै पनि विवरण लिनुहुँदैन । </a:t>
            </a: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416E8C-7AC9-4790-83D9-D809D58E4D1E}"/>
              </a:ext>
            </a:extLst>
          </p:cNvPr>
          <p:cNvSpPr>
            <a:spLocks noGrp="1"/>
          </p:cNvSpPr>
          <p:nvPr>
            <p:ph type="title"/>
          </p:nvPr>
        </p:nvSpPr>
        <p:spPr/>
        <p:txBody>
          <a:bodyPr>
            <a:normAutofit/>
          </a:bodyPr>
          <a:lstStyle/>
          <a:p>
            <a:r>
              <a:rPr lang="ne-NP" b="1" dirty="0">
                <a:solidFill>
                  <a:srgbClr val="142DAC"/>
                </a:solidFill>
                <a:cs typeface="Kalimati" panose="00000400000000000000" pitchFamily="2"/>
              </a:rPr>
              <a:t>तालिम कक्षामा अनिवार्य पालना गर्नुपर्ने नियमहरु </a:t>
            </a:r>
            <a:endParaRPr lang="en-US" b="1" dirty="0">
              <a:solidFill>
                <a:srgbClr val="142DAC"/>
              </a:solidFill>
              <a:cs typeface="Kalimati" panose="00000400000000000000" pitchFamily="2"/>
            </a:endParaRPr>
          </a:p>
        </p:txBody>
      </p:sp>
      <p:sp>
        <p:nvSpPr>
          <p:cNvPr id="3" name="Content Placeholder 2">
            <a:extLst>
              <a:ext uri="{FF2B5EF4-FFF2-40B4-BE49-F238E27FC236}">
                <a16:creationId xmlns:a16="http://schemas.microsoft.com/office/drawing/2014/main" xmlns="" id="{40120E02-D0BD-4816-BDF3-8FDAC8DC4E58}"/>
              </a:ext>
            </a:extLst>
          </p:cNvPr>
          <p:cNvSpPr>
            <a:spLocks noGrp="1"/>
          </p:cNvSpPr>
          <p:nvPr>
            <p:ph idx="1"/>
          </p:nvPr>
        </p:nvSpPr>
        <p:spPr>
          <a:xfrm>
            <a:off x="347179" y="1585640"/>
            <a:ext cx="11006621" cy="5164719"/>
          </a:xfrm>
        </p:spPr>
        <p:txBody>
          <a:bodyPr>
            <a:normAutofit fontScale="92500" lnSpcReduction="20000"/>
          </a:bodyPr>
          <a:lstStyle/>
          <a:p>
            <a:pPr marL="401638" indent="-401638">
              <a:lnSpc>
                <a:spcPct val="150000"/>
              </a:lnSpc>
              <a:spcAft>
                <a:spcPts val="600"/>
              </a:spcAft>
              <a:buFont typeface="Wingdings" panose="05000000000000000000" pitchFamily="2" charset="2"/>
              <a:buChar char="Ø"/>
            </a:pPr>
            <a:r>
              <a:rPr lang="ne-NP" smtClean="0">
                <a:cs typeface="Kalimati" panose="00000400000000000000" pitchFamily="2"/>
              </a:rPr>
              <a:t>नियमित </a:t>
            </a:r>
            <a:r>
              <a:rPr lang="ne-NP" dirty="0">
                <a:cs typeface="Kalimati" panose="00000400000000000000" pitchFamily="2"/>
              </a:rPr>
              <a:t>र अनुशासितरुपमा तालिममा भाग लिने,</a:t>
            </a:r>
            <a:endParaRPr lang="en-US" dirty="0">
              <a:cs typeface="Kalimati" panose="00000400000000000000" pitchFamily="2"/>
            </a:endParaRPr>
          </a:p>
          <a:p>
            <a:pPr marL="401638" indent="-401638">
              <a:lnSpc>
                <a:spcPct val="150000"/>
              </a:lnSpc>
              <a:spcAft>
                <a:spcPts val="600"/>
              </a:spcAft>
              <a:buFont typeface="Wingdings" panose="05000000000000000000" pitchFamily="2" charset="2"/>
              <a:buChar char="Ø"/>
            </a:pPr>
            <a:r>
              <a:rPr lang="ne-NP" dirty="0">
                <a:solidFill>
                  <a:srgbClr val="FF0000"/>
                </a:solidFill>
                <a:cs typeface="Kalimati" panose="00000400000000000000" pitchFamily="2"/>
              </a:rPr>
              <a:t>निर्देशिका</a:t>
            </a:r>
            <a:r>
              <a:rPr lang="en-US" dirty="0">
                <a:solidFill>
                  <a:srgbClr val="FF0000"/>
                </a:solidFill>
                <a:cs typeface="Kalimati" panose="00000400000000000000" pitchFamily="2"/>
              </a:rPr>
              <a:t>, </a:t>
            </a:r>
            <a:r>
              <a:rPr lang="ne-NP" dirty="0">
                <a:solidFill>
                  <a:srgbClr val="FF0000"/>
                </a:solidFill>
                <a:cs typeface="Kalimati" panose="00000400000000000000" pitchFamily="2"/>
              </a:rPr>
              <a:t>प्रश्नावली साथमा राख्ने र नियमित अध्ययन गर्ने,</a:t>
            </a:r>
          </a:p>
          <a:p>
            <a:pPr marL="401638" indent="-401638">
              <a:lnSpc>
                <a:spcPct val="150000"/>
              </a:lnSpc>
              <a:spcAft>
                <a:spcPts val="600"/>
              </a:spcAft>
              <a:buFont typeface="Wingdings" panose="05000000000000000000" pitchFamily="2" charset="2"/>
              <a:buChar char="Ø"/>
            </a:pPr>
            <a:r>
              <a:rPr lang="ne-NP" dirty="0">
                <a:cs typeface="Kalimati" panose="00000400000000000000" pitchFamily="2"/>
              </a:rPr>
              <a:t>मोवाइल स्विच अफ वा साइलेन्स मोडमा राख्ने,</a:t>
            </a:r>
          </a:p>
          <a:p>
            <a:pPr marL="401638" indent="-401638">
              <a:lnSpc>
                <a:spcPct val="150000"/>
              </a:lnSpc>
              <a:spcAft>
                <a:spcPts val="600"/>
              </a:spcAft>
              <a:buFont typeface="Wingdings" panose="05000000000000000000" pitchFamily="2" charset="2"/>
              <a:buChar char="Ø"/>
            </a:pPr>
            <a:r>
              <a:rPr lang="ne-NP" dirty="0">
                <a:solidFill>
                  <a:srgbClr val="00B050"/>
                </a:solidFill>
                <a:cs typeface="Kalimati" panose="00000400000000000000" pitchFamily="2"/>
              </a:rPr>
              <a:t>एक आपसमा गफ नगर्ने र नबुझेको कुरा प्रशिक्षकलाई सोध्ने,</a:t>
            </a:r>
            <a:endParaRPr lang="en-US" dirty="0">
              <a:solidFill>
                <a:srgbClr val="00B050"/>
              </a:solidFill>
              <a:cs typeface="Kalimati" panose="00000400000000000000" pitchFamily="2"/>
            </a:endParaRPr>
          </a:p>
          <a:p>
            <a:pPr marL="401638" indent="-401638">
              <a:lnSpc>
                <a:spcPct val="150000"/>
              </a:lnSpc>
              <a:spcAft>
                <a:spcPts val="600"/>
              </a:spcAft>
              <a:buFont typeface="Wingdings" panose="05000000000000000000" pitchFamily="2" charset="2"/>
              <a:buChar char="Ø"/>
            </a:pPr>
            <a:r>
              <a:rPr lang="ne-NP" dirty="0">
                <a:cs typeface="Kalimati" panose="00000400000000000000" pitchFamily="2"/>
              </a:rPr>
              <a:t>छलफलमा भाग लिने,</a:t>
            </a:r>
          </a:p>
          <a:p>
            <a:pPr marL="401638" indent="-401638">
              <a:lnSpc>
                <a:spcPct val="150000"/>
              </a:lnSpc>
              <a:spcAft>
                <a:spcPts val="600"/>
              </a:spcAft>
              <a:buFont typeface="Wingdings" panose="05000000000000000000" pitchFamily="2" charset="2"/>
              <a:buChar char="Ø"/>
            </a:pPr>
            <a:r>
              <a:rPr lang="ne-NP" dirty="0">
                <a:solidFill>
                  <a:srgbClr val="00B0F0"/>
                </a:solidFill>
                <a:cs typeface="Kalimati" panose="00000400000000000000" pitchFamily="2"/>
              </a:rPr>
              <a:t>तालिममा आवश्यक प्रश्न बाहेक अन्य प्रश्न नगर्ने,</a:t>
            </a:r>
          </a:p>
          <a:p>
            <a:pPr marL="401638" indent="-401638">
              <a:lnSpc>
                <a:spcPct val="150000"/>
              </a:lnSpc>
              <a:spcAft>
                <a:spcPts val="600"/>
              </a:spcAft>
              <a:buFont typeface="Wingdings" panose="05000000000000000000" pitchFamily="2" charset="2"/>
              <a:buChar char="Ø"/>
            </a:pPr>
            <a:r>
              <a:rPr lang="ne-NP" smtClean="0">
                <a:cs typeface="Kalimati" panose="00000400000000000000" pitchFamily="2"/>
              </a:rPr>
              <a:t>दुई जना प्रशिक्षार्थीले तालिमको </a:t>
            </a:r>
            <a:r>
              <a:rPr lang="ne-NP" dirty="0">
                <a:cs typeface="Kalimati" panose="00000400000000000000" pitchFamily="2"/>
              </a:rPr>
              <a:t>अर्को दिन अघिल्लो दिनको समिक्षा गर्ने, </a:t>
            </a:r>
          </a:p>
          <a:p>
            <a:pPr>
              <a:lnSpc>
                <a:spcPct val="150000"/>
              </a:lnSpc>
              <a:spcAft>
                <a:spcPts val="600"/>
              </a:spcAft>
            </a:pPr>
            <a:endParaRPr lang="ne-NP" dirty="0"/>
          </a:p>
          <a:p>
            <a:pPr>
              <a:lnSpc>
                <a:spcPct val="150000"/>
              </a:lnSpc>
              <a:spcAft>
                <a:spcPts val="600"/>
              </a:spcAft>
            </a:pPr>
            <a:endParaRPr lang="ne-NP" dirty="0"/>
          </a:p>
          <a:p>
            <a:pPr>
              <a:lnSpc>
                <a:spcPct val="150000"/>
              </a:lnSpc>
              <a:spcAft>
                <a:spcPts val="600"/>
              </a:spcAft>
            </a:pPr>
            <a:endParaRPr lang="ne-NP" dirty="0"/>
          </a:p>
          <a:p>
            <a:pPr>
              <a:lnSpc>
                <a:spcPct val="150000"/>
              </a:lnSpc>
              <a:spcAft>
                <a:spcPts val="600"/>
              </a:spcAft>
            </a:pPr>
            <a:endParaRPr lang="en-US" dirty="0"/>
          </a:p>
        </p:txBody>
      </p:sp>
      <p:sp>
        <p:nvSpPr>
          <p:cNvPr id="4" name="Slide Number Placeholder 3">
            <a:extLst>
              <a:ext uri="{FF2B5EF4-FFF2-40B4-BE49-F238E27FC236}">
                <a16:creationId xmlns:a16="http://schemas.microsoft.com/office/drawing/2014/main" xmlns="" id="{F5973B72-0192-4A60-9D12-F33D2C2ED2C5}"/>
              </a:ext>
            </a:extLst>
          </p:cNvPr>
          <p:cNvSpPr>
            <a:spLocks noGrp="1"/>
          </p:cNvSpPr>
          <p:nvPr>
            <p:ph type="sldNum" sz="quarter" idx="12"/>
          </p:nvPr>
        </p:nvSpPr>
        <p:spPr/>
        <p:txBody>
          <a:bodyPr/>
          <a:lstStyle/>
          <a:p>
            <a:fld id="{26402401-4522-4C0F-A737-197EB07E49FF}" type="slidenum">
              <a:rPr lang="en-US" smtClean="0"/>
              <a:pPr/>
              <a:t>2</a:t>
            </a:fld>
            <a:endParaRPr lang="en-US"/>
          </a:p>
        </p:txBody>
      </p:sp>
    </p:spTree>
    <p:extLst>
      <p:ext uri="{BB962C8B-B14F-4D97-AF65-F5344CB8AC3E}">
        <p14:creationId xmlns:p14="http://schemas.microsoft.com/office/powerpoint/2010/main" val="3444976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900" b="1" dirty="0">
                <a:solidFill>
                  <a:srgbClr val="142DAC"/>
                </a:solidFill>
                <a:cs typeface="Kalimati" panose="00000400000000000000" pitchFamily="2"/>
              </a:rPr>
              <a:t>प्रश्न १५</a:t>
            </a:r>
            <a:r>
              <a:rPr lang="en-US" altLang="en-US" sz="2900" b="1" dirty="0">
                <a:solidFill>
                  <a:srgbClr val="142DAC"/>
                </a:solidFill>
                <a:cs typeface="Kalimati" panose="00000400000000000000" pitchFamily="2"/>
              </a:rPr>
              <a:t>:</a:t>
            </a:r>
            <a:r>
              <a:rPr lang="ne-NP" altLang="en-US" sz="2900" b="1" dirty="0">
                <a:solidFill>
                  <a:srgbClr val="142DAC"/>
                </a:solidFill>
                <a:cs typeface="Kalimati" panose="00000400000000000000" pitchFamily="2"/>
              </a:rPr>
              <a:t> यदि थियो भने कति जनाको मृत्यु भएको थियो ?</a:t>
            </a:r>
            <a:endParaRPr lang="en-US" altLang="en-US" sz="2900" b="1" dirty="0">
              <a:solidFill>
                <a:srgbClr val="142DAC"/>
              </a:solidFill>
              <a:cs typeface="Kalimati" panose="00000400000000000000" pitchFamily="2"/>
            </a:endParaRPr>
          </a:p>
        </p:txBody>
      </p:sp>
      <p:sp>
        <p:nvSpPr>
          <p:cNvPr id="3" name="Content Placeholder 2"/>
          <p:cNvSpPr>
            <a:spLocks noGrp="1"/>
          </p:cNvSpPr>
          <p:nvPr>
            <p:ph idx="1"/>
          </p:nvPr>
        </p:nvSpPr>
        <p:spPr>
          <a:xfrm>
            <a:off x="328932" y="1854945"/>
            <a:ext cx="7421218" cy="3018728"/>
          </a:xfrm>
        </p:spPr>
        <p:txBody>
          <a:bodyPr>
            <a:normAutofit/>
          </a:bodyPr>
          <a:lstStyle/>
          <a:p>
            <a:pPr algn="just"/>
            <a:r>
              <a:rPr lang="ne-NP" sz="2400" dirty="0">
                <a:cs typeface="Kalimati" panose="00000400000000000000" pitchFamily="2"/>
              </a:rPr>
              <a:t>वितेको १२ महिनामा अर्थात परिवारको गणना गर्ने दिनभन्दा अघि ३६५ दिनभित्र गणना गर्ने परिवारका कुनै सदस्यको </a:t>
            </a:r>
            <a:r>
              <a:rPr lang="ne-NP" sz="2400">
                <a:cs typeface="Kalimati" panose="00000400000000000000" pitchFamily="2"/>
              </a:rPr>
              <a:t>(</a:t>
            </a:r>
            <a:r>
              <a:rPr lang="ne-NP" sz="2400" smtClean="0">
                <a:cs typeface="Kalimati" panose="00000400000000000000" pitchFamily="2"/>
              </a:rPr>
              <a:t>जुनसुकै </a:t>
            </a:r>
            <a:r>
              <a:rPr lang="ne-NP" sz="2400" dirty="0">
                <a:cs typeface="Kalimati" panose="00000400000000000000" pitchFamily="2"/>
              </a:rPr>
              <a:t>कारणबाट) मृत्यु भएको थियो भने कति जनाको मृत्यु भएको थियो सोधी संकेत कोठामा उक्त संख्या लेख्नुपर्दछ ।</a:t>
            </a: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20</a:t>
            </a:fld>
            <a:endParaRPr lang="en-US"/>
          </a:p>
        </p:txBody>
      </p:sp>
      <p:pic>
        <p:nvPicPr>
          <p:cNvPr id="5" name="Picture 4">
            <a:extLst>
              <a:ext uri="{FF2B5EF4-FFF2-40B4-BE49-F238E27FC236}">
                <a16:creationId xmlns:a16="http://schemas.microsoft.com/office/drawing/2014/main" xmlns="" id="{3BC46792-6B35-480C-8F3F-00E62F9E7B90}"/>
              </a:ext>
            </a:extLst>
          </p:cNvPr>
          <p:cNvPicPr>
            <a:picLocks noChangeAspect="1"/>
          </p:cNvPicPr>
          <p:nvPr/>
        </p:nvPicPr>
        <p:blipFill>
          <a:blip r:embed="rId2"/>
          <a:stretch>
            <a:fillRect/>
          </a:stretch>
        </p:blipFill>
        <p:spPr>
          <a:xfrm>
            <a:off x="8700696" y="1732116"/>
            <a:ext cx="2628900" cy="3714750"/>
          </a:xfrm>
          <a:prstGeom prst="rect">
            <a:avLst/>
          </a:prstGeom>
          <a:solidFill>
            <a:srgbClr val="FFC000"/>
          </a:solid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900" b="1" dirty="0">
                <a:solidFill>
                  <a:srgbClr val="142DAC"/>
                </a:solidFill>
                <a:cs typeface="Kalimati" panose="00000400000000000000" pitchFamily="2"/>
              </a:rPr>
              <a:t>प्रश्न १६</a:t>
            </a:r>
            <a:r>
              <a:rPr lang="en-US" altLang="en-US" sz="2900" b="1" dirty="0">
                <a:solidFill>
                  <a:srgbClr val="142DAC"/>
                </a:solidFill>
                <a:cs typeface="Kalimati" panose="00000400000000000000" pitchFamily="2"/>
              </a:rPr>
              <a:t>:</a:t>
            </a:r>
            <a:r>
              <a:rPr lang="ne-NP" altLang="en-US" sz="2900" b="1" dirty="0">
                <a:solidFill>
                  <a:srgbClr val="142DAC"/>
                </a:solidFill>
                <a:cs typeface="Kalimati" panose="00000400000000000000" pitchFamily="2"/>
              </a:rPr>
              <a:t> मृत्यु भएका व्यक्तिको विवरण दिनुहोस्  ।</a:t>
            </a:r>
            <a:endParaRPr lang="en-US" altLang="en-US" sz="2900" b="1" dirty="0">
              <a:solidFill>
                <a:srgbClr val="142DAC"/>
              </a:solidFill>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21</a:t>
            </a:fld>
            <a:endParaRPr lang="en-US"/>
          </a:p>
        </p:txBody>
      </p:sp>
      <p:pic>
        <p:nvPicPr>
          <p:cNvPr id="3" name="Picture 2">
            <a:extLst>
              <a:ext uri="{FF2B5EF4-FFF2-40B4-BE49-F238E27FC236}">
                <a16:creationId xmlns:a16="http://schemas.microsoft.com/office/drawing/2014/main" xmlns="" id="{20C76FC8-DF5C-4F00-9D18-FFF6A4987360}"/>
              </a:ext>
            </a:extLst>
          </p:cNvPr>
          <p:cNvPicPr>
            <a:picLocks noChangeAspect="1"/>
          </p:cNvPicPr>
          <p:nvPr/>
        </p:nvPicPr>
        <p:blipFill>
          <a:blip r:embed="rId2"/>
          <a:stretch>
            <a:fillRect/>
          </a:stretch>
        </p:blipFill>
        <p:spPr>
          <a:xfrm>
            <a:off x="742122" y="1921565"/>
            <a:ext cx="10073515" cy="413467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१६</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मृत्यु भएका व्यक्तिको विवरण दिनुहोस्  ।</a:t>
            </a:r>
            <a:endParaRPr lang="en-US" dirty="0">
              <a:cs typeface="Kalimati" panose="00000400000000000000" pitchFamily="2"/>
            </a:endParaRPr>
          </a:p>
        </p:txBody>
      </p:sp>
      <p:sp>
        <p:nvSpPr>
          <p:cNvPr id="3" name="Content Placeholder 2"/>
          <p:cNvSpPr>
            <a:spLocks noGrp="1"/>
          </p:cNvSpPr>
          <p:nvPr>
            <p:ph idx="1"/>
          </p:nvPr>
        </p:nvSpPr>
        <p:spPr>
          <a:xfrm>
            <a:off x="667034" y="1976749"/>
            <a:ext cx="10857932" cy="4260277"/>
          </a:xfrm>
        </p:spPr>
        <p:txBody>
          <a:bodyPr>
            <a:normAutofit fontScale="92500"/>
          </a:bodyPr>
          <a:lstStyle/>
          <a:p>
            <a:pPr marL="463550" indent="-463550">
              <a:lnSpc>
                <a:spcPct val="150000"/>
              </a:lnSpc>
              <a:buFont typeface="Wingdings" panose="05000000000000000000" pitchFamily="2" charset="2"/>
              <a:buChar char="Ø"/>
            </a:pPr>
            <a:r>
              <a:rPr lang="ne-NP" sz="2400" dirty="0">
                <a:cs typeface="Kalimati" panose="00000400000000000000" pitchFamily="2"/>
              </a:rPr>
              <a:t>जन्मेको केही समयपछि मरेका बालक—बालिका वा शिशु(हरू)को रिपोर्ट गर्न प्रायस् छुट हुने गरेको देखिएको छ । </a:t>
            </a:r>
          </a:p>
          <a:p>
            <a:pPr marL="463550" indent="-463550">
              <a:lnSpc>
                <a:spcPct val="150000"/>
              </a:lnSpc>
              <a:buFont typeface="Wingdings" panose="05000000000000000000" pitchFamily="2" charset="2"/>
              <a:buChar char="Ø"/>
            </a:pPr>
            <a:r>
              <a:rPr lang="ne-NP" sz="2400" dirty="0">
                <a:cs typeface="Kalimati" panose="00000400000000000000" pitchFamily="2"/>
              </a:rPr>
              <a:t>विवरण संकलन गर्दा सन्दर्भ समयमा कसैको मृत्यु भएको छ, छैन परिवारका महिलाहरूलाई समेत सोधी यकिन गर्नुपर्दछ । </a:t>
            </a:r>
          </a:p>
          <a:p>
            <a:pPr marL="463550" indent="-463550">
              <a:lnSpc>
                <a:spcPct val="150000"/>
              </a:lnSpc>
              <a:buFont typeface="Wingdings" panose="05000000000000000000" pitchFamily="2" charset="2"/>
              <a:buChar char="Ø"/>
            </a:pPr>
            <a:r>
              <a:rPr lang="ne-NP" sz="2400" dirty="0">
                <a:cs typeface="Kalimati" panose="00000400000000000000" pitchFamily="2"/>
              </a:rPr>
              <a:t>१२ महिनाको अवधिमा एउटै परिवारका एकभन्दा बढी सदस्यको मृत्यु भएको हुनसक्छ, जति जनाको मृत्यु भएको छ ती सबैको लहर १, २, ....गरी क्रमैसँग मृत्यु भएका सबै व्यक्तिको विवरण लेख्नुपर्दछ । प्रश्नावली अपुग भएमा अर्को प्रश्नावली थप्नु पर्दछ ।</a:t>
            </a:r>
          </a:p>
        </p:txBody>
      </p:sp>
      <p:sp>
        <p:nvSpPr>
          <p:cNvPr id="4" name="Slide Number Placeholder 3"/>
          <p:cNvSpPr>
            <a:spLocks noGrp="1"/>
          </p:cNvSpPr>
          <p:nvPr>
            <p:ph type="sldNum" sz="quarter" idx="12"/>
          </p:nvPr>
        </p:nvSpPr>
        <p:spPr/>
        <p:txBody>
          <a:bodyPr/>
          <a:lstStyle/>
          <a:p>
            <a:fld id="{26402401-4522-4C0F-A737-197EB07E49FF}"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१६</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मृत्यु भएका व्यक्तिको विवरण दिनुहोस्  ।</a:t>
            </a:r>
            <a:endParaRPr lang="en-US" dirty="0">
              <a:cs typeface="Kalimati" panose="00000400000000000000" pitchFamily="2"/>
            </a:endParaRPr>
          </a:p>
        </p:txBody>
      </p:sp>
      <p:sp>
        <p:nvSpPr>
          <p:cNvPr id="3" name="Content Placeholder 2"/>
          <p:cNvSpPr>
            <a:spLocks noGrp="1"/>
          </p:cNvSpPr>
          <p:nvPr>
            <p:ph idx="1"/>
          </p:nvPr>
        </p:nvSpPr>
        <p:spPr>
          <a:xfrm>
            <a:off x="354842" y="1790427"/>
            <a:ext cx="11464119" cy="4661459"/>
          </a:xfrm>
        </p:spPr>
        <p:txBody>
          <a:bodyPr>
            <a:noAutofit/>
          </a:bodyPr>
          <a:lstStyle/>
          <a:p>
            <a:pPr marL="463550" indent="-463550">
              <a:lnSpc>
                <a:spcPct val="150000"/>
              </a:lnSpc>
              <a:buFont typeface="Wingdings" panose="05000000000000000000" pitchFamily="2" charset="2"/>
              <a:buChar char="Ø"/>
            </a:pPr>
            <a:r>
              <a:rPr lang="ne-NP" sz="2400" dirty="0">
                <a:cs typeface="Kalimati" panose="00000400000000000000" pitchFamily="2"/>
              </a:rPr>
              <a:t>परिवारबाट लेखिने मृत्युको घटना लेख्न छुट हुने वा दोहोरो लेखिने संभावना पनि छ । घटना रिपोर्ट गर्ने सन्दर्भ समय १२ महिना अर्थात् एकवर्षको लामो समय भएको र यो समयमा घट्ने अरू सामाजिक घटनाले मृत्युको रिपोर्टिङमा प्रभाव पार्न सक्ने भएकोले त्यस तर्फ सचेत हुनु पर्दछ </a:t>
            </a:r>
            <a:endParaRPr lang="en-US" sz="2400" dirty="0">
              <a:cs typeface="Kalimati" panose="00000400000000000000" pitchFamily="2"/>
            </a:endParaRPr>
          </a:p>
          <a:p>
            <a:pPr marL="463550" indent="-463550">
              <a:lnSpc>
                <a:spcPct val="150000"/>
              </a:lnSpc>
              <a:buFont typeface="Wingdings" panose="05000000000000000000" pitchFamily="2" charset="2"/>
              <a:buChar char="Ø"/>
            </a:pPr>
            <a:r>
              <a:rPr lang="ne-NP" sz="2400" smtClean="0">
                <a:cs typeface="Kalimati" panose="00000400000000000000" pitchFamily="2"/>
              </a:rPr>
              <a:t>त्यसैगरी </a:t>
            </a:r>
            <a:r>
              <a:rPr lang="ne-NP" sz="2400" dirty="0">
                <a:cs typeface="Kalimati" panose="00000400000000000000" pitchFamily="2"/>
              </a:rPr>
              <a:t>कुनै दुई परिवारका साझा सदस्यको (बाबु</a:t>
            </a:r>
            <a:r>
              <a:rPr lang="en-US" sz="2400" dirty="0">
                <a:cs typeface="Kalimati" panose="00000400000000000000" pitchFamily="2"/>
              </a:rPr>
              <a:t>/</a:t>
            </a:r>
            <a:r>
              <a:rPr lang="ne-NP" sz="2400" dirty="0">
                <a:cs typeface="Kalimati" panose="00000400000000000000" pitchFamily="2"/>
              </a:rPr>
              <a:t>आमा) सन्दर्भ समयमा मृत्यु भएको भए र मृत्युपछि छोराहरू छुट्टिएका भए गणना समयमा दुवैतर्फबाट रिपोर्ट हुनसक्दछ, वा दुवैतर्फबाट छुट हुनसक्दछ । यस्तो अवस्थामा मृत्यु भएको व्यक्ति जुन परिवारमा बसोबास गरेको थियो त्यही परिवारबाट गणना गर्नु पर्दछ ।  </a:t>
            </a: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14173"/>
            <a:ext cx="11914496" cy="405194"/>
          </a:xfrm>
        </p:spPr>
        <p:txBody>
          <a:bodyPr>
            <a:normAutofit fontScale="90000"/>
          </a:bodyPr>
          <a:lstStyle/>
          <a:p>
            <a:r>
              <a:rPr lang="ne-NP" altLang="en-US" sz="2400" b="1" dirty="0">
                <a:solidFill>
                  <a:srgbClr val="142DAC"/>
                </a:solidFill>
                <a:cs typeface="Kalimati" panose="00000400000000000000" pitchFamily="2"/>
              </a:rPr>
              <a:t>प्रश्न १६</a:t>
            </a:r>
            <a:r>
              <a:rPr lang="en-US" altLang="en-US" sz="2400" b="1" dirty="0">
                <a:solidFill>
                  <a:srgbClr val="142DAC"/>
                </a:solidFill>
                <a:cs typeface="Kalimati" panose="00000400000000000000" pitchFamily="2"/>
              </a:rPr>
              <a:t>:</a:t>
            </a:r>
            <a:r>
              <a:rPr lang="ne-NP" altLang="en-US" sz="2400" b="1" dirty="0">
                <a:solidFill>
                  <a:srgbClr val="142DAC"/>
                </a:solidFill>
                <a:cs typeface="Kalimati" panose="00000400000000000000" pitchFamily="2"/>
              </a:rPr>
              <a:t> मृत्यु भएका व्यक्तिको विवरण दिनुहोस्  ।</a:t>
            </a:r>
            <a:endParaRPr lang="en-US" sz="2400" dirty="0">
              <a:cs typeface="Kalimati" panose="00000400000000000000" pitchFamily="2"/>
            </a:endParaRPr>
          </a:p>
        </p:txBody>
      </p:sp>
      <p:sp>
        <p:nvSpPr>
          <p:cNvPr id="3" name="Content Placeholder 2"/>
          <p:cNvSpPr>
            <a:spLocks noGrp="1"/>
          </p:cNvSpPr>
          <p:nvPr>
            <p:ph idx="1"/>
          </p:nvPr>
        </p:nvSpPr>
        <p:spPr>
          <a:xfrm>
            <a:off x="341194" y="1469730"/>
            <a:ext cx="11668836" cy="5388270"/>
          </a:xfrm>
        </p:spPr>
        <p:txBody>
          <a:bodyPr>
            <a:normAutofit/>
          </a:bodyPr>
          <a:lstStyle/>
          <a:p>
            <a:pPr>
              <a:buFont typeface="Wingdings" panose="05000000000000000000" pitchFamily="2" charset="2"/>
              <a:buChar char="Ø"/>
            </a:pPr>
            <a:r>
              <a:rPr lang="ne-NP" sz="2400" b="1" smtClean="0">
                <a:cs typeface="Kalimati" panose="00000400000000000000" pitchFamily="2"/>
              </a:rPr>
              <a:t>महल २</a:t>
            </a:r>
            <a:r>
              <a:rPr lang="en-US" sz="2400" b="1" smtClean="0">
                <a:cs typeface="Kalimati" panose="00000400000000000000" pitchFamily="2"/>
              </a:rPr>
              <a:t>: </a:t>
            </a:r>
            <a:r>
              <a:rPr lang="ne-NP" sz="2400" b="1" smtClean="0">
                <a:cs typeface="Kalimati" panose="00000400000000000000" pitchFamily="2"/>
              </a:rPr>
              <a:t>मृत्यु </a:t>
            </a:r>
            <a:r>
              <a:rPr lang="ne-NP" sz="2400" b="1" dirty="0">
                <a:cs typeface="Kalimati" panose="00000400000000000000" pitchFamily="2"/>
              </a:rPr>
              <a:t>भएका व्यक्तिको नाम, थरः</a:t>
            </a:r>
            <a:r>
              <a:rPr lang="en-US" sz="2400" dirty="0">
                <a:cs typeface="Kalimati" panose="00000400000000000000" pitchFamily="2"/>
              </a:rPr>
              <a:t> </a:t>
            </a:r>
            <a:r>
              <a:rPr lang="ne-NP" sz="2400" dirty="0">
                <a:cs typeface="Kalimati" panose="00000400000000000000" pitchFamily="2"/>
              </a:rPr>
              <a:t>मृत्यु भएका व्यक्तिको नाम के थियो सोधी महल २ मा नाम, थर क्रमैसँग लेख्नुपर्दछ ।</a:t>
            </a:r>
            <a:endParaRPr lang="en-US" sz="2400" b="1" dirty="0">
              <a:cs typeface="Kalimati" panose="00000400000000000000" pitchFamily="2"/>
            </a:endParaRPr>
          </a:p>
          <a:p>
            <a:pPr>
              <a:buFont typeface="Wingdings" panose="05000000000000000000" pitchFamily="2" charset="2"/>
              <a:buChar char="Ø"/>
            </a:pPr>
            <a:r>
              <a:rPr lang="ne-NP" sz="2400" b="1">
                <a:cs typeface="Kalimati" panose="00000400000000000000" pitchFamily="2"/>
              </a:rPr>
              <a:t>महल </a:t>
            </a:r>
            <a:r>
              <a:rPr lang="ne-NP" sz="2400" b="1" smtClean="0">
                <a:cs typeface="Kalimati" panose="00000400000000000000" pitchFamily="2"/>
              </a:rPr>
              <a:t>३</a:t>
            </a:r>
            <a:r>
              <a:rPr lang="en-US" sz="2400" b="1" smtClean="0">
                <a:cs typeface="Kalimati" panose="00000400000000000000" pitchFamily="2"/>
              </a:rPr>
              <a:t>: </a:t>
            </a:r>
            <a:r>
              <a:rPr lang="ne-NP" sz="2400" b="1" smtClean="0">
                <a:cs typeface="Kalimati" panose="00000400000000000000" pitchFamily="2"/>
              </a:rPr>
              <a:t>मृत्यु </a:t>
            </a:r>
            <a:r>
              <a:rPr lang="ne-NP" sz="2400" b="1" dirty="0">
                <a:cs typeface="Kalimati" panose="00000400000000000000" pitchFamily="2"/>
              </a:rPr>
              <a:t>भएका व्यक्तिको लिङ्ग</a:t>
            </a:r>
            <a:r>
              <a:rPr lang="en-US" sz="2400" b="1" dirty="0">
                <a:cs typeface="Kalimati" panose="00000400000000000000" pitchFamily="2"/>
              </a:rPr>
              <a:t>:</a:t>
            </a:r>
            <a:r>
              <a:rPr lang="ne-NP" sz="2400" dirty="0">
                <a:cs typeface="Kalimati" panose="00000400000000000000" pitchFamily="2"/>
              </a:rPr>
              <a:t> मृत्यु भएको व्यक्तिको लिङ्ग</a:t>
            </a:r>
            <a:r>
              <a:rPr lang="ne-NP" sz="2400" b="1" dirty="0">
                <a:cs typeface="Kalimati" panose="00000400000000000000" pitchFamily="2"/>
              </a:rPr>
              <a:t> </a:t>
            </a:r>
            <a:r>
              <a:rPr lang="ne-NP" sz="2400" dirty="0">
                <a:cs typeface="Kalimati" panose="00000400000000000000" pitchFamily="2"/>
              </a:rPr>
              <a:t>सोधी महल ३ मा पुरुष भए संकेत १ र महिला भए संकेत २ लेख्नुपर्दछ ।</a:t>
            </a:r>
            <a:endParaRPr lang="en-US" sz="2400" dirty="0">
              <a:cs typeface="Kalimati" panose="00000400000000000000" pitchFamily="2"/>
            </a:endParaRPr>
          </a:p>
          <a:p>
            <a:pPr>
              <a:buFont typeface="Wingdings" panose="05000000000000000000" pitchFamily="2" charset="2"/>
              <a:buChar char="Ø"/>
            </a:pPr>
            <a:r>
              <a:rPr lang="ne-NP" sz="2400" b="1">
                <a:cs typeface="Kalimati" panose="00000400000000000000" pitchFamily="2"/>
              </a:rPr>
              <a:t>महल ४</a:t>
            </a:r>
            <a:r>
              <a:rPr lang="en-US" sz="2400" b="1" smtClean="0">
                <a:cs typeface="Kalimati" panose="00000400000000000000" pitchFamily="2"/>
              </a:rPr>
              <a:t>: </a:t>
            </a:r>
            <a:r>
              <a:rPr lang="ne-NP" sz="2400" b="1" smtClean="0">
                <a:cs typeface="Kalimati" panose="00000400000000000000" pitchFamily="2"/>
              </a:rPr>
              <a:t>मृत्यु </a:t>
            </a:r>
            <a:r>
              <a:rPr lang="ne-NP" sz="2400" b="1" dirty="0">
                <a:cs typeface="Kalimati" panose="00000400000000000000" pitchFamily="2"/>
              </a:rPr>
              <a:t>हुँदाको उमेरः</a:t>
            </a:r>
            <a:r>
              <a:rPr lang="ne-NP" sz="2400" dirty="0">
                <a:cs typeface="Kalimati" panose="00000400000000000000" pitchFamily="2"/>
              </a:rPr>
              <a:t> मृत्यु भएका व्यक्तिको मृत्यु हुँदा पूरा भएको उमेर वर्षमा महल ४ मा  लेख्नुपर्छ । जस्तै मृत्यु हुँदा मृतकको उमेर ४१ वर्ष ७ महिना पूरा भएको भए निजको मृत्यु हुँदा पूरा गरेको उमेर ४१ बर्ष लेख्नुपर्छ ।</a:t>
            </a:r>
          </a:p>
          <a:p>
            <a:pPr>
              <a:buFont typeface="Wingdings" panose="05000000000000000000" pitchFamily="2" charset="2"/>
              <a:buChar char="Ø"/>
            </a:pPr>
            <a:r>
              <a:rPr lang="ne-NP" sz="2400" b="1">
                <a:cs typeface="Kalimati" panose="00000400000000000000" pitchFamily="2"/>
              </a:rPr>
              <a:t>महल </a:t>
            </a:r>
            <a:r>
              <a:rPr lang="ne-NP" sz="2400" b="1" smtClean="0">
                <a:cs typeface="Kalimati" panose="00000400000000000000" pitchFamily="2"/>
              </a:rPr>
              <a:t>५</a:t>
            </a:r>
            <a:r>
              <a:rPr lang="en-US" sz="2400" b="1" smtClean="0">
                <a:cs typeface="Kalimati" panose="00000400000000000000" pitchFamily="2"/>
              </a:rPr>
              <a:t>: </a:t>
            </a:r>
            <a:r>
              <a:rPr lang="ne-NP" sz="2400" b="1" smtClean="0">
                <a:cs typeface="Kalimati" panose="00000400000000000000" pitchFamily="2"/>
              </a:rPr>
              <a:t>मृत्युको मुख्य कारण</a:t>
            </a:r>
            <a:r>
              <a:rPr lang="en-US" sz="2400" b="1" dirty="0">
                <a:cs typeface="Kalimati" panose="00000400000000000000" pitchFamily="2"/>
              </a:rPr>
              <a:t>:</a:t>
            </a:r>
            <a:r>
              <a:rPr lang="ne-NP" sz="2400" dirty="0">
                <a:cs typeface="Kalimati" panose="00000400000000000000" pitchFamily="2"/>
              </a:rPr>
              <a:t> मृत्यु भएका व्यक्ति के कति कारणले मृत्यु भएको उक्त मुख्य कारणको कोड उल्लेख गर्नुपर्दछ । मृत्युका कारणबारेमा विस्तृत व्याख्या अर्को स्लाइडमा गरिने छ।</a:t>
            </a:r>
            <a:endParaRPr lang="en-US" sz="2400" dirty="0">
              <a:cs typeface="Kalimati" panose="00000400000000000000" pitchFamily="2"/>
            </a:endParaRPr>
          </a:p>
          <a:p>
            <a:pPr lvl="1">
              <a:buFont typeface="Wingdings" panose="05000000000000000000" pitchFamily="2" charset="2"/>
              <a:buChar char="ü"/>
            </a:pPr>
            <a:r>
              <a:rPr lang="ne-NP" sz="2000" smtClean="0">
                <a:cs typeface="Kalimati" panose="00000400000000000000" pitchFamily="2"/>
              </a:rPr>
              <a:t> यदि </a:t>
            </a:r>
            <a:r>
              <a:rPr lang="ne-NP" sz="2000" dirty="0">
                <a:cs typeface="Kalimati" panose="00000400000000000000" pitchFamily="2"/>
              </a:rPr>
              <a:t>मृत्यु भएको व्यक्ति </a:t>
            </a:r>
            <a:r>
              <a:rPr lang="ne-NP" sz="2000" b="1">
                <a:cs typeface="Kalimati" panose="00000400000000000000" pitchFamily="2"/>
              </a:rPr>
              <a:t>पुरुष</a:t>
            </a:r>
            <a:r>
              <a:rPr lang="ne-NP" sz="2000">
                <a:cs typeface="Kalimati" panose="00000400000000000000" pitchFamily="2"/>
              </a:rPr>
              <a:t> भए वा १५ देखि ४९ </a:t>
            </a:r>
            <a:r>
              <a:rPr lang="ne-NP" sz="2000" smtClean="0">
                <a:cs typeface="Kalimati" panose="00000400000000000000" pitchFamily="2"/>
              </a:rPr>
              <a:t>वर्ष बाहिरको महिला भए, </a:t>
            </a:r>
            <a:r>
              <a:rPr lang="ne-NP" sz="2000" dirty="0">
                <a:cs typeface="Kalimati" panose="00000400000000000000" pitchFamily="2"/>
              </a:rPr>
              <a:t>मृत्यु हुँदाको </a:t>
            </a:r>
            <a:r>
              <a:rPr lang="ne-NP" sz="2000" b="1" u="sng" dirty="0">
                <a:cs typeface="Kalimati" panose="00000400000000000000" pitchFamily="2"/>
              </a:rPr>
              <a:t>पूरा उमेर सोधिसकेपछि मृत्युसम्वन्धी अन्य विवरण सोध्नुपर्दैन</a:t>
            </a:r>
            <a:r>
              <a:rPr lang="ne-NP" sz="2000" dirty="0">
                <a:cs typeface="Kalimati" panose="00000400000000000000" pitchFamily="2"/>
              </a:rPr>
              <a:t> ।</a:t>
            </a:r>
          </a:p>
          <a:p>
            <a:pPr>
              <a:buFont typeface="Wingdings" panose="05000000000000000000" pitchFamily="2" charset="2"/>
              <a:buChar char="Ø"/>
            </a:pPr>
            <a:r>
              <a:rPr lang="ne-NP" sz="2400" b="1">
                <a:cs typeface="Kalimati" panose="00000400000000000000" pitchFamily="2"/>
              </a:rPr>
              <a:t>महल ६</a:t>
            </a:r>
            <a:r>
              <a:rPr lang="en-US" sz="2400" b="1" smtClean="0">
                <a:cs typeface="Kalimati" panose="00000400000000000000" pitchFamily="2"/>
              </a:rPr>
              <a:t>: </a:t>
            </a:r>
            <a:r>
              <a:rPr lang="ne-NP" sz="2400" smtClean="0">
                <a:cs typeface="Kalimati" panose="00000400000000000000" pitchFamily="2"/>
              </a:rPr>
              <a:t>महिलाको </a:t>
            </a:r>
            <a:r>
              <a:rPr lang="ne-NP" sz="2400" dirty="0">
                <a:cs typeface="Kalimati" panose="00000400000000000000" pitchFamily="2"/>
              </a:rPr>
              <a:t>मृत्यु १५ देखि ४९ वर्ष भित्र भएको भए मृत्यु हुँदा निजको अवस्था कस्तो थियो भन्ने प्रश्न सोधी सोको उत्तर सम्बन्धित महलमा राम्रोसँग बुझी लेख्नुपर्दछ । </a:t>
            </a:r>
          </a:p>
          <a:p>
            <a:pPr>
              <a:buFont typeface="Wingdings" panose="05000000000000000000" pitchFamily="2" charset="2"/>
              <a:buChar char="Ø"/>
            </a:pP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१६</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मृत्यु हुनुको </a:t>
            </a:r>
            <a:r>
              <a:rPr lang="ne-NP" altLang="en-US" b="1">
                <a:solidFill>
                  <a:srgbClr val="142DAC"/>
                </a:solidFill>
                <a:cs typeface="Kalimati" panose="00000400000000000000" pitchFamily="2"/>
              </a:rPr>
              <a:t>कारण </a:t>
            </a:r>
            <a:r>
              <a:rPr lang="en-US" altLang="en-US" b="1" smtClean="0">
                <a:solidFill>
                  <a:srgbClr val="142DAC"/>
                </a:solidFill>
                <a:cs typeface="Kalimati" panose="00000400000000000000" pitchFamily="2"/>
              </a:rPr>
              <a:t>(</a:t>
            </a:r>
            <a:r>
              <a:rPr lang="ne-NP" altLang="en-US" b="1">
                <a:solidFill>
                  <a:srgbClr val="142DAC"/>
                </a:solidFill>
                <a:cs typeface="Kalimati" panose="00000400000000000000" pitchFamily="2"/>
              </a:rPr>
              <a:t>महल ५</a:t>
            </a:r>
            <a:r>
              <a:rPr lang="en-US" altLang="en-US" b="1" smtClean="0">
                <a:solidFill>
                  <a:srgbClr val="142DAC"/>
                </a:solidFill>
                <a:cs typeface="Kalimati" panose="00000400000000000000" pitchFamily="2"/>
              </a:rPr>
              <a:t>)</a:t>
            </a:r>
            <a:r>
              <a:rPr lang="ne-NP" altLang="en-US" b="1" smtClean="0">
                <a:solidFill>
                  <a:srgbClr val="142DAC"/>
                </a:solidFill>
                <a:cs typeface="Kalimati" panose="00000400000000000000" pitchFamily="2"/>
              </a:rPr>
              <a:t> </a:t>
            </a:r>
            <a:endParaRPr lang="en-US" dirty="0">
              <a:cs typeface="Kalimati" panose="00000400000000000000" pitchFamily="2"/>
            </a:endParaRPr>
          </a:p>
        </p:txBody>
      </p:sp>
      <p:sp>
        <p:nvSpPr>
          <p:cNvPr id="3" name="Content Placeholder 2"/>
          <p:cNvSpPr>
            <a:spLocks noGrp="1"/>
          </p:cNvSpPr>
          <p:nvPr>
            <p:ph idx="1"/>
          </p:nvPr>
        </p:nvSpPr>
        <p:spPr>
          <a:xfrm>
            <a:off x="341194" y="1585640"/>
            <a:ext cx="11573302" cy="5164719"/>
          </a:xfrm>
        </p:spPr>
        <p:txBody>
          <a:bodyPr>
            <a:normAutofit/>
          </a:bodyPr>
          <a:lstStyle/>
          <a:p>
            <a:pPr>
              <a:buNone/>
            </a:pPr>
            <a:r>
              <a:rPr lang="ne-NP" sz="2400" dirty="0">
                <a:cs typeface="Kalimati" panose="00000400000000000000" pitchFamily="2"/>
              </a:rPr>
              <a:t>मानिसको मृत्यु विभिन्न कारणले भएको हुन सक्दछ । मृत्यु हुने कारणहरुलाई </a:t>
            </a:r>
            <a:r>
              <a:rPr lang="ne-NP" sz="2400">
                <a:cs typeface="Kalimati" panose="00000400000000000000" pitchFamily="2"/>
              </a:rPr>
              <a:t>यस </a:t>
            </a:r>
            <a:r>
              <a:rPr lang="ne-NP" sz="2400" smtClean="0">
                <a:cs typeface="Kalimati" panose="00000400000000000000" pitchFamily="2"/>
              </a:rPr>
              <a:t>प्रश्नावलीमा </a:t>
            </a:r>
            <a:r>
              <a:rPr lang="ne-NP" sz="2400" dirty="0">
                <a:cs typeface="Kalimati" panose="00000400000000000000" pitchFamily="2"/>
              </a:rPr>
              <a:t>देहाय अनुसार व्याख्या गरिएको छ । </a:t>
            </a:r>
            <a:endParaRPr lang="en-US" sz="2400" dirty="0">
              <a:cs typeface="Kalimati" panose="00000400000000000000" pitchFamily="2"/>
            </a:endParaRPr>
          </a:p>
          <a:p>
            <a:pPr marL="463550" indent="-463550">
              <a:buFont typeface="Wingdings" panose="05000000000000000000" pitchFamily="2" charset="2"/>
              <a:buChar char="Ø"/>
            </a:pPr>
            <a:r>
              <a:rPr lang="ne-NP" sz="2400" b="1" dirty="0">
                <a:cs typeface="Kalimati" panose="00000400000000000000" pitchFamily="2"/>
              </a:rPr>
              <a:t>सरुवा रोग </a:t>
            </a:r>
            <a:r>
              <a:rPr lang="ne-NP" sz="2400" dirty="0">
                <a:cs typeface="Kalimati" panose="00000400000000000000" pitchFamily="2"/>
              </a:rPr>
              <a:t>(कोड </a:t>
            </a:r>
            <a:r>
              <a:rPr lang="en-US" sz="2400" dirty="0">
                <a:cs typeface="Kalimati" panose="00000400000000000000" pitchFamily="2"/>
              </a:rPr>
              <a:t>1</a:t>
            </a:r>
            <a:r>
              <a:rPr lang="ne-NP" sz="2400" dirty="0">
                <a:cs typeface="Kalimati" panose="00000400000000000000" pitchFamily="2"/>
              </a:rPr>
              <a:t>)</a:t>
            </a:r>
            <a:r>
              <a:rPr lang="en-US" sz="2400">
                <a:cs typeface="Kalimati" panose="00000400000000000000" pitchFamily="2"/>
              </a:rPr>
              <a:t>: </a:t>
            </a:r>
            <a:r>
              <a:rPr lang="ne-NP" sz="2400">
                <a:cs typeface="Kalimati" panose="00000400000000000000" pitchFamily="2"/>
              </a:rPr>
              <a:t>यस अन्तर्गत </a:t>
            </a:r>
            <a:r>
              <a:rPr lang="ne-NP" sz="2400" smtClean="0">
                <a:cs typeface="Kalimati" panose="00000400000000000000" pitchFamily="2"/>
              </a:rPr>
              <a:t>सर्ने प्रकृतिका सरुवा </a:t>
            </a:r>
            <a:r>
              <a:rPr lang="ne-NP" sz="2400">
                <a:cs typeface="Kalimati" panose="00000400000000000000" pitchFamily="2"/>
              </a:rPr>
              <a:t>रोगहरु </a:t>
            </a:r>
            <a:r>
              <a:rPr lang="ne-NP" sz="2400" smtClean="0">
                <a:cs typeface="Kalimati" panose="00000400000000000000" pitchFamily="2"/>
              </a:rPr>
              <a:t>जस्तै</a:t>
            </a:r>
            <a:r>
              <a:rPr lang="en-US" sz="2400">
                <a:cs typeface="Kalimati" panose="00000400000000000000" pitchFamily="2"/>
              </a:rPr>
              <a:t>: </a:t>
            </a:r>
            <a:r>
              <a:rPr lang="ne-NP" sz="2400">
                <a:cs typeface="Kalimati" panose="00000400000000000000" pitchFamily="2"/>
              </a:rPr>
              <a:t>हैजा</a:t>
            </a:r>
            <a:r>
              <a:rPr lang="en-US" sz="2400">
                <a:cs typeface="Kalimati" panose="00000400000000000000" pitchFamily="2"/>
              </a:rPr>
              <a:t>/</a:t>
            </a:r>
            <a:r>
              <a:rPr lang="ne-NP" sz="2400">
                <a:cs typeface="Kalimati" panose="00000400000000000000" pitchFamily="2"/>
              </a:rPr>
              <a:t>झाडा </a:t>
            </a:r>
            <a:r>
              <a:rPr lang="ne-NP" sz="2400" smtClean="0">
                <a:cs typeface="Kalimati" panose="00000400000000000000" pitchFamily="2"/>
              </a:rPr>
              <a:t>पखाला</a:t>
            </a:r>
            <a:r>
              <a:rPr lang="en-US" sz="2400">
                <a:cs typeface="Kalimati" panose="00000400000000000000" pitchFamily="2"/>
              </a:rPr>
              <a:t>/</a:t>
            </a:r>
            <a:r>
              <a:rPr lang="ne-NP" sz="2400">
                <a:cs typeface="Kalimati" panose="00000400000000000000" pitchFamily="2"/>
              </a:rPr>
              <a:t>आउँ</a:t>
            </a:r>
            <a:r>
              <a:rPr lang="ne-NP" sz="2400" smtClean="0">
                <a:cs typeface="Kalimati" panose="00000400000000000000" pitchFamily="2"/>
              </a:rPr>
              <a:t>, निमोनिया</a:t>
            </a:r>
            <a:r>
              <a:rPr lang="en-US" sz="2400">
                <a:cs typeface="Kalimati" panose="00000400000000000000" pitchFamily="2"/>
              </a:rPr>
              <a:t>,</a:t>
            </a:r>
            <a:r>
              <a:rPr lang="ne-NP" sz="2400">
                <a:cs typeface="Kalimati" panose="00000400000000000000" pitchFamily="2"/>
              </a:rPr>
              <a:t>रुघाखोकी, फ्लु क्षयरोग, कुष्टरोग, जण्डीस (कमलपित्त), टाइफाइड, भाइरल, इन्फ्लुयन्जा, इन्सेफलाईटिस, मेनेन्जाइटिस, हेपाटाइटिस, मलेरिया, कालाज्वरो, एड्स, </a:t>
            </a:r>
            <a:r>
              <a:rPr lang="ne-NP" sz="2400" smtClean="0">
                <a:cs typeface="Kalimati" panose="00000400000000000000" pitchFamily="2"/>
              </a:rPr>
              <a:t>यौन रोग, </a:t>
            </a:r>
            <a:r>
              <a:rPr lang="ne-NP" sz="2400">
                <a:cs typeface="Kalimati" panose="00000400000000000000" pitchFamily="2"/>
              </a:rPr>
              <a:t>दादुरा, ठेउला, रेबिज, अन्य सरुवा रोग (बर्डफ्लु स्वाइनफ्लु, प्लेगआदि</a:t>
            </a:r>
            <a:r>
              <a:rPr lang="ne-NP" sz="2400" smtClean="0">
                <a:cs typeface="Kalimati" panose="00000400000000000000" pitchFamily="2"/>
              </a:rPr>
              <a:t>) पर्छन् ।</a:t>
            </a:r>
            <a:endParaRPr lang="ne-NP" sz="2400">
              <a:cs typeface="Kalimati" panose="00000400000000000000" pitchFamily="2"/>
            </a:endParaRPr>
          </a:p>
          <a:p>
            <a:pPr marL="463550" indent="-463550">
              <a:buFont typeface="Wingdings" panose="05000000000000000000" pitchFamily="2" charset="2"/>
              <a:buChar char="Ø"/>
            </a:pPr>
            <a:r>
              <a:rPr lang="ne-NP" sz="2400" b="1" smtClean="0">
                <a:cs typeface="Kalimati" panose="00000400000000000000" pitchFamily="2"/>
              </a:rPr>
              <a:t>नसर्ने </a:t>
            </a:r>
            <a:r>
              <a:rPr lang="ne-NP" sz="2400" b="1" dirty="0">
                <a:cs typeface="Kalimati" panose="00000400000000000000" pitchFamily="2"/>
              </a:rPr>
              <a:t>प्रकृतिका रोग </a:t>
            </a:r>
            <a:r>
              <a:rPr lang="ne-NP" sz="2400" dirty="0">
                <a:cs typeface="Kalimati" panose="00000400000000000000" pitchFamily="2"/>
              </a:rPr>
              <a:t>(कोड </a:t>
            </a:r>
            <a:r>
              <a:rPr lang="en-US" sz="2400">
                <a:cs typeface="Kalimati" panose="00000400000000000000" pitchFamily="2"/>
              </a:rPr>
              <a:t>2</a:t>
            </a:r>
            <a:r>
              <a:rPr lang="ne-NP" sz="2400">
                <a:cs typeface="Kalimati" panose="00000400000000000000" pitchFamily="2"/>
              </a:rPr>
              <a:t> </a:t>
            </a:r>
            <a:r>
              <a:rPr lang="ne-NP" sz="2400" smtClean="0">
                <a:cs typeface="Kalimati" panose="00000400000000000000" pitchFamily="2"/>
              </a:rPr>
              <a:t>)</a:t>
            </a:r>
            <a:r>
              <a:rPr lang="en-US" sz="2400">
                <a:cs typeface="Kalimati" panose="00000400000000000000" pitchFamily="2"/>
              </a:rPr>
              <a:t> : </a:t>
            </a:r>
            <a:r>
              <a:rPr lang="ne-NP" sz="2400">
                <a:cs typeface="Kalimati" panose="00000400000000000000" pitchFamily="2"/>
              </a:rPr>
              <a:t>यस अन्तर्गत </a:t>
            </a:r>
            <a:r>
              <a:rPr lang="ne-NP" sz="2400" dirty="0">
                <a:cs typeface="Kalimati" panose="00000400000000000000" pitchFamily="2"/>
              </a:rPr>
              <a:t>नसर्ने </a:t>
            </a:r>
            <a:r>
              <a:rPr lang="ne-NP" sz="2400">
                <a:cs typeface="Kalimati" panose="00000400000000000000" pitchFamily="2"/>
              </a:rPr>
              <a:t>प्रकृतिका रोगहरु जस्तै </a:t>
            </a:r>
            <a:r>
              <a:rPr lang="ne-NP" sz="2400" smtClean="0">
                <a:cs typeface="Kalimati" panose="00000400000000000000" pitchFamily="2"/>
              </a:rPr>
              <a:t>क्यान्सर, मुटुरोग, डायविटिज, आदि पर्छन् </a:t>
            </a:r>
            <a:r>
              <a:rPr lang="ne-NP" sz="2400" dirty="0">
                <a:cs typeface="Kalimati" panose="00000400000000000000" pitchFamily="2"/>
              </a:rPr>
              <a:t>। </a:t>
            </a:r>
          </a:p>
          <a:p>
            <a:pPr marL="463550" indent="-463550">
              <a:buFont typeface="Wingdings" panose="05000000000000000000" pitchFamily="2" charset="2"/>
              <a:buChar char="Ø"/>
            </a:pPr>
            <a:r>
              <a:rPr lang="ne-NP" sz="2400" b="1" dirty="0">
                <a:cs typeface="Kalimati" panose="00000400000000000000" pitchFamily="2"/>
              </a:rPr>
              <a:t>यातायात दुर्घटना </a:t>
            </a:r>
            <a:r>
              <a:rPr lang="ne-NP" sz="2400" dirty="0">
                <a:cs typeface="Kalimati" panose="00000400000000000000" pitchFamily="2"/>
              </a:rPr>
              <a:t>(कोड </a:t>
            </a:r>
            <a:r>
              <a:rPr lang="en-US" sz="2400">
                <a:cs typeface="Kalimati" panose="00000400000000000000" pitchFamily="2"/>
              </a:rPr>
              <a:t>3</a:t>
            </a:r>
            <a:r>
              <a:rPr lang="ne-NP" sz="2400">
                <a:cs typeface="Kalimati" panose="00000400000000000000" pitchFamily="2"/>
              </a:rPr>
              <a:t> </a:t>
            </a:r>
            <a:r>
              <a:rPr lang="ne-NP" sz="2400" smtClean="0">
                <a:cs typeface="Kalimati" panose="00000400000000000000" pitchFamily="2"/>
              </a:rPr>
              <a:t>)</a:t>
            </a:r>
            <a:r>
              <a:rPr lang="en-US" sz="2400">
                <a:cs typeface="Kalimati" panose="00000400000000000000" pitchFamily="2"/>
              </a:rPr>
              <a:t> : </a:t>
            </a:r>
            <a:r>
              <a:rPr lang="ne-NP" sz="2400" smtClean="0">
                <a:cs typeface="Kalimati" panose="00000400000000000000" pitchFamily="2"/>
              </a:rPr>
              <a:t>यातायात </a:t>
            </a:r>
            <a:r>
              <a:rPr lang="ne-NP" sz="2400" dirty="0">
                <a:cs typeface="Kalimati" panose="00000400000000000000" pitchFamily="2"/>
              </a:rPr>
              <a:t>दुर्घटना अन्तर्गत सडक यातायात ( बस, ट्रक, जीप, मोटर, मोटर साइकल आदि), हवाईजहाज , डुंगा, र्याफ्टिड्ड, केवुलकारबाट हुने दुर्घटना पर्दछन् ।</a:t>
            </a:r>
            <a:endParaRPr lang="en-US" sz="2400" dirty="0">
              <a:cs typeface="Kalimati" panose="00000400000000000000" pitchFamily="2"/>
            </a:endParaRPr>
          </a:p>
          <a:p>
            <a:pPr marL="0" indent="0">
              <a:buNone/>
            </a:pP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१६</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मृत्यु हुनुको </a:t>
            </a:r>
            <a:r>
              <a:rPr lang="ne-NP" altLang="en-US" b="1">
                <a:solidFill>
                  <a:srgbClr val="142DAC"/>
                </a:solidFill>
                <a:cs typeface="Kalimati" panose="00000400000000000000" pitchFamily="2"/>
              </a:rPr>
              <a:t>कारण </a:t>
            </a:r>
            <a:r>
              <a:rPr lang="en-US" altLang="en-US" b="1" smtClean="0">
                <a:solidFill>
                  <a:srgbClr val="142DAC"/>
                </a:solidFill>
                <a:cs typeface="Kalimati" panose="00000400000000000000" pitchFamily="2"/>
              </a:rPr>
              <a:t>(</a:t>
            </a:r>
            <a:r>
              <a:rPr lang="ne-NP" altLang="en-US" b="1">
                <a:solidFill>
                  <a:srgbClr val="142DAC"/>
                </a:solidFill>
                <a:cs typeface="Kalimati" panose="00000400000000000000" pitchFamily="2"/>
              </a:rPr>
              <a:t>महल ५</a:t>
            </a:r>
            <a:r>
              <a:rPr lang="en-US" altLang="en-US" b="1" smtClean="0">
                <a:solidFill>
                  <a:srgbClr val="142DAC"/>
                </a:solidFill>
                <a:cs typeface="Kalimati" panose="00000400000000000000" pitchFamily="2"/>
              </a:rPr>
              <a:t>)</a:t>
            </a:r>
            <a:endParaRPr lang="en-US" dirty="0">
              <a:cs typeface="Kalimati" panose="00000400000000000000" pitchFamily="2"/>
            </a:endParaRPr>
          </a:p>
        </p:txBody>
      </p:sp>
      <p:sp>
        <p:nvSpPr>
          <p:cNvPr id="3" name="Content Placeholder 2"/>
          <p:cNvSpPr>
            <a:spLocks noGrp="1"/>
          </p:cNvSpPr>
          <p:nvPr>
            <p:ph idx="1"/>
          </p:nvPr>
        </p:nvSpPr>
        <p:spPr>
          <a:xfrm>
            <a:off x="341194" y="1585640"/>
            <a:ext cx="11573302" cy="5164719"/>
          </a:xfrm>
        </p:spPr>
        <p:txBody>
          <a:bodyPr>
            <a:normAutofit/>
          </a:bodyPr>
          <a:lstStyle/>
          <a:p>
            <a:r>
              <a:rPr lang="ne-NP" sz="2600" b="1" dirty="0">
                <a:cs typeface="Kalimati" panose="00000400000000000000" pitchFamily="2"/>
              </a:rPr>
              <a:t>अन्य दुर्घटना </a:t>
            </a:r>
            <a:r>
              <a:rPr lang="ne-NP" sz="2400" dirty="0">
                <a:cs typeface="Kalimati" panose="00000400000000000000" pitchFamily="2"/>
              </a:rPr>
              <a:t>(कोड </a:t>
            </a:r>
            <a:r>
              <a:rPr lang="en-US" sz="2400" dirty="0">
                <a:cs typeface="Kalimati" panose="00000400000000000000" pitchFamily="2"/>
              </a:rPr>
              <a:t>4</a:t>
            </a:r>
            <a:r>
              <a:rPr lang="ne-NP" sz="2400" dirty="0">
                <a:cs typeface="Kalimati" panose="00000400000000000000" pitchFamily="2"/>
              </a:rPr>
              <a:t> </a:t>
            </a:r>
            <a:r>
              <a:rPr lang="ne-NP" sz="2400">
                <a:cs typeface="Kalimati" panose="00000400000000000000" pitchFamily="2"/>
              </a:rPr>
              <a:t>)</a:t>
            </a:r>
            <a:r>
              <a:rPr lang="en-US" sz="2400" smtClean="0">
                <a:cs typeface="Kalimati" panose="00000400000000000000" pitchFamily="2"/>
              </a:rPr>
              <a:t>:</a:t>
            </a:r>
            <a:r>
              <a:rPr lang="ne-NP" sz="2400" smtClean="0">
                <a:cs typeface="Kalimati" panose="00000400000000000000" pitchFamily="2"/>
              </a:rPr>
              <a:t> </a:t>
            </a:r>
            <a:r>
              <a:rPr lang="ne-NP" sz="2400" dirty="0">
                <a:cs typeface="Kalimati" panose="00000400000000000000" pitchFamily="2"/>
              </a:rPr>
              <a:t>अन्य दुर्घटना अन्तर्गत भिरबाट लडेर, रुखबाट खसेर, बगेर, डुबेर, घरको छाना÷छतबाट वा निर्माणको क्रममा खसेर, स्टोभ÷ग्यास चुल्हो पड्केर, आगलागीमा परेर, सर्प आदि विषालु जिवजन्तुको टोकाईबाट</a:t>
            </a:r>
            <a:r>
              <a:rPr lang="ne-NP" sz="2400" dirty="0">
                <a:latin typeface="Preeti" pitchFamily="2" charset="0"/>
                <a:cs typeface="Kalimati" panose="00000400000000000000" pitchFamily="2"/>
              </a:rPr>
              <a:t>÷</a:t>
            </a:r>
            <a:r>
              <a:rPr lang="ne-NP" sz="2400" dirty="0">
                <a:cs typeface="Kalimati" panose="00000400000000000000" pitchFamily="2"/>
              </a:rPr>
              <a:t>आक्रमणबाट, हिमाल आरोहणको क्रममा, लेक लागेर, करेन्ट लागेर</a:t>
            </a:r>
            <a:r>
              <a:rPr lang="en-US" sz="2400" dirty="0">
                <a:cs typeface="Kalimati" panose="00000400000000000000" pitchFamily="2"/>
              </a:rPr>
              <a:t> </a:t>
            </a:r>
            <a:r>
              <a:rPr lang="ne-NP" sz="2400" dirty="0">
                <a:cs typeface="Kalimati" panose="00000400000000000000" pitchFamily="2"/>
              </a:rPr>
              <a:t>मर्नु, वा यस्तै अन्य दुर्घटनाहरु पर्दछन् । </a:t>
            </a:r>
            <a:endParaRPr lang="en-US" sz="2400" dirty="0">
              <a:cs typeface="Kalimati" panose="00000400000000000000" pitchFamily="2"/>
            </a:endParaRPr>
          </a:p>
          <a:p>
            <a:r>
              <a:rPr lang="ne-NP" sz="2600" b="1" dirty="0">
                <a:cs typeface="Kalimati" panose="00000400000000000000" pitchFamily="2"/>
              </a:rPr>
              <a:t>प्रजनन तथा प्रसुती जटिलता </a:t>
            </a:r>
            <a:r>
              <a:rPr lang="ne-NP" sz="2400" dirty="0">
                <a:cs typeface="Kalimati" panose="00000400000000000000" pitchFamily="2"/>
              </a:rPr>
              <a:t>(कोड </a:t>
            </a:r>
            <a:r>
              <a:rPr lang="en-US" sz="2400">
                <a:cs typeface="Kalimati" panose="00000400000000000000" pitchFamily="2"/>
              </a:rPr>
              <a:t>5</a:t>
            </a:r>
            <a:r>
              <a:rPr lang="ne-NP" sz="2400">
                <a:cs typeface="Kalimati" panose="00000400000000000000" pitchFamily="2"/>
              </a:rPr>
              <a:t> </a:t>
            </a:r>
            <a:r>
              <a:rPr lang="ne-NP" sz="2400" smtClean="0">
                <a:cs typeface="Kalimati" panose="00000400000000000000" pitchFamily="2"/>
              </a:rPr>
              <a:t>)</a:t>
            </a:r>
            <a:r>
              <a:rPr lang="en-US" sz="2400">
                <a:cs typeface="Kalimati" panose="00000400000000000000" pitchFamily="2"/>
              </a:rPr>
              <a:t> : </a:t>
            </a:r>
            <a:r>
              <a:rPr lang="ne-NP" sz="2400" smtClean="0">
                <a:cs typeface="Kalimati" panose="00000400000000000000" pitchFamily="2"/>
              </a:rPr>
              <a:t>यस अन्तर्गत प्रजनन् </a:t>
            </a:r>
            <a:r>
              <a:rPr lang="ne-NP" sz="2400" dirty="0">
                <a:cs typeface="Kalimati" panose="00000400000000000000" pitchFamily="2"/>
              </a:rPr>
              <a:t>तथा </a:t>
            </a:r>
            <a:r>
              <a:rPr lang="ne-NP" sz="2400">
                <a:cs typeface="Kalimati" panose="00000400000000000000" pitchFamily="2"/>
              </a:rPr>
              <a:t>प्रसुती </a:t>
            </a:r>
            <a:r>
              <a:rPr lang="ne-NP" sz="2400" smtClean="0">
                <a:cs typeface="Kalimati" panose="00000400000000000000" pitchFamily="2"/>
              </a:rPr>
              <a:t>जटिलताको </a:t>
            </a:r>
            <a:r>
              <a:rPr lang="ne-NP" sz="2400">
                <a:cs typeface="Kalimati" panose="00000400000000000000" pitchFamily="2"/>
              </a:rPr>
              <a:t>कारणले </a:t>
            </a:r>
            <a:r>
              <a:rPr lang="ne-NP" sz="2400" smtClean="0">
                <a:cs typeface="Kalimati" panose="00000400000000000000" pitchFamily="2"/>
              </a:rPr>
              <a:t>गर्भवती </a:t>
            </a:r>
            <a:r>
              <a:rPr lang="ne-NP" sz="2400" dirty="0">
                <a:cs typeface="Kalimati" panose="00000400000000000000" pitchFamily="2"/>
              </a:rPr>
              <a:t>भए देखि बच्चा जन्मेको ४२ दिनसम्म मृत्यु भएका महिलाहरु पर्दछन् । </a:t>
            </a:r>
          </a:p>
          <a:p>
            <a:r>
              <a:rPr lang="ne-NP" sz="2600" b="1" dirty="0">
                <a:cs typeface="Kalimati" panose="00000400000000000000" pitchFamily="2"/>
              </a:rPr>
              <a:t>हत्या</a:t>
            </a:r>
            <a:r>
              <a:rPr lang="ne-NP" sz="2600" dirty="0">
                <a:cs typeface="Kalimati" panose="00000400000000000000" pitchFamily="2"/>
              </a:rPr>
              <a:t> </a:t>
            </a:r>
            <a:r>
              <a:rPr lang="ne-NP" sz="2400" dirty="0">
                <a:cs typeface="Kalimati" panose="00000400000000000000" pitchFamily="2"/>
              </a:rPr>
              <a:t>(कोड </a:t>
            </a:r>
            <a:r>
              <a:rPr lang="en-US" sz="2400">
                <a:cs typeface="Kalimati" panose="00000400000000000000" pitchFamily="2"/>
              </a:rPr>
              <a:t>6</a:t>
            </a:r>
            <a:r>
              <a:rPr lang="ne-NP" sz="2400" smtClean="0">
                <a:cs typeface="Kalimati" panose="00000400000000000000" pitchFamily="2"/>
              </a:rPr>
              <a:t>)</a:t>
            </a:r>
            <a:r>
              <a:rPr lang="en-US" sz="2400">
                <a:cs typeface="Kalimati" panose="00000400000000000000" pitchFamily="2"/>
              </a:rPr>
              <a:t> : </a:t>
            </a:r>
            <a:r>
              <a:rPr lang="ne-NP" sz="2400" smtClean="0">
                <a:cs typeface="Kalimati" panose="00000400000000000000" pitchFamily="2"/>
              </a:rPr>
              <a:t>कुनै </a:t>
            </a:r>
            <a:r>
              <a:rPr lang="ne-NP" sz="2400" dirty="0">
                <a:cs typeface="Kalimati" panose="00000400000000000000" pitchFamily="2"/>
              </a:rPr>
              <a:t>व्यक्तिको अरु मानिसबाट हतियार प्रयोग गरी वा नगरी वा अन्य माध्यमबाट हत्या गरिएको </a:t>
            </a:r>
            <a:r>
              <a:rPr lang="ne-NP" sz="2400">
                <a:cs typeface="Kalimati" panose="00000400000000000000" pitchFamily="2"/>
              </a:rPr>
              <a:t>रहेको </a:t>
            </a:r>
            <a:r>
              <a:rPr lang="ne-NP" sz="2400" smtClean="0">
                <a:cs typeface="Kalimati" panose="00000400000000000000" pitchFamily="2"/>
              </a:rPr>
              <a:t>रहेछ </a:t>
            </a:r>
            <a:r>
              <a:rPr lang="ne-NP" sz="2400" dirty="0">
                <a:cs typeface="Kalimati" panose="00000400000000000000" pitchFamily="2"/>
              </a:rPr>
              <a:t>भने </a:t>
            </a:r>
            <a:r>
              <a:rPr lang="ne-NP" sz="2400">
                <a:cs typeface="Kalimati" panose="00000400000000000000" pitchFamily="2"/>
              </a:rPr>
              <a:t>यस </a:t>
            </a:r>
            <a:r>
              <a:rPr lang="ne-NP" sz="2400" smtClean="0">
                <a:cs typeface="Kalimati" panose="00000400000000000000" pitchFamily="2"/>
              </a:rPr>
              <a:t>अन्तर्गत पर्दछ </a:t>
            </a:r>
            <a:r>
              <a:rPr lang="ne-NP" sz="2400" dirty="0">
                <a:cs typeface="Kalimati" panose="00000400000000000000" pitchFamily="2"/>
              </a:rPr>
              <a:t>। यस अन्तर्गत रिस रागबाट हत्या गर्नु, झगडामा कुटाकुट हुँदा मर्नु, घरेलु हिँसामा मर्नु, लुट्नको लागि मार्नु, मट्टीतेल खनाएर आगो लगाएर मार्नु, बलत्कार पछिको हत्या, डाँकासँगको दोहोरो भिडन्तमा मर्नु, कसैले गोली हानी मार्नु, अपराधिक गिरोहको आक्रमणबाट मर्नु ÷फिरौती रकमको लागि अपहरण गरी मार्नु, यस्तै अन्य अपराध पर्दछन् । </a:t>
            </a:r>
          </a:p>
          <a:p>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१६</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मृत्यु हुनुको </a:t>
            </a:r>
            <a:r>
              <a:rPr lang="ne-NP" altLang="en-US" b="1">
                <a:solidFill>
                  <a:srgbClr val="142DAC"/>
                </a:solidFill>
                <a:cs typeface="Kalimati" panose="00000400000000000000" pitchFamily="2"/>
              </a:rPr>
              <a:t>कारण </a:t>
            </a:r>
            <a:r>
              <a:rPr lang="en-US" altLang="en-US" b="1" smtClean="0">
                <a:solidFill>
                  <a:srgbClr val="142DAC"/>
                </a:solidFill>
                <a:cs typeface="Kalimati" panose="00000400000000000000" pitchFamily="2"/>
              </a:rPr>
              <a:t>(</a:t>
            </a:r>
            <a:r>
              <a:rPr lang="ne-NP" altLang="en-US" b="1" smtClean="0">
                <a:solidFill>
                  <a:srgbClr val="142DAC"/>
                </a:solidFill>
                <a:cs typeface="Kalimati" panose="00000400000000000000" pitchFamily="2"/>
              </a:rPr>
              <a:t>महल ५</a:t>
            </a:r>
            <a:r>
              <a:rPr lang="en-US" altLang="en-US" b="1" smtClean="0">
                <a:solidFill>
                  <a:srgbClr val="142DAC"/>
                </a:solidFill>
                <a:cs typeface="Kalimati" panose="00000400000000000000" pitchFamily="2"/>
              </a:rPr>
              <a:t>)</a:t>
            </a:r>
            <a:endParaRPr lang="en-US" dirty="0">
              <a:cs typeface="Kalimati" panose="00000400000000000000" pitchFamily="2"/>
            </a:endParaRPr>
          </a:p>
        </p:txBody>
      </p:sp>
      <p:sp>
        <p:nvSpPr>
          <p:cNvPr id="3" name="Content Placeholder 2"/>
          <p:cNvSpPr>
            <a:spLocks noGrp="1"/>
          </p:cNvSpPr>
          <p:nvPr>
            <p:ph idx="1"/>
          </p:nvPr>
        </p:nvSpPr>
        <p:spPr>
          <a:xfrm>
            <a:off x="341194" y="1585640"/>
            <a:ext cx="11573302" cy="5164719"/>
          </a:xfrm>
        </p:spPr>
        <p:txBody>
          <a:bodyPr>
            <a:normAutofit/>
          </a:bodyPr>
          <a:lstStyle/>
          <a:p>
            <a:pPr marL="463550" indent="-463550">
              <a:buFont typeface="Wingdings" panose="05000000000000000000" pitchFamily="2" charset="2"/>
              <a:buChar char="Ø"/>
            </a:pPr>
            <a:r>
              <a:rPr lang="ne-NP" sz="2400" b="1" dirty="0">
                <a:cs typeface="Kalimati" panose="00000400000000000000" pitchFamily="2"/>
              </a:rPr>
              <a:t>आत्महत्या</a:t>
            </a:r>
            <a:r>
              <a:rPr lang="ne-NP" sz="2400" dirty="0">
                <a:cs typeface="Kalimati" panose="00000400000000000000" pitchFamily="2"/>
              </a:rPr>
              <a:t> (कोड </a:t>
            </a:r>
            <a:r>
              <a:rPr lang="en-US" sz="2400">
                <a:cs typeface="Kalimati" panose="00000400000000000000" pitchFamily="2"/>
              </a:rPr>
              <a:t>7</a:t>
            </a:r>
            <a:r>
              <a:rPr lang="ne-NP" sz="2400" smtClean="0">
                <a:cs typeface="Kalimati" panose="00000400000000000000" pitchFamily="2"/>
              </a:rPr>
              <a:t>)</a:t>
            </a:r>
            <a:r>
              <a:rPr lang="en-US" sz="2400">
                <a:cs typeface="Kalimati" panose="00000400000000000000" pitchFamily="2"/>
              </a:rPr>
              <a:t> : </a:t>
            </a:r>
            <a:r>
              <a:rPr lang="ne-NP" sz="2400" smtClean="0">
                <a:cs typeface="Kalimati" panose="00000400000000000000" pitchFamily="2"/>
              </a:rPr>
              <a:t>यस </a:t>
            </a:r>
            <a:r>
              <a:rPr lang="ne-NP" sz="2400">
                <a:cs typeface="Kalimati" panose="00000400000000000000" pitchFamily="2"/>
              </a:rPr>
              <a:t>अन्तर्गत </a:t>
            </a:r>
            <a:r>
              <a:rPr lang="ne-NP" sz="2400" smtClean="0">
                <a:cs typeface="Kalimati" panose="00000400000000000000" pitchFamily="2"/>
              </a:rPr>
              <a:t>मृत्युको कारण आत्महत्या जस्तै झुण्डिएर </a:t>
            </a:r>
            <a:r>
              <a:rPr lang="ne-NP" sz="2400" dirty="0">
                <a:cs typeface="Kalimati" panose="00000400000000000000" pitchFamily="2"/>
              </a:rPr>
              <a:t>मर्नु, पानीमा डुबेर मर्नु, विख खाएर मर्नु, भिरबाट हामफालेर मर्नु, आफ्नो </a:t>
            </a:r>
            <a:r>
              <a:rPr lang="ne-NP" sz="2400">
                <a:cs typeface="Kalimati" panose="00000400000000000000" pitchFamily="2"/>
              </a:rPr>
              <a:t>जिउमा </a:t>
            </a:r>
            <a:r>
              <a:rPr lang="ne-NP" sz="2400" smtClean="0">
                <a:cs typeface="Kalimati" panose="00000400000000000000" pitchFamily="2"/>
              </a:rPr>
              <a:t>आफैले </a:t>
            </a:r>
            <a:r>
              <a:rPr lang="ne-NP" sz="2400" dirty="0">
                <a:cs typeface="Kalimati" panose="00000400000000000000" pitchFamily="2"/>
              </a:rPr>
              <a:t>मट्टितेल खन्याई आगो लगाएर मर्नु, आफुले आफैलाई गोली वा अन्य हतियार प्रयोग गरेर मर्नु (स्वेच्छाले) आदि पर्दछन् । </a:t>
            </a:r>
          </a:p>
          <a:p>
            <a:pPr marL="463550" indent="-463550">
              <a:buFont typeface="Wingdings" panose="05000000000000000000" pitchFamily="2" charset="2"/>
              <a:buChar char="Ø"/>
            </a:pPr>
            <a:r>
              <a:rPr lang="ne-NP" sz="2400" b="1" dirty="0">
                <a:cs typeface="Kalimati" panose="00000400000000000000" pitchFamily="2"/>
              </a:rPr>
              <a:t>प्राकृतिक प्रकोप </a:t>
            </a:r>
            <a:r>
              <a:rPr lang="ne-NP" sz="2400" dirty="0">
                <a:cs typeface="Kalimati" panose="00000400000000000000" pitchFamily="2"/>
              </a:rPr>
              <a:t>(कोड </a:t>
            </a:r>
            <a:r>
              <a:rPr lang="en-US" sz="2400">
                <a:cs typeface="Kalimati" panose="00000400000000000000" pitchFamily="2"/>
              </a:rPr>
              <a:t>8</a:t>
            </a:r>
            <a:r>
              <a:rPr lang="ne-NP" sz="2400" smtClean="0">
                <a:cs typeface="Kalimati" panose="00000400000000000000" pitchFamily="2"/>
              </a:rPr>
              <a:t>)</a:t>
            </a:r>
            <a:r>
              <a:rPr lang="en-US" sz="2400">
                <a:cs typeface="Kalimati" panose="00000400000000000000" pitchFamily="2"/>
              </a:rPr>
              <a:t> :</a:t>
            </a:r>
            <a:r>
              <a:rPr lang="ne-NP" sz="2400" smtClean="0">
                <a:cs typeface="Kalimati" panose="00000400000000000000" pitchFamily="2"/>
              </a:rPr>
              <a:t> प्राकृतिक </a:t>
            </a:r>
            <a:r>
              <a:rPr lang="ne-NP" sz="2400" dirty="0">
                <a:cs typeface="Kalimati" panose="00000400000000000000" pitchFamily="2"/>
              </a:rPr>
              <a:t>प्रकोपको </a:t>
            </a:r>
            <a:r>
              <a:rPr lang="ne-NP" sz="2400">
                <a:cs typeface="Kalimati" panose="00000400000000000000" pitchFamily="2"/>
              </a:rPr>
              <a:t>कारणले </a:t>
            </a:r>
            <a:r>
              <a:rPr lang="ne-NP" sz="2400" smtClean="0">
                <a:cs typeface="Kalimati" panose="00000400000000000000" pitchFamily="2"/>
              </a:rPr>
              <a:t>भएको मृत्यु जस्तै बाढी</a:t>
            </a:r>
            <a:r>
              <a:rPr lang="ne-NP" sz="2400" dirty="0">
                <a:cs typeface="Kalimati" panose="00000400000000000000" pitchFamily="2"/>
              </a:rPr>
              <a:t>, पहिरो, हुरी बतास, असिना, हिमपात आदिको कारणे मर्नु, भुकम्पको कारणले मर्नु, चट्याङ परेर मर्नु, चिसोको कारण कठ्याग्रीएर मर्नु, तातो हावाका कारण लु लागेर मर्नु, सुख्खा÷अनिकाल÷खडेरी आदिको कारणले खान नपाएर मर्नु, </a:t>
            </a:r>
            <a:r>
              <a:rPr lang="ne-NP" sz="2400">
                <a:cs typeface="Kalimati" panose="00000400000000000000" pitchFamily="2"/>
              </a:rPr>
              <a:t>आदि यस अन्तर्गत पर्दछन् </a:t>
            </a:r>
            <a:r>
              <a:rPr lang="ne-NP" sz="2400" dirty="0">
                <a:cs typeface="Kalimati" panose="00000400000000000000" pitchFamily="2"/>
              </a:rPr>
              <a:t>। </a:t>
            </a:r>
            <a:endParaRPr lang="en-US" sz="2400" dirty="0">
              <a:cs typeface="Kalimati" panose="00000400000000000000" pitchFamily="2"/>
            </a:endParaRPr>
          </a:p>
          <a:p>
            <a:pPr marL="463550" indent="-463550">
              <a:buFont typeface="Wingdings" panose="05000000000000000000" pitchFamily="2" charset="2"/>
              <a:buChar char="Ø"/>
            </a:pPr>
            <a:r>
              <a:rPr lang="ne-NP" sz="2400" b="1" dirty="0">
                <a:cs typeface="Kalimati" panose="00000400000000000000" pitchFamily="2"/>
              </a:rPr>
              <a:t>अन्य</a:t>
            </a:r>
            <a:r>
              <a:rPr lang="ne-NP" sz="2400" dirty="0">
                <a:cs typeface="Kalimati" panose="00000400000000000000" pitchFamily="2"/>
              </a:rPr>
              <a:t> (कोड </a:t>
            </a:r>
            <a:r>
              <a:rPr lang="en-US" sz="2400" dirty="0">
                <a:cs typeface="Kalimati" panose="00000400000000000000" pitchFamily="2"/>
              </a:rPr>
              <a:t>9</a:t>
            </a:r>
            <a:r>
              <a:rPr lang="ne-NP" sz="2400">
                <a:cs typeface="Kalimati" panose="00000400000000000000" pitchFamily="2"/>
              </a:rPr>
              <a:t>)</a:t>
            </a:r>
            <a:r>
              <a:rPr lang="en-US" sz="2400" smtClean="0">
                <a:cs typeface="Kalimati" panose="00000400000000000000" pitchFamily="2"/>
              </a:rPr>
              <a:t>:</a:t>
            </a:r>
            <a:r>
              <a:rPr lang="ne-NP" sz="2400" smtClean="0">
                <a:cs typeface="Kalimati" panose="00000400000000000000" pitchFamily="2"/>
              </a:rPr>
              <a:t> माथि </a:t>
            </a:r>
            <a:r>
              <a:rPr lang="ne-NP" sz="2400" dirty="0">
                <a:cs typeface="Kalimati" panose="00000400000000000000" pitchFamily="2"/>
              </a:rPr>
              <a:t>उल्लेखित कारण बाहेक अन्य कारण जस्तैः कालगतिले मर्नु, उपचारका क्रममा डाक्टर÷स्वास्थकर्मीको लापरवाहीका कारण मर्नु, विद्युतिय धराप पड्किएर मर्नु, आदिबाट भएको रहेछ </a:t>
            </a:r>
            <a:r>
              <a:rPr lang="ne-NP" sz="2400">
                <a:cs typeface="Kalimati" panose="00000400000000000000" pitchFamily="2"/>
              </a:rPr>
              <a:t>भने </a:t>
            </a:r>
            <a:r>
              <a:rPr lang="ne-NP" sz="2400" smtClean="0">
                <a:cs typeface="Kalimati" panose="00000400000000000000" pitchFamily="2"/>
              </a:rPr>
              <a:t>अन्य </a:t>
            </a:r>
            <a:r>
              <a:rPr lang="ne-NP" sz="2400">
                <a:cs typeface="Kalimati" panose="00000400000000000000" pitchFamily="2"/>
              </a:rPr>
              <a:t>अन्तर्गत पर्दछन् । </a:t>
            </a: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b="1" dirty="0">
                <a:solidFill>
                  <a:srgbClr val="142DAC"/>
                </a:solidFill>
                <a:cs typeface="Kalimati" panose="00000400000000000000" pitchFamily="2"/>
              </a:rPr>
              <a:t>प्रश्न १६</a:t>
            </a:r>
            <a:r>
              <a:rPr lang="en-US" altLang="en-US" b="1" dirty="0">
                <a:solidFill>
                  <a:srgbClr val="142DAC"/>
                </a:solidFill>
                <a:cs typeface="Kalimati" panose="00000400000000000000" pitchFamily="2"/>
              </a:rPr>
              <a:t>:</a:t>
            </a:r>
            <a:r>
              <a:rPr lang="ne-NP" altLang="en-US" b="1" dirty="0">
                <a:solidFill>
                  <a:srgbClr val="142DAC"/>
                </a:solidFill>
                <a:cs typeface="Kalimati" panose="00000400000000000000" pitchFamily="2"/>
              </a:rPr>
              <a:t> मृत्यु भएका व्यक्तिको </a:t>
            </a:r>
            <a:r>
              <a:rPr lang="ne-NP" altLang="en-US" b="1">
                <a:solidFill>
                  <a:srgbClr val="142DAC"/>
                </a:solidFill>
                <a:cs typeface="Kalimati" panose="00000400000000000000" pitchFamily="2"/>
              </a:rPr>
              <a:t>विवरण </a:t>
            </a:r>
            <a:r>
              <a:rPr lang="ne-NP" altLang="en-US" b="1" smtClean="0">
                <a:solidFill>
                  <a:srgbClr val="142DAC"/>
                </a:solidFill>
                <a:cs typeface="Kalimati" panose="00000400000000000000" pitchFamily="2"/>
              </a:rPr>
              <a:t>दिनुहोस्</a:t>
            </a:r>
            <a:endParaRPr lang="en-US" dirty="0">
              <a:cs typeface="Kalimati" panose="00000400000000000000" pitchFamily="2"/>
            </a:endParaRPr>
          </a:p>
        </p:txBody>
      </p:sp>
      <p:sp>
        <p:nvSpPr>
          <p:cNvPr id="3" name="Content Placeholder 2"/>
          <p:cNvSpPr>
            <a:spLocks noGrp="1"/>
          </p:cNvSpPr>
          <p:nvPr>
            <p:ph idx="1"/>
          </p:nvPr>
        </p:nvSpPr>
        <p:spPr>
          <a:xfrm>
            <a:off x="565245" y="2036017"/>
            <a:ext cx="10680510" cy="2440449"/>
          </a:xfrm>
        </p:spPr>
        <p:txBody>
          <a:bodyPr>
            <a:normAutofit/>
          </a:bodyPr>
          <a:lstStyle/>
          <a:p>
            <a:pPr>
              <a:lnSpc>
                <a:spcPct val="150000"/>
              </a:lnSpc>
              <a:buFont typeface="Wingdings" panose="05000000000000000000" pitchFamily="2" charset="2"/>
              <a:buChar char="Ø"/>
            </a:pPr>
            <a:r>
              <a:rPr lang="ne-NP" sz="2400" smtClean="0">
                <a:solidFill>
                  <a:srgbClr val="FF0000"/>
                </a:solidFill>
                <a:cs typeface="Kalimati" panose="00000400000000000000" pitchFamily="2"/>
              </a:rPr>
              <a:t>ध्यान दिनु पर्ने कुरा </a:t>
            </a:r>
            <a:r>
              <a:rPr lang="en-US" sz="2400" smtClean="0">
                <a:solidFill>
                  <a:srgbClr val="FF0000"/>
                </a:solidFill>
                <a:cs typeface="Kalimati" panose="00000400000000000000" pitchFamily="2"/>
              </a:rPr>
              <a:t>- </a:t>
            </a:r>
            <a:r>
              <a:rPr lang="ne-NP" sz="2400" smtClean="0">
                <a:cs typeface="Kalimati" panose="00000400000000000000" pitchFamily="2"/>
              </a:rPr>
              <a:t>कुनै </a:t>
            </a:r>
            <a:r>
              <a:rPr lang="ne-NP" sz="2400" dirty="0">
                <a:cs typeface="Kalimati" panose="00000400000000000000" pitchFamily="2"/>
              </a:rPr>
              <a:t>दुई परिवारका साझा सदस्यको (बाबु</a:t>
            </a:r>
            <a:r>
              <a:rPr lang="en-US" sz="2400" dirty="0">
                <a:cs typeface="Kalimati" panose="00000400000000000000" pitchFamily="2"/>
              </a:rPr>
              <a:t>/</a:t>
            </a:r>
            <a:r>
              <a:rPr lang="ne-NP" sz="2400" dirty="0">
                <a:cs typeface="Kalimati" panose="00000400000000000000" pitchFamily="2"/>
              </a:rPr>
              <a:t>आमा) सन्दर्भ समयमा मृत्यु भएको भए र मृत्युपछि छोराहरू छुट्टिएका भए गणना समयमा दुवैतर्फबाट रिपोर्ट हुनसक्दछ, वा दुवैतर्फबाट छुट हुनसक्दछ । यस्तो अवस्थामा मृत्यु भएको व्यक्ति जुन परिवारमा बसोबास गरेको थियो त्यही परिवारबाट गणना गर्नु पर्दछ ।  </a:t>
            </a: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sz="2400" b="1" dirty="0">
                <a:solidFill>
                  <a:srgbClr val="142DAC"/>
                </a:solidFill>
                <a:cs typeface="Kalimati" panose="00000400000000000000" pitchFamily="2"/>
              </a:rPr>
              <a:t>मृतक १५ देखि ४९ वर्षको महिला भए मृत्यु हुँदा उहाँको अवस्था कस्तो </a:t>
            </a:r>
            <a:r>
              <a:rPr lang="ne-NP" altLang="en-US" sz="2400" b="1">
                <a:solidFill>
                  <a:srgbClr val="142DAC"/>
                </a:solidFill>
                <a:cs typeface="Kalimati" panose="00000400000000000000" pitchFamily="2"/>
              </a:rPr>
              <a:t>थियो </a:t>
            </a:r>
            <a:r>
              <a:rPr lang="ne-NP" altLang="en-US" sz="2400" b="1" smtClean="0">
                <a:solidFill>
                  <a:srgbClr val="142DAC"/>
                </a:solidFill>
                <a:cs typeface="Kalimati" panose="00000400000000000000" pitchFamily="2"/>
              </a:rPr>
              <a:t>? </a:t>
            </a:r>
            <a:r>
              <a:rPr lang="en-US" sz="2400" b="1">
                <a:cs typeface="Kalimati" panose="00000400000000000000" pitchFamily="2"/>
              </a:rPr>
              <a:t>(</a:t>
            </a:r>
            <a:r>
              <a:rPr lang="ne-NP" sz="2400" b="1" smtClean="0">
                <a:cs typeface="Kalimati" panose="00000400000000000000" pitchFamily="2"/>
              </a:rPr>
              <a:t>महल ६</a:t>
            </a:r>
            <a:r>
              <a:rPr lang="en-US" sz="2400" b="1" smtClean="0">
                <a:cs typeface="Kalimati" panose="00000400000000000000" pitchFamily="2"/>
              </a:rPr>
              <a:t>)</a:t>
            </a:r>
            <a:endParaRPr lang="en-US" sz="2400" dirty="0">
              <a:cs typeface="Kalimati" panose="00000400000000000000" pitchFamily="2"/>
            </a:endParaRPr>
          </a:p>
        </p:txBody>
      </p:sp>
      <p:sp>
        <p:nvSpPr>
          <p:cNvPr id="3" name="Content Placeholder 2"/>
          <p:cNvSpPr>
            <a:spLocks noGrp="1"/>
          </p:cNvSpPr>
          <p:nvPr>
            <p:ph idx="1"/>
          </p:nvPr>
        </p:nvSpPr>
        <p:spPr>
          <a:xfrm>
            <a:off x="409433" y="1600925"/>
            <a:ext cx="11122925" cy="5033524"/>
          </a:xfrm>
        </p:spPr>
        <p:txBody>
          <a:bodyPr>
            <a:normAutofit/>
          </a:bodyPr>
          <a:lstStyle/>
          <a:p>
            <a:pPr>
              <a:buFont typeface="Wingdings" panose="05000000000000000000" pitchFamily="2" charset="2"/>
              <a:buChar char="Ø"/>
            </a:pPr>
            <a:r>
              <a:rPr lang="ne-NP" sz="2400" dirty="0">
                <a:cs typeface="Kalimati" panose="00000400000000000000" pitchFamily="2"/>
              </a:rPr>
              <a:t>यस प्रश्नको मुख्य उद्देश्य गर्भसम्वन्धी मृत्यु तथा मातृमृत्यु </a:t>
            </a:r>
            <a:r>
              <a:rPr lang="en-US" sz="2400" dirty="0">
                <a:cs typeface="Kalimati" panose="00000400000000000000" pitchFamily="2"/>
              </a:rPr>
              <a:t>(Maternal Mortality) </a:t>
            </a:r>
            <a:r>
              <a:rPr lang="ne-NP" sz="2400" dirty="0">
                <a:cs typeface="Kalimati" panose="00000400000000000000" pitchFamily="2"/>
              </a:rPr>
              <a:t>बारे तथ्य संकलन गर्नु हो । </a:t>
            </a:r>
            <a:endParaRPr lang="en-US" sz="2400" dirty="0">
              <a:cs typeface="Kalimati" panose="00000400000000000000" pitchFamily="2"/>
            </a:endParaRPr>
          </a:p>
          <a:p>
            <a:pPr>
              <a:buFont typeface="Wingdings" panose="05000000000000000000" pitchFamily="2" charset="2"/>
              <a:buChar char="Ø"/>
            </a:pPr>
            <a:r>
              <a:rPr lang="ne-NP" sz="2400" dirty="0">
                <a:cs typeface="Kalimati" panose="00000400000000000000" pitchFamily="2"/>
              </a:rPr>
              <a:t>विश्व स्वास्थ्य संगठनको परिमार्जित परिभाषाअनुसार मातृमृत्यु भन्नाले महिला गर्भवती भएदेखि सुत्केरी भएको वा सुत्केरी अवस्था समाप्त भएको ६ हप्ताभित्रमा जुनसुकै कारणबाट भएको मृत्यु भन्ने बुझिन्छ । </a:t>
            </a:r>
            <a:endParaRPr lang="en-US" sz="2400" dirty="0">
              <a:cs typeface="Kalimati" panose="00000400000000000000" pitchFamily="2"/>
            </a:endParaRPr>
          </a:p>
          <a:p>
            <a:pPr>
              <a:buFont typeface="Wingdings" panose="05000000000000000000" pitchFamily="2" charset="2"/>
              <a:buChar char="Ø"/>
            </a:pPr>
            <a:r>
              <a:rPr lang="ne-NP" sz="2400" dirty="0">
                <a:cs typeface="Kalimati" panose="00000400000000000000" pitchFamily="2"/>
              </a:rPr>
              <a:t>यो प्रश्न सम्वेदनशिल भएको र गणनामा छुट्ने सम्भावना बढी हुन्छ । त्यसैले माथि मृत्युको उमेर महलमा महिलाको मृत्यु १५ देखि ४९ वर्षभित्र भएको भए मृत्यु हुँदा निजको अवस्था कस्तो थियो भन्ने प्रश्नको उत्तर यो महलमा राम्रोसँग बुझी लेख्नुपर्दछ </a:t>
            </a:r>
            <a:r>
              <a:rPr lang="ne-NP" sz="2400">
                <a:cs typeface="Kalimati" panose="00000400000000000000" pitchFamily="2"/>
              </a:rPr>
              <a:t>। </a:t>
            </a:r>
            <a:endParaRPr lang="en-US" sz="2400"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46859328"/>
              </p:ext>
            </p:extLst>
          </p:nvPr>
        </p:nvGraphicFramePr>
        <p:xfrm>
          <a:off x="2415664" y="2906512"/>
          <a:ext cx="7751918" cy="2334123"/>
        </p:xfrm>
        <a:graphic>
          <a:graphicData uri="http://schemas.openxmlformats.org/drawingml/2006/table">
            <a:tbl>
              <a:tblPr/>
              <a:tblGrid>
                <a:gridCol w="1859317">
                  <a:extLst>
                    <a:ext uri="{9D8B030D-6E8A-4147-A177-3AD203B41FA5}">
                      <a16:colId xmlns:a16="http://schemas.microsoft.com/office/drawing/2014/main" xmlns="" val="20000"/>
                    </a:ext>
                  </a:extLst>
                </a:gridCol>
                <a:gridCol w="5892601">
                  <a:extLst>
                    <a:ext uri="{9D8B030D-6E8A-4147-A177-3AD203B41FA5}">
                      <a16:colId xmlns:a16="http://schemas.microsoft.com/office/drawing/2014/main" xmlns="" val="20001"/>
                    </a:ext>
                  </a:extLst>
                </a:gridCol>
              </a:tblGrid>
              <a:tr h="778041">
                <a:tc>
                  <a:txBody>
                    <a:bodyPr/>
                    <a:lstStyle/>
                    <a:p>
                      <a:pPr algn="ctr" fontAlgn="b"/>
                      <a:r>
                        <a:rPr lang="ne-NP" sz="2000" dirty="0">
                          <a:latin typeface="Preeti" pitchFamily="2" charset="0"/>
                        </a:rPr>
                        <a:t>प्रश्न </a:t>
                      </a:r>
                      <a:r>
                        <a:rPr lang="ne-NP" sz="2000">
                          <a:latin typeface="Preeti" pitchFamily="2" charset="0"/>
                        </a:rPr>
                        <a:t>नं </a:t>
                      </a:r>
                      <a:r>
                        <a:rPr lang="ne-NP" sz="2000" smtClean="0">
                          <a:latin typeface="Preeti" pitchFamily="2" charset="0"/>
                        </a:rPr>
                        <a:t>१२–१३ </a:t>
                      </a:r>
                      <a:endParaRPr lang="en-US" sz="2000" b="1" i="0" u="none" strike="noStrike" dirty="0">
                        <a:solidFill>
                          <a:srgbClr val="000000"/>
                        </a:solidFill>
                        <a:latin typeface="Himchul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e-NP" sz="2000" b="0" i="0" u="none" strike="noStrike" smtClean="0">
                          <a:solidFill>
                            <a:srgbClr val="000000"/>
                          </a:solidFill>
                          <a:latin typeface="Himchuli"/>
                        </a:rPr>
                        <a:t>कृषि</a:t>
                      </a:r>
                      <a:r>
                        <a:rPr lang="ne-NP" sz="2000" b="0" i="0" u="none" strike="noStrike" baseline="0" smtClean="0">
                          <a:solidFill>
                            <a:srgbClr val="000000"/>
                          </a:solidFill>
                          <a:latin typeface="Himchuli"/>
                        </a:rPr>
                        <a:t> बाहेकका साना </a:t>
                      </a:r>
                      <a:r>
                        <a:rPr lang="ne-NP" sz="2000" b="0" i="0" u="none" strike="noStrike" smtClean="0">
                          <a:solidFill>
                            <a:srgbClr val="000000"/>
                          </a:solidFill>
                          <a:latin typeface="Himchuli"/>
                        </a:rPr>
                        <a:t>घरेलु </a:t>
                      </a:r>
                      <a:r>
                        <a:rPr lang="ne-NP" sz="2000" b="0" i="0" u="none" strike="noStrike" dirty="0">
                          <a:solidFill>
                            <a:srgbClr val="000000"/>
                          </a:solidFill>
                          <a:latin typeface="Himchuli"/>
                        </a:rPr>
                        <a:t>व्यवसाय</a:t>
                      </a:r>
                      <a:endParaRPr lang="en-US" sz="2000" b="0" i="0" u="none" strike="noStrike" dirty="0">
                        <a:solidFill>
                          <a:srgbClr val="000000"/>
                        </a:solidFill>
                        <a:latin typeface="Himchul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78041">
                <a:tc>
                  <a:txBody>
                    <a:bodyPr/>
                    <a:lstStyle/>
                    <a:p>
                      <a:pPr algn="ctr" fontAlgn="b"/>
                      <a:r>
                        <a:rPr lang="ne-NP" sz="2000" dirty="0">
                          <a:latin typeface="Preeti" pitchFamily="2" charset="0"/>
                        </a:rPr>
                        <a:t>प्रश्न नं १४–१६ </a:t>
                      </a:r>
                      <a:endParaRPr lang="en-US" sz="2000" b="1" i="0" u="none" strike="noStrike" dirty="0">
                        <a:solidFill>
                          <a:srgbClr val="000000"/>
                        </a:solidFill>
                        <a:latin typeface="Himchul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dirty="0">
                          <a:solidFill>
                            <a:srgbClr val="000000"/>
                          </a:solidFill>
                          <a:latin typeface="Himchuli"/>
                        </a:rPr>
                        <a:t> </a:t>
                      </a:r>
                      <a:r>
                        <a:rPr lang="ne-NP" sz="2000" b="0" i="0" u="none" strike="noStrike" kern="1200" dirty="0">
                          <a:solidFill>
                            <a:srgbClr val="000000"/>
                          </a:solidFill>
                          <a:latin typeface="Himchuli"/>
                          <a:ea typeface="+mn-ea"/>
                          <a:cs typeface="+mn-cs"/>
                        </a:rPr>
                        <a:t>मृत्युसम्बन्धी विवरण </a:t>
                      </a:r>
                      <a:endParaRPr lang="en-US" sz="2000" b="0" i="0" u="none" strike="noStrike" kern="1200" dirty="0">
                        <a:solidFill>
                          <a:srgbClr val="000000"/>
                        </a:solidFill>
                        <a:latin typeface="Himchul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78041">
                <a:tc>
                  <a:txBody>
                    <a:bodyPr/>
                    <a:lstStyle/>
                    <a:p>
                      <a:pPr algn="ctr" fontAlgn="b"/>
                      <a:r>
                        <a:rPr lang="ne-NP" sz="2000" dirty="0">
                          <a:latin typeface="Preeti" pitchFamily="2" charset="0"/>
                        </a:rPr>
                        <a:t>प्रश्न नं १७–१८</a:t>
                      </a:r>
                      <a:endParaRPr lang="en-US" sz="2000" b="1" i="0" u="none" strike="noStrike" dirty="0">
                        <a:solidFill>
                          <a:srgbClr val="000000"/>
                        </a:solidFill>
                        <a:latin typeface="Himchul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dirty="0">
                          <a:solidFill>
                            <a:srgbClr val="000000"/>
                          </a:solidFill>
                          <a:latin typeface="Himchuli"/>
                        </a:rPr>
                        <a:t> </a:t>
                      </a:r>
                      <a:r>
                        <a:rPr lang="ne-NP" sz="2000" b="0" i="0" u="none" strike="noStrike">
                          <a:solidFill>
                            <a:srgbClr val="000000"/>
                          </a:solidFill>
                          <a:latin typeface="Himchuli"/>
                        </a:rPr>
                        <a:t>परिवारमा </a:t>
                      </a:r>
                      <a:r>
                        <a:rPr lang="ne-NP" sz="2000" b="0" i="0" u="none" strike="noStrike" kern="1200">
                          <a:solidFill>
                            <a:srgbClr val="000000"/>
                          </a:solidFill>
                          <a:latin typeface="Himchuli"/>
                          <a:ea typeface="+mn-ea"/>
                          <a:cs typeface="+mn-cs"/>
                        </a:rPr>
                        <a:t>अनुपस्थितसम्बन्धी </a:t>
                      </a:r>
                      <a:r>
                        <a:rPr lang="ne-NP" sz="2000" b="0" i="0" u="none" strike="noStrike" kern="1200" dirty="0">
                          <a:solidFill>
                            <a:srgbClr val="000000"/>
                          </a:solidFill>
                          <a:latin typeface="Himchuli"/>
                          <a:ea typeface="+mn-ea"/>
                          <a:cs typeface="+mn-cs"/>
                        </a:rPr>
                        <a:t>विवरण </a:t>
                      </a:r>
                      <a:endParaRPr lang="en-US" sz="2000" b="0" i="0" u="none" strike="noStrike" kern="1200" dirty="0">
                        <a:solidFill>
                          <a:srgbClr val="000000"/>
                        </a:solidFill>
                        <a:latin typeface="Himchul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6" name="Title 5"/>
          <p:cNvSpPr>
            <a:spLocks noGrp="1"/>
          </p:cNvSpPr>
          <p:nvPr>
            <p:ph type="title"/>
          </p:nvPr>
        </p:nvSpPr>
        <p:spPr>
          <a:xfrm>
            <a:off x="477578" y="1091821"/>
            <a:ext cx="11382326" cy="1037230"/>
          </a:xfrm>
        </p:spPr>
        <p:txBody>
          <a:bodyPr>
            <a:normAutofit fontScale="90000"/>
          </a:bodyPr>
          <a:lstStyle/>
          <a:p>
            <a:r>
              <a:rPr lang="ne-NP" smtClean="0">
                <a:solidFill>
                  <a:srgbClr val="142DAC"/>
                </a:solidFill>
              </a:rPr>
              <a:t/>
            </a:r>
            <a:br>
              <a:rPr lang="ne-NP" smtClean="0">
                <a:solidFill>
                  <a:srgbClr val="142DAC"/>
                </a:solidFill>
              </a:rPr>
            </a:br>
            <a:r>
              <a:rPr lang="ne-NP" smtClean="0">
                <a:solidFill>
                  <a:srgbClr val="142DAC"/>
                </a:solidFill>
                <a:cs typeface="Kalimati" panose="00000400000000000000" pitchFamily="2"/>
              </a:rPr>
              <a:t>यस </a:t>
            </a:r>
            <a:r>
              <a:rPr lang="ne-NP">
                <a:solidFill>
                  <a:srgbClr val="142DAC"/>
                </a:solidFill>
                <a:cs typeface="Kalimati" panose="00000400000000000000" pitchFamily="2"/>
              </a:rPr>
              <a:t>शेशनमा </a:t>
            </a:r>
            <a:r>
              <a:rPr lang="ne-NP" smtClean="0">
                <a:solidFill>
                  <a:srgbClr val="142DAC"/>
                </a:solidFill>
                <a:cs typeface="Kalimati" panose="00000400000000000000" pitchFamily="2"/>
              </a:rPr>
              <a:t>मूख्य प्रश्नावलीको </a:t>
            </a:r>
            <a:r>
              <a:rPr lang="ne-NP" b="1">
                <a:solidFill>
                  <a:srgbClr val="142DAC"/>
                </a:solidFill>
                <a:cs typeface="Kalimati" panose="00000400000000000000" pitchFamily="2"/>
              </a:rPr>
              <a:t>पारिवारिक </a:t>
            </a:r>
            <a:r>
              <a:rPr lang="ne-NP" b="1" smtClean="0">
                <a:solidFill>
                  <a:srgbClr val="142DAC"/>
                </a:solidFill>
                <a:cs typeface="Kalimati" panose="00000400000000000000" pitchFamily="2"/>
              </a:rPr>
              <a:t>खण्डका</a:t>
            </a:r>
            <a:r>
              <a:rPr lang="ne-NP" smtClean="0">
                <a:solidFill>
                  <a:srgbClr val="142DAC"/>
                </a:solidFill>
                <a:cs typeface="Kalimati" panose="00000400000000000000" pitchFamily="2"/>
              </a:rPr>
              <a:t> </a:t>
            </a:r>
            <a:r>
              <a:rPr lang="ne-NP" dirty="0">
                <a:solidFill>
                  <a:srgbClr val="142DAC"/>
                </a:solidFill>
                <a:cs typeface="Kalimati" panose="00000400000000000000" pitchFamily="2"/>
              </a:rPr>
              <a:t>निम्न प्रश्नहरुको बारेमा छलफल गरिनेछ ।</a:t>
            </a:r>
            <a:r>
              <a:rPr lang="en-US" dirty="0">
                <a:solidFill>
                  <a:srgbClr val="142DAC"/>
                </a:solidFill>
                <a:cs typeface="Kalimati" panose="00000400000000000000" pitchFamily="2"/>
              </a:rPr>
              <a:t/>
            </a:r>
            <a:br>
              <a:rPr lang="en-US" dirty="0">
                <a:solidFill>
                  <a:srgbClr val="142DAC"/>
                </a:solidFill>
                <a:cs typeface="Kalimati" panose="00000400000000000000" pitchFamily="2"/>
              </a:rPr>
            </a:br>
            <a:endParaRPr lang="en-US" dirty="0">
              <a:cs typeface="Kalimati" panose="00000400000000000000" pitchFamily="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e-NP" altLang="en-US" sz="2400" b="1" dirty="0">
                <a:solidFill>
                  <a:srgbClr val="142DAC"/>
                </a:solidFill>
                <a:cs typeface="Kalimati" panose="00000400000000000000" pitchFamily="2"/>
              </a:rPr>
              <a:t>मृतक १५ देखि ४९ वर्षको महिला भए मृत्यु हुँदा उहाँको अवस्था कस्तो </a:t>
            </a:r>
            <a:r>
              <a:rPr lang="ne-NP" altLang="en-US" sz="2400" b="1">
                <a:solidFill>
                  <a:srgbClr val="142DAC"/>
                </a:solidFill>
                <a:cs typeface="Kalimati" panose="00000400000000000000" pitchFamily="2"/>
              </a:rPr>
              <a:t>थियो </a:t>
            </a:r>
            <a:r>
              <a:rPr lang="ne-NP" altLang="en-US" sz="2400" b="1" smtClean="0">
                <a:solidFill>
                  <a:srgbClr val="142DAC"/>
                </a:solidFill>
                <a:cs typeface="Kalimati" panose="00000400000000000000" pitchFamily="2"/>
              </a:rPr>
              <a:t>? </a:t>
            </a:r>
            <a:r>
              <a:rPr lang="en-US" sz="2400" b="1">
                <a:cs typeface="Kalimati" panose="00000400000000000000" pitchFamily="2"/>
              </a:rPr>
              <a:t>(</a:t>
            </a:r>
            <a:r>
              <a:rPr lang="ne-NP" sz="2400" b="1">
                <a:cs typeface="Kalimati" panose="00000400000000000000" pitchFamily="2"/>
              </a:rPr>
              <a:t>महल ६</a:t>
            </a:r>
            <a:r>
              <a:rPr lang="en-US" sz="2400" b="1">
                <a:cs typeface="Kalimati" panose="00000400000000000000" pitchFamily="2"/>
              </a:rPr>
              <a:t>)</a:t>
            </a:r>
            <a:endParaRPr lang="en-US" sz="2400" dirty="0">
              <a:cs typeface="Kalimati" panose="00000400000000000000" pitchFamily="2"/>
            </a:endParaRPr>
          </a:p>
        </p:txBody>
      </p:sp>
      <p:sp>
        <p:nvSpPr>
          <p:cNvPr id="3" name="Content Placeholder 2"/>
          <p:cNvSpPr>
            <a:spLocks noGrp="1"/>
          </p:cNvSpPr>
          <p:nvPr>
            <p:ph idx="1"/>
          </p:nvPr>
        </p:nvSpPr>
        <p:spPr>
          <a:xfrm>
            <a:off x="1" y="1585640"/>
            <a:ext cx="12141966" cy="5231372"/>
          </a:xfrm>
        </p:spPr>
        <p:txBody>
          <a:bodyPr>
            <a:normAutofit fontScale="77500" lnSpcReduction="20000"/>
          </a:bodyPr>
          <a:lstStyle/>
          <a:p>
            <a:pPr marL="0" indent="0">
              <a:buNone/>
            </a:pPr>
            <a:r>
              <a:rPr lang="ne-NP" sz="2400" b="1" u="sng">
                <a:cs typeface="Kalimati" panose="00000400000000000000" pitchFamily="2"/>
              </a:rPr>
              <a:t>मृत्यु हुँदाको अवस्थाबारेमा तल व्याख्या गरिएको छ </a:t>
            </a:r>
            <a:r>
              <a:rPr lang="ne-NP" sz="2400" b="1" u="sng" smtClean="0">
                <a:cs typeface="Kalimati" panose="00000400000000000000" pitchFamily="2"/>
              </a:rPr>
              <a:t>।</a:t>
            </a:r>
          </a:p>
          <a:p>
            <a:pPr>
              <a:buFont typeface="Wingdings" panose="05000000000000000000" pitchFamily="2" charset="2"/>
              <a:buChar char="Ø"/>
            </a:pPr>
            <a:endParaRPr lang="en-US" sz="2400" b="1" u="sng">
              <a:cs typeface="Kalimati" panose="00000400000000000000" pitchFamily="2"/>
            </a:endParaRPr>
          </a:p>
          <a:p>
            <a:pPr>
              <a:lnSpc>
                <a:spcPct val="110000"/>
              </a:lnSpc>
              <a:buFont typeface="Wingdings" panose="05000000000000000000" pitchFamily="2" charset="2"/>
              <a:buChar char="Ø"/>
            </a:pPr>
            <a:r>
              <a:rPr lang="ne-NP" b="1">
                <a:cs typeface="Kalimati" panose="00000400000000000000" pitchFamily="2"/>
              </a:rPr>
              <a:t>१</a:t>
            </a:r>
            <a:r>
              <a:rPr lang="en-US" b="1">
                <a:cs typeface="Kalimati" panose="00000400000000000000" pitchFamily="2"/>
              </a:rPr>
              <a:t>.</a:t>
            </a:r>
            <a:r>
              <a:rPr lang="ne-NP" b="1" smtClean="0">
                <a:cs typeface="Kalimati" panose="00000400000000000000" pitchFamily="2"/>
              </a:rPr>
              <a:t>गर्भवतीः</a:t>
            </a:r>
            <a:r>
              <a:rPr lang="ne-NP" smtClean="0">
                <a:cs typeface="Kalimati" panose="00000400000000000000" pitchFamily="2"/>
              </a:rPr>
              <a:t> गर्भधारण </a:t>
            </a:r>
            <a:r>
              <a:rPr lang="ne-NP">
                <a:cs typeface="Kalimati" panose="00000400000000000000" pitchFamily="2"/>
              </a:rPr>
              <a:t>भएदेखि शिशु जन्मनुभन्दा अधिसम्मको अवस्थामा रहेको महिलालाई गर्भवती भनिन्छ । </a:t>
            </a:r>
            <a:r>
              <a:rPr lang="ne-NP" smtClean="0">
                <a:cs typeface="Kalimati" panose="00000400000000000000" pitchFamily="2"/>
              </a:rPr>
              <a:t>मृत्यु हुने महिला मृत्यु हुँदा गर्भवती भएमा महल ५ मा  संकेत </a:t>
            </a:r>
            <a:r>
              <a:rPr lang="en-US" smtClean="0">
                <a:cs typeface="Kalimati" panose="00000400000000000000" pitchFamily="2"/>
              </a:rPr>
              <a:t>1</a:t>
            </a:r>
            <a:r>
              <a:rPr lang="ne-NP" smtClean="0">
                <a:cs typeface="Kalimati" panose="00000400000000000000" pitchFamily="2"/>
              </a:rPr>
              <a:t> लेख्नुपर्दछ ।</a:t>
            </a:r>
            <a:endParaRPr lang="en-US" smtClean="0">
              <a:cs typeface="Kalimati" panose="00000400000000000000" pitchFamily="2"/>
            </a:endParaRPr>
          </a:p>
          <a:p>
            <a:pPr>
              <a:lnSpc>
                <a:spcPct val="110000"/>
              </a:lnSpc>
              <a:buFont typeface="Wingdings" panose="05000000000000000000" pitchFamily="2" charset="2"/>
              <a:buChar char="Ø"/>
            </a:pPr>
            <a:r>
              <a:rPr lang="ne-NP" b="1" smtClean="0">
                <a:cs typeface="Kalimati" panose="00000400000000000000" pitchFamily="2"/>
              </a:rPr>
              <a:t>२</a:t>
            </a:r>
            <a:r>
              <a:rPr lang="en-US" b="1" smtClean="0">
                <a:cs typeface="Kalimati" panose="00000400000000000000" pitchFamily="2"/>
              </a:rPr>
              <a:t>. </a:t>
            </a:r>
            <a:r>
              <a:rPr lang="ne-NP" b="1" smtClean="0">
                <a:cs typeface="Kalimati" panose="00000400000000000000" pitchFamily="2"/>
              </a:rPr>
              <a:t>प्रसुतीः</a:t>
            </a:r>
            <a:r>
              <a:rPr lang="ne-NP" smtClean="0">
                <a:cs typeface="Kalimati" panose="00000400000000000000" pitchFamily="2"/>
              </a:rPr>
              <a:t> शिशु जन्मने समय पुगेर वा नपुगी शिशु जन्मन लाग्ने व्यथाको अवस्था प्रसुतीको अवस्था हो । यदि मृत्यु हुने महिला मृत्यु हुँदा प्रसुतीको समय वा सुत्केरी व्यथा लागेको अवस्थामा भएमा महल ५ मा  संकेत </a:t>
            </a:r>
            <a:r>
              <a:rPr lang="en-US" smtClean="0">
                <a:cs typeface="Kalimati" panose="00000400000000000000" pitchFamily="2"/>
              </a:rPr>
              <a:t>2</a:t>
            </a:r>
            <a:r>
              <a:rPr lang="ne-NP" smtClean="0">
                <a:cs typeface="Kalimati" panose="00000400000000000000" pitchFamily="2"/>
              </a:rPr>
              <a:t> लेख्नुपर्दछ ।</a:t>
            </a:r>
            <a:endParaRPr lang="en-US" smtClean="0">
              <a:cs typeface="Kalimati" panose="00000400000000000000" pitchFamily="2"/>
            </a:endParaRPr>
          </a:p>
          <a:p>
            <a:pPr>
              <a:lnSpc>
                <a:spcPct val="110000"/>
              </a:lnSpc>
              <a:buFont typeface="Wingdings" panose="05000000000000000000" pitchFamily="2" charset="2"/>
              <a:buChar char="Ø"/>
            </a:pPr>
            <a:r>
              <a:rPr lang="ne-NP" b="1" smtClean="0">
                <a:cs typeface="Kalimati" panose="00000400000000000000" pitchFamily="2"/>
              </a:rPr>
              <a:t>३</a:t>
            </a:r>
            <a:r>
              <a:rPr lang="en-US" b="1" dirty="0">
                <a:cs typeface="Kalimati" panose="00000400000000000000" pitchFamily="2"/>
              </a:rPr>
              <a:t>. </a:t>
            </a:r>
            <a:r>
              <a:rPr lang="ne-NP" b="1" dirty="0">
                <a:cs typeface="Kalimati" panose="00000400000000000000" pitchFamily="2"/>
              </a:rPr>
              <a:t>सुत्केरी भएको (बच्चा जन्मेको ६ हप्ताभित्र)</a:t>
            </a:r>
            <a:r>
              <a:rPr lang="en-US" dirty="0">
                <a:cs typeface="Kalimati" panose="00000400000000000000" pitchFamily="2"/>
              </a:rPr>
              <a:t>:</a:t>
            </a:r>
            <a:r>
              <a:rPr lang="ne-NP" dirty="0">
                <a:cs typeface="Kalimati" panose="00000400000000000000" pitchFamily="2"/>
              </a:rPr>
              <a:t> कुनै कुनै महिलाहरुको शिशु जन्मेको वा शिशु खेर गएको (तुहेको वा अधिग्रो गएको) केही समयपछि रक्तस्राव भएर वा  सुत्केरी बिग्री मृत्यु हुने गर्दछ । यदि यसरी गर्भधारणबाट सृजित विविध कारणले गर्भावस्था समाप्त भएको ६ हप्ताभित्रमा कुनै महिलाको मृत्यु भएमा महल ५ मा संकेत </a:t>
            </a:r>
            <a:r>
              <a:rPr lang="en-US" dirty="0">
                <a:cs typeface="Kalimati" panose="00000400000000000000" pitchFamily="2"/>
              </a:rPr>
              <a:t>3</a:t>
            </a:r>
            <a:r>
              <a:rPr lang="ne-NP" dirty="0">
                <a:cs typeface="Kalimati" panose="00000400000000000000" pitchFamily="2"/>
              </a:rPr>
              <a:t> लेख्नुपर्दछ ।</a:t>
            </a:r>
            <a:endParaRPr lang="en-US" dirty="0">
              <a:cs typeface="Kalimati" panose="00000400000000000000" pitchFamily="2"/>
            </a:endParaRPr>
          </a:p>
          <a:p>
            <a:pPr>
              <a:lnSpc>
                <a:spcPct val="110000"/>
              </a:lnSpc>
              <a:buFont typeface="Wingdings" panose="05000000000000000000" pitchFamily="2" charset="2"/>
              <a:buChar char="Ø"/>
            </a:pPr>
            <a:r>
              <a:rPr lang="ne-NP" b="1" dirty="0">
                <a:cs typeface="Kalimati" panose="00000400000000000000" pitchFamily="2"/>
              </a:rPr>
              <a:t>४</a:t>
            </a:r>
            <a:r>
              <a:rPr lang="en-US" b="1" dirty="0">
                <a:cs typeface="Kalimati" panose="00000400000000000000" pitchFamily="2"/>
              </a:rPr>
              <a:t>. </a:t>
            </a:r>
            <a:r>
              <a:rPr lang="ne-NP" b="1" dirty="0">
                <a:cs typeface="Kalimati" panose="00000400000000000000" pitchFamily="2"/>
              </a:rPr>
              <a:t>अन्यः</a:t>
            </a:r>
            <a:r>
              <a:rPr lang="ne-NP" dirty="0">
                <a:cs typeface="Kalimati" panose="00000400000000000000" pitchFamily="2"/>
              </a:rPr>
              <a:t> मृतक महिला १५ देखि ४९ बर्षको हुँदैमा निजको मृत्यु गर्भजन्य अवस्थामा मात्र हुने नभएकोले </a:t>
            </a:r>
            <a:r>
              <a:rPr lang="ne-NP">
                <a:cs typeface="Kalimati" panose="00000400000000000000" pitchFamily="2"/>
              </a:rPr>
              <a:t>मृत्यु </a:t>
            </a:r>
            <a:r>
              <a:rPr lang="ne-NP" smtClean="0">
                <a:cs typeface="Kalimati" panose="00000400000000000000" pitchFamily="2"/>
              </a:rPr>
              <a:t> हुँदाको </a:t>
            </a:r>
            <a:r>
              <a:rPr lang="ne-NP" dirty="0">
                <a:cs typeface="Kalimati" panose="00000400000000000000" pitchFamily="2"/>
              </a:rPr>
              <a:t>अवस्था माथि १, २, ३ बाहेक पाइएमा महल ५ मा संकेत </a:t>
            </a:r>
            <a:r>
              <a:rPr lang="en-US" dirty="0">
                <a:cs typeface="Kalimati" panose="00000400000000000000" pitchFamily="2"/>
              </a:rPr>
              <a:t>4</a:t>
            </a:r>
            <a:r>
              <a:rPr lang="ne-NP" dirty="0">
                <a:cs typeface="Kalimati" panose="00000400000000000000" pitchFamily="2"/>
              </a:rPr>
              <a:t> लेख्नुपर्दछ । गर्भवती वा यससँग सम्बन्धित बाहेक अन्य असम्बन्धित कारणहरु जस्तैः दुर्घटना आदिवाट भएको उक्त उमेर समूहको महिलाको मृत्यु </a:t>
            </a:r>
            <a:r>
              <a:rPr lang="ne-NP">
                <a:cs typeface="Kalimati" panose="00000400000000000000" pitchFamily="2"/>
              </a:rPr>
              <a:t>भएमा </a:t>
            </a:r>
            <a:r>
              <a:rPr lang="ne-NP" smtClean="0">
                <a:cs typeface="Kalimati" panose="00000400000000000000" pitchFamily="2"/>
              </a:rPr>
              <a:t>अन्य </a:t>
            </a:r>
            <a:r>
              <a:rPr lang="ne-NP" dirty="0">
                <a:cs typeface="Kalimati" panose="00000400000000000000" pitchFamily="2"/>
              </a:rPr>
              <a:t>अन्तर्गत पर्दछ  । </a:t>
            </a:r>
            <a:endParaRPr lang="en-US" dirty="0">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400" b="1" dirty="0">
                <a:solidFill>
                  <a:srgbClr val="142DAC"/>
                </a:solidFill>
                <a:cs typeface="Kalimati" panose="00000400000000000000" pitchFamily="2"/>
              </a:rPr>
              <a:t>प्रश्न १७</a:t>
            </a:r>
            <a:r>
              <a:rPr lang="en-US" altLang="en-US" sz="2400" b="1" dirty="0">
                <a:solidFill>
                  <a:srgbClr val="142DAC"/>
                </a:solidFill>
                <a:cs typeface="Kalimati" panose="00000400000000000000" pitchFamily="2"/>
              </a:rPr>
              <a:t>:</a:t>
            </a:r>
            <a:r>
              <a:rPr lang="ne-NP" altLang="en-US" sz="2400" b="1" dirty="0">
                <a:solidFill>
                  <a:srgbClr val="142DAC"/>
                </a:solidFill>
                <a:cs typeface="Kalimati" panose="00000400000000000000" pitchFamily="2"/>
              </a:rPr>
              <a:t> यस परिवारका कुनै अनुपस्थित सदस्य हाल विदेश गएका छन् ?</a:t>
            </a:r>
            <a:endParaRPr lang="en-US" altLang="en-US" sz="2400" b="1" dirty="0">
              <a:solidFill>
                <a:srgbClr val="142DAC"/>
              </a:solidFill>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31</a:t>
            </a:fld>
            <a:endParaRPr lang="en-US"/>
          </a:p>
        </p:txBody>
      </p:sp>
      <p:sp>
        <p:nvSpPr>
          <p:cNvPr id="6" name="Content Placeholder 2"/>
          <p:cNvSpPr>
            <a:spLocks noGrp="1"/>
          </p:cNvSpPr>
          <p:nvPr>
            <p:ph idx="1"/>
          </p:nvPr>
        </p:nvSpPr>
        <p:spPr>
          <a:xfrm>
            <a:off x="341194" y="3165530"/>
            <a:ext cx="11122925" cy="3248339"/>
          </a:xfrm>
        </p:spPr>
        <p:txBody>
          <a:bodyPr>
            <a:normAutofit/>
          </a:bodyPr>
          <a:lstStyle/>
          <a:p>
            <a:r>
              <a:rPr lang="ne-NP" sz="2400" dirty="0">
                <a:cs typeface="Kalimati" panose="00000400000000000000" pitchFamily="2"/>
              </a:rPr>
              <a:t>गणना </a:t>
            </a:r>
            <a:r>
              <a:rPr lang="ne-NP" sz="2400">
                <a:cs typeface="Kalimati" panose="00000400000000000000" pitchFamily="2"/>
              </a:rPr>
              <a:t>गर्न </a:t>
            </a:r>
            <a:r>
              <a:rPr lang="ne-NP" sz="2400" smtClean="0">
                <a:cs typeface="Kalimati" panose="00000400000000000000" pitchFamily="2"/>
              </a:rPr>
              <a:t>लागिएको </a:t>
            </a:r>
            <a:r>
              <a:rPr lang="ne-NP" sz="2400" dirty="0">
                <a:cs typeface="Kalimati" panose="00000400000000000000" pitchFamily="2"/>
              </a:rPr>
              <a:t>परिवारको छुट्टीभिन्न नभएको कुनै सदस्य मुलुकबाहिर गएका भए विदेश गएको बुझाउँछ । तर, छ महिनाभन्दा कम समयको लागि विदेशमा तिर्थयात्रा, औषधोपचार, पर्यटन</a:t>
            </a:r>
            <a:r>
              <a:rPr lang="en-US" sz="2400" dirty="0">
                <a:cs typeface="Kalimati" panose="00000400000000000000" pitchFamily="2"/>
              </a:rPr>
              <a:t>/</a:t>
            </a:r>
            <a:r>
              <a:rPr lang="ne-NP" sz="2400" dirty="0">
                <a:cs typeface="Kalimati" panose="00000400000000000000" pitchFamily="2"/>
              </a:rPr>
              <a:t>भ्रमण, उद्योग व्यापार आदिका सिलसिलामा गएका भए “विदेश गएको” मा उल्लेख गर्नुपर्दैन । </a:t>
            </a:r>
          </a:p>
          <a:p>
            <a:r>
              <a:rPr lang="ne-NP" sz="2400" dirty="0">
                <a:cs typeface="Kalimati" panose="00000400000000000000" pitchFamily="2"/>
              </a:rPr>
              <a:t>परिवारमा अनुपस्थित अन्तर्गत निम्न दुई सर्त पुरा भएको हुनु पर्दछ । </a:t>
            </a:r>
          </a:p>
          <a:p>
            <a:pPr lvl="1"/>
            <a:r>
              <a:rPr lang="ne-NP" dirty="0">
                <a:cs typeface="Kalimati" panose="00000400000000000000" pitchFamily="2"/>
              </a:rPr>
              <a:t>१) अनुपस्थित व्यक्ति विगतमा परिवारको सदस्य भएको हुनु पर्दछ ।</a:t>
            </a:r>
          </a:p>
          <a:p>
            <a:pPr lvl="1"/>
            <a:r>
              <a:rPr lang="ne-NP" dirty="0">
                <a:cs typeface="Kalimati" panose="00000400000000000000" pitchFamily="2"/>
              </a:rPr>
              <a:t>२) विदेशबाट फर्कने सम्भावना भएको र फर्कदा सोही परिवारको सदस्य हुने व्यक्ति परिवारमा अनुपस्थित मानिन्छ । </a:t>
            </a:r>
            <a:endParaRPr lang="en-US" dirty="0">
              <a:cs typeface="Kalimati" panose="00000400000000000000" pitchFamily="2"/>
            </a:endParaRPr>
          </a:p>
        </p:txBody>
      </p:sp>
      <p:pic>
        <p:nvPicPr>
          <p:cNvPr id="3" name="Picture 2">
            <a:extLst>
              <a:ext uri="{FF2B5EF4-FFF2-40B4-BE49-F238E27FC236}">
                <a16:creationId xmlns:a16="http://schemas.microsoft.com/office/drawing/2014/main" xmlns="" id="{0E02501B-EEF4-464B-8569-35D8A4EB7CCD}"/>
              </a:ext>
            </a:extLst>
          </p:cNvPr>
          <p:cNvPicPr>
            <a:picLocks noChangeAspect="1"/>
          </p:cNvPicPr>
          <p:nvPr/>
        </p:nvPicPr>
        <p:blipFill>
          <a:blip r:embed="rId2"/>
          <a:stretch>
            <a:fillRect/>
          </a:stretch>
        </p:blipFill>
        <p:spPr>
          <a:xfrm>
            <a:off x="790781" y="1799161"/>
            <a:ext cx="10973589" cy="13283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2000"/>
                                        <p:tgtEl>
                                          <p:spTgt spid="6">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900" b="1" dirty="0">
                <a:solidFill>
                  <a:srgbClr val="142DAC"/>
                </a:solidFill>
                <a:cs typeface="Kalimati" panose="00000400000000000000" pitchFamily="2"/>
              </a:rPr>
              <a:t>प्रश्न १७</a:t>
            </a:r>
            <a:r>
              <a:rPr lang="en-US" altLang="en-US" sz="2900" b="1" dirty="0">
                <a:solidFill>
                  <a:srgbClr val="142DAC"/>
                </a:solidFill>
                <a:cs typeface="Kalimati" panose="00000400000000000000" pitchFamily="2"/>
              </a:rPr>
              <a:t>:</a:t>
            </a:r>
            <a:r>
              <a:rPr lang="ne-NP" altLang="en-US" sz="2900" b="1" dirty="0">
                <a:solidFill>
                  <a:srgbClr val="142DAC"/>
                </a:solidFill>
                <a:cs typeface="Kalimati" panose="00000400000000000000" pitchFamily="2"/>
              </a:rPr>
              <a:t> यस परिवारका कुनै अनुपस्थित सदस्य हाल विदेश गएका छन् ?</a:t>
            </a:r>
            <a:endParaRPr lang="en-US" altLang="en-US" sz="2900" b="1" dirty="0">
              <a:solidFill>
                <a:srgbClr val="142DAC"/>
              </a:solidFill>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32</a:t>
            </a:fld>
            <a:endParaRPr lang="en-US"/>
          </a:p>
        </p:txBody>
      </p:sp>
      <p:sp>
        <p:nvSpPr>
          <p:cNvPr id="6" name="Content Placeholder 2"/>
          <p:cNvSpPr>
            <a:spLocks noGrp="1"/>
          </p:cNvSpPr>
          <p:nvPr>
            <p:ph idx="1"/>
          </p:nvPr>
        </p:nvSpPr>
        <p:spPr>
          <a:xfrm>
            <a:off x="195622" y="1871405"/>
            <a:ext cx="11723427" cy="4264925"/>
          </a:xfrm>
        </p:spPr>
        <p:txBody>
          <a:bodyPr>
            <a:normAutofit/>
          </a:bodyPr>
          <a:lstStyle/>
          <a:p>
            <a:r>
              <a:rPr lang="ne-NP" sz="2400" dirty="0">
                <a:cs typeface="Kalimati" panose="00000400000000000000" pitchFamily="2"/>
              </a:rPr>
              <a:t>अनुपस्थित व्यक्तिको रुपमा गणना गर्ने वा नगर्ने सम्बन्धमा केही दृष्टान्तः </a:t>
            </a:r>
          </a:p>
          <a:p>
            <a:pPr lvl="1"/>
            <a:r>
              <a:rPr lang="ne-NP" dirty="0">
                <a:cs typeface="Kalimati" panose="00000400000000000000" pitchFamily="2"/>
              </a:rPr>
              <a:t>क) भर्खर केही दिन अघि मात्र विदेश गएको भए पनि लामो पढाई वा रोजगारीको लागि गएको भए “अनुपस्थित” सदस्य मान्नु पर्दछ ।</a:t>
            </a:r>
          </a:p>
          <a:p>
            <a:pPr lvl="1"/>
            <a:r>
              <a:rPr lang="ne-NP" dirty="0">
                <a:cs typeface="Kalimati" panose="00000400000000000000" pitchFamily="2"/>
              </a:rPr>
              <a:t>ख) विदेशमा नागरिकता, डिभि, पिआर आदि लिई बसोबास गरेका व्यक्तिहरुलाई अनुपस्थितमा जनाउनु हुदैन । यस्ता व्यक्तिको गणना नेपालबाट गरिदैन ।</a:t>
            </a:r>
          </a:p>
          <a:p>
            <a:pPr lvl="1"/>
            <a:r>
              <a:rPr lang="ne-NP" dirty="0">
                <a:cs typeface="Kalimati" panose="00000400000000000000" pitchFamily="2"/>
              </a:rPr>
              <a:t>ग) विदेशमा अक्सर बसोबास गर्ने गरी गएका वा अनुपस्थित व्यक्तिको विदेशमा नै जन्मेका छोराछोरी भए ती छोराछोरीहरुको विवरण विदेश गएका व्यक्तिमा गणना गर्नुहुदैन । </a:t>
            </a:r>
          </a:p>
          <a:p>
            <a:pPr marL="0" indent="0">
              <a:buNone/>
            </a:pPr>
            <a:endParaRPr lang="ne-NP" sz="2400" smtClean="0">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2000"/>
                                        <p:tgtEl>
                                          <p:spTgt spid="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2000"/>
                                        <p:tgtEl>
                                          <p:spTgt spid="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900" b="1" dirty="0">
                <a:solidFill>
                  <a:srgbClr val="142DAC"/>
                </a:solidFill>
                <a:cs typeface="Kalimati" panose="00000400000000000000" pitchFamily="2"/>
              </a:rPr>
              <a:t>प्रश्न १८</a:t>
            </a:r>
            <a:r>
              <a:rPr lang="en-US" altLang="en-US" sz="2900" b="1" dirty="0">
                <a:solidFill>
                  <a:srgbClr val="142DAC"/>
                </a:solidFill>
                <a:cs typeface="Kalimati" panose="00000400000000000000" pitchFamily="2"/>
              </a:rPr>
              <a:t>:</a:t>
            </a:r>
            <a:r>
              <a:rPr lang="ne-NP" altLang="en-US" sz="2900" b="1" dirty="0">
                <a:solidFill>
                  <a:srgbClr val="142DAC"/>
                </a:solidFill>
                <a:cs typeface="Kalimati" panose="00000400000000000000" pitchFamily="2"/>
              </a:rPr>
              <a:t> यस परिवारबाट विदेश गएका </a:t>
            </a:r>
            <a:r>
              <a:rPr lang="ne-NP" altLang="en-US" sz="2900" b="1" dirty="0">
                <a:solidFill>
                  <a:srgbClr val="FF0000"/>
                </a:solidFill>
                <a:cs typeface="Kalimati" panose="00000400000000000000" pitchFamily="2"/>
              </a:rPr>
              <a:t>अनुपस्थित</a:t>
            </a:r>
            <a:r>
              <a:rPr lang="ne-NP" altLang="en-US" sz="2900" b="1" dirty="0">
                <a:solidFill>
                  <a:srgbClr val="142DAC"/>
                </a:solidFill>
                <a:cs typeface="Kalimati" panose="00000400000000000000" pitchFamily="2"/>
              </a:rPr>
              <a:t> व्यक्तिको विवरण दिनुहोस् ।</a:t>
            </a:r>
            <a:endParaRPr lang="en-US" altLang="en-US" sz="2900" b="1" dirty="0">
              <a:solidFill>
                <a:srgbClr val="142DAC"/>
              </a:solidFill>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33</a:t>
            </a:fld>
            <a:endParaRPr lang="en-US"/>
          </a:p>
        </p:txBody>
      </p:sp>
      <p:pic>
        <p:nvPicPr>
          <p:cNvPr id="5" name="Picture 4">
            <a:extLst>
              <a:ext uri="{FF2B5EF4-FFF2-40B4-BE49-F238E27FC236}">
                <a16:creationId xmlns:a16="http://schemas.microsoft.com/office/drawing/2014/main" xmlns="" id="{9374C879-4D1C-4D63-8817-0BE84C5B1EE8}"/>
              </a:ext>
            </a:extLst>
          </p:cNvPr>
          <p:cNvPicPr>
            <a:picLocks noChangeAspect="1"/>
          </p:cNvPicPr>
          <p:nvPr/>
        </p:nvPicPr>
        <p:blipFill>
          <a:blip r:embed="rId2"/>
          <a:stretch>
            <a:fillRect/>
          </a:stretch>
        </p:blipFill>
        <p:spPr>
          <a:xfrm>
            <a:off x="874643" y="2093843"/>
            <a:ext cx="10601740" cy="4055166"/>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34</a:t>
            </a:fld>
            <a:endParaRPr lang="en-US"/>
          </a:p>
        </p:txBody>
      </p:sp>
      <p:sp>
        <p:nvSpPr>
          <p:cNvPr id="6" name="Content Placeholder 2"/>
          <p:cNvSpPr>
            <a:spLocks noGrp="1"/>
          </p:cNvSpPr>
          <p:nvPr>
            <p:ph idx="1"/>
          </p:nvPr>
        </p:nvSpPr>
        <p:spPr>
          <a:xfrm>
            <a:off x="232012" y="1596789"/>
            <a:ext cx="11723427" cy="5261212"/>
          </a:xfrm>
        </p:spPr>
        <p:txBody>
          <a:bodyPr>
            <a:normAutofit/>
          </a:bodyPr>
          <a:lstStyle/>
          <a:p>
            <a:pPr>
              <a:lnSpc>
                <a:spcPct val="150000"/>
              </a:lnSpc>
            </a:pPr>
            <a:r>
              <a:rPr lang="ne-NP" sz="2400" b="1">
                <a:cs typeface="Kalimati" panose="00000400000000000000" pitchFamily="2"/>
              </a:rPr>
              <a:t>महल २</a:t>
            </a:r>
            <a:r>
              <a:rPr lang="en-US" sz="2400" b="1">
                <a:cs typeface="Kalimati" panose="00000400000000000000" pitchFamily="2"/>
              </a:rPr>
              <a:t>: </a:t>
            </a:r>
            <a:r>
              <a:rPr lang="ne-NP" sz="2400" b="1" smtClean="0">
                <a:cs typeface="Kalimati" panose="00000400000000000000" pitchFamily="2"/>
              </a:rPr>
              <a:t>विदेश </a:t>
            </a:r>
            <a:r>
              <a:rPr lang="ne-NP" sz="2400" b="1" dirty="0">
                <a:cs typeface="Kalimati" panose="00000400000000000000" pitchFamily="2"/>
              </a:rPr>
              <a:t>गएका व्यक्तिको नामथरः</a:t>
            </a:r>
            <a:r>
              <a:rPr lang="ne-NP" sz="2400" dirty="0">
                <a:cs typeface="Kalimati" panose="00000400000000000000" pitchFamily="2"/>
              </a:rPr>
              <a:t> परिवारबाट विदेश गएका व्यक्ति कति जना छन् सोधी सबैको नाम थर लेख्नुपर्दछ र निम्नानुसारको विवरण एकएक गरी लेख्नुपर्दछ । अनुपस्थित व्यक्तिको संख्या ३ भन्दा बढी भएमा अर्को प्रश्नावली थप गर्नु पर्दछ ।</a:t>
            </a:r>
            <a:endParaRPr lang="en-US" sz="2400" dirty="0">
              <a:cs typeface="Kalimati" panose="00000400000000000000" pitchFamily="2"/>
            </a:endParaRPr>
          </a:p>
          <a:p>
            <a:pPr>
              <a:lnSpc>
                <a:spcPct val="150000"/>
              </a:lnSpc>
            </a:pPr>
            <a:r>
              <a:rPr lang="ne-NP" sz="2400" b="1">
                <a:cs typeface="Kalimati" panose="00000400000000000000" pitchFamily="2"/>
              </a:rPr>
              <a:t>महल </a:t>
            </a:r>
            <a:r>
              <a:rPr lang="ne-NP" sz="2400" b="1" smtClean="0">
                <a:cs typeface="Kalimati" panose="00000400000000000000" pitchFamily="2"/>
              </a:rPr>
              <a:t>३</a:t>
            </a:r>
            <a:r>
              <a:rPr lang="en-US" sz="2400" b="1" smtClean="0">
                <a:cs typeface="Kalimati" panose="00000400000000000000" pitchFamily="2"/>
              </a:rPr>
              <a:t>: </a:t>
            </a:r>
            <a:r>
              <a:rPr lang="ne-NP" sz="2400" b="1" smtClean="0">
                <a:cs typeface="Kalimati" panose="00000400000000000000" pitchFamily="2"/>
              </a:rPr>
              <a:t>लिङ्ग </a:t>
            </a:r>
            <a:r>
              <a:rPr lang="ne-NP" sz="2400" b="1" dirty="0">
                <a:cs typeface="Kalimati" panose="00000400000000000000" pitchFamily="2"/>
              </a:rPr>
              <a:t>(पुरुष वा महिला)</a:t>
            </a:r>
            <a:r>
              <a:rPr lang="en-US" sz="2400" dirty="0">
                <a:cs typeface="Kalimati" panose="00000400000000000000" pitchFamily="2"/>
              </a:rPr>
              <a:t>:</a:t>
            </a:r>
            <a:r>
              <a:rPr lang="ne-NP" sz="2400" dirty="0">
                <a:cs typeface="Kalimati" panose="00000400000000000000" pitchFamily="2"/>
              </a:rPr>
              <a:t> विदेश गएका वा विदेशमा गई बसेका परिवारका सदस्य पुरुष वा महिला के हो सोधी महल २ मा पुरुष भए संकेत </a:t>
            </a:r>
            <a:r>
              <a:rPr lang="en-US" sz="2400" dirty="0">
                <a:cs typeface="Kalimati" panose="00000400000000000000" pitchFamily="2"/>
              </a:rPr>
              <a:t>1</a:t>
            </a:r>
            <a:r>
              <a:rPr lang="ne-NP" sz="2400" dirty="0">
                <a:cs typeface="Kalimati" panose="00000400000000000000" pitchFamily="2"/>
              </a:rPr>
              <a:t> र महिला भए संकेत </a:t>
            </a:r>
            <a:r>
              <a:rPr lang="en-US" sz="2400" dirty="0">
                <a:cs typeface="Kalimati" panose="00000400000000000000" pitchFamily="2"/>
              </a:rPr>
              <a:t>2</a:t>
            </a:r>
            <a:r>
              <a:rPr lang="ne-NP" sz="2400" dirty="0">
                <a:cs typeface="Kalimati" panose="00000400000000000000" pitchFamily="2"/>
              </a:rPr>
              <a:t> मा लेख्नुपर्दछ ।</a:t>
            </a:r>
            <a:endParaRPr lang="en-US" sz="2400" dirty="0">
              <a:cs typeface="Kalimati" panose="00000400000000000000" pitchFamily="2"/>
            </a:endParaRPr>
          </a:p>
          <a:p>
            <a:pPr>
              <a:lnSpc>
                <a:spcPct val="150000"/>
              </a:lnSpc>
            </a:pPr>
            <a:r>
              <a:rPr lang="ne-NP" sz="2400" b="1">
                <a:cs typeface="Kalimati" panose="00000400000000000000" pitchFamily="2"/>
              </a:rPr>
              <a:t>महल </a:t>
            </a:r>
            <a:r>
              <a:rPr lang="ne-NP" sz="2400" b="1" smtClean="0">
                <a:cs typeface="Kalimati" panose="00000400000000000000" pitchFamily="2"/>
              </a:rPr>
              <a:t>४</a:t>
            </a:r>
            <a:r>
              <a:rPr lang="en-US" sz="2400" b="1" smtClean="0">
                <a:cs typeface="Kalimati" panose="00000400000000000000" pitchFamily="2"/>
              </a:rPr>
              <a:t>: </a:t>
            </a:r>
            <a:r>
              <a:rPr lang="ne-NP" sz="2400" b="1" smtClean="0">
                <a:cs typeface="Kalimati" panose="00000400000000000000" pitchFamily="2"/>
              </a:rPr>
              <a:t>विदेश </a:t>
            </a:r>
            <a:r>
              <a:rPr lang="ne-NP" sz="2400" b="1" dirty="0">
                <a:cs typeface="Kalimati" panose="00000400000000000000" pitchFamily="2"/>
              </a:rPr>
              <a:t>जाँदाको उमेर (वर्षमा)</a:t>
            </a:r>
            <a:r>
              <a:rPr lang="en-US" sz="2400" b="1" dirty="0">
                <a:cs typeface="Kalimati" panose="00000400000000000000" pitchFamily="2"/>
              </a:rPr>
              <a:t>:</a:t>
            </a:r>
            <a:r>
              <a:rPr lang="ne-NP" sz="2400" b="1" dirty="0">
                <a:cs typeface="Kalimati" panose="00000400000000000000" pitchFamily="2"/>
              </a:rPr>
              <a:t> </a:t>
            </a:r>
            <a:r>
              <a:rPr lang="ne-NP" sz="2400" dirty="0">
                <a:cs typeface="Kalimati" panose="00000400000000000000" pitchFamily="2"/>
              </a:rPr>
              <a:t>विदेश गएका व्यक्तिको विदेश जाँदा कति उमेर भएको थियो, त्यस बखत पूरा भएको उमेर (वर्षमा) महल ३ मा लेख्नुपर्दछ । तर एक वर्ष उमेर पूरा नभएको भए “००” </a:t>
            </a:r>
            <a:r>
              <a:rPr lang="ne-NP" sz="2400">
                <a:cs typeface="Kalimati" panose="00000400000000000000" pitchFamily="2"/>
              </a:rPr>
              <a:t>लेख्नुपर्छ </a:t>
            </a:r>
            <a:r>
              <a:rPr lang="ne-NP" sz="2400" smtClean="0">
                <a:cs typeface="Kalimati" panose="00000400000000000000" pitchFamily="2"/>
              </a:rPr>
              <a:t>।</a:t>
            </a:r>
            <a:endParaRPr lang="en-US" sz="2400" dirty="0">
              <a:cs typeface="Kalimati" panose="00000400000000000000" pitchFamily="2"/>
            </a:endParaRPr>
          </a:p>
        </p:txBody>
      </p:sp>
      <p:sp>
        <p:nvSpPr>
          <p:cNvPr id="7" name="Title 1"/>
          <p:cNvSpPr txBox="1">
            <a:spLocks/>
          </p:cNvSpPr>
          <p:nvPr/>
        </p:nvSpPr>
        <p:spPr>
          <a:xfrm>
            <a:off x="0" y="1055113"/>
            <a:ext cx="12192000" cy="541676"/>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Arial Narrow" pitchFamily="34" charset="0"/>
                <a:ea typeface="+mj-ea"/>
                <a:cs typeface="+mj-cs"/>
              </a:defRPr>
            </a:lvl1pPr>
          </a:lstStyle>
          <a:p>
            <a:r>
              <a:rPr lang="ne-NP" altLang="en-US" sz="2900" b="1" smtClean="0">
                <a:solidFill>
                  <a:srgbClr val="142DAC"/>
                </a:solidFill>
                <a:cs typeface="Kalimati" panose="00000400000000000000" pitchFamily="2"/>
              </a:rPr>
              <a:t>प्रश्न १८</a:t>
            </a:r>
            <a:r>
              <a:rPr lang="en-US" altLang="en-US" sz="2900" b="1" smtClean="0">
                <a:solidFill>
                  <a:srgbClr val="142DAC"/>
                </a:solidFill>
                <a:cs typeface="Kalimati" panose="00000400000000000000" pitchFamily="2"/>
              </a:rPr>
              <a:t>:</a:t>
            </a:r>
            <a:r>
              <a:rPr lang="ne-NP" altLang="en-US" sz="2900" b="1" smtClean="0">
                <a:solidFill>
                  <a:srgbClr val="142DAC"/>
                </a:solidFill>
                <a:cs typeface="Kalimati" panose="00000400000000000000" pitchFamily="2"/>
              </a:rPr>
              <a:t> यस परिवारबाट विदेश गएका </a:t>
            </a:r>
            <a:r>
              <a:rPr lang="ne-NP" altLang="en-US" sz="2900" b="1" smtClean="0">
                <a:solidFill>
                  <a:srgbClr val="FF0000"/>
                </a:solidFill>
                <a:cs typeface="Kalimati" panose="00000400000000000000" pitchFamily="2"/>
              </a:rPr>
              <a:t>अनुपस्थित</a:t>
            </a:r>
            <a:r>
              <a:rPr lang="ne-NP" altLang="en-US" sz="2900" b="1" smtClean="0">
                <a:solidFill>
                  <a:srgbClr val="142DAC"/>
                </a:solidFill>
                <a:cs typeface="Kalimati" panose="00000400000000000000" pitchFamily="2"/>
              </a:rPr>
              <a:t> व्यक्तिको विवरण दिनुहोस् ।</a:t>
            </a:r>
            <a:endParaRPr lang="en-US" altLang="en-US" sz="2900" b="1"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35</a:t>
            </a:fld>
            <a:endParaRPr lang="en-US"/>
          </a:p>
        </p:txBody>
      </p:sp>
      <p:sp>
        <p:nvSpPr>
          <p:cNvPr id="6" name="Content Placeholder 2"/>
          <p:cNvSpPr>
            <a:spLocks noGrp="1"/>
          </p:cNvSpPr>
          <p:nvPr>
            <p:ph idx="1"/>
          </p:nvPr>
        </p:nvSpPr>
        <p:spPr>
          <a:xfrm>
            <a:off x="218364" y="1596787"/>
            <a:ext cx="11477767" cy="5261213"/>
          </a:xfrm>
        </p:spPr>
        <p:txBody>
          <a:bodyPr>
            <a:normAutofit/>
          </a:bodyPr>
          <a:lstStyle/>
          <a:p>
            <a:pPr marL="0" indent="0">
              <a:buNone/>
            </a:pPr>
            <a:r>
              <a:rPr lang="ne-NP" sz="2400" b="1">
                <a:cs typeface="Kalimati" panose="00000400000000000000" pitchFamily="2"/>
              </a:rPr>
              <a:t>महल </a:t>
            </a:r>
            <a:r>
              <a:rPr lang="ne-NP" sz="2400" b="1" smtClean="0">
                <a:cs typeface="Kalimati" panose="00000400000000000000" pitchFamily="2"/>
              </a:rPr>
              <a:t>५</a:t>
            </a:r>
            <a:r>
              <a:rPr lang="en-US" sz="2400" b="1" smtClean="0">
                <a:cs typeface="Kalimati" panose="00000400000000000000" pitchFamily="2"/>
              </a:rPr>
              <a:t>: </a:t>
            </a:r>
            <a:r>
              <a:rPr lang="ne-NP" sz="2400" b="1" smtClean="0">
                <a:cs typeface="Kalimati" panose="00000400000000000000" pitchFamily="2"/>
              </a:rPr>
              <a:t>विदेश </a:t>
            </a:r>
            <a:r>
              <a:rPr lang="ne-NP" sz="2400" b="1" dirty="0">
                <a:cs typeface="Kalimati" panose="00000400000000000000" pitchFamily="2"/>
              </a:rPr>
              <a:t>जाँदा उत्तीर्ण गरेको कक्षा</a:t>
            </a:r>
            <a:r>
              <a:rPr lang="en-US" sz="2400" b="1" dirty="0">
                <a:cs typeface="Kalimati" panose="00000400000000000000" pitchFamily="2"/>
              </a:rPr>
              <a:t>/</a:t>
            </a:r>
            <a:r>
              <a:rPr lang="ne-NP" sz="2400" b="1">
                <a:cs typeface="Kalimati" panose="00000400000000000000" pitchFamily="2"/>
              </a:rPr>
              <a:t>तहः </a:t>
            </a:r>
            <a:endParaRPr lang="ne-NP" sz="2400" b="1" smtClean="0">
              <a:cs typeface="Kalimati" panose="00000400000000000000" pitchFamily="2"/>
            </a:endParaRPr>
          </a:p>
          <a:p>
            <a:pPr>
              <a:buFont typeface="Wingdings" panose="05000000000000000000" pitchFamily="2" charset="2"/>
              <a:buChar char="Ø"/>
            </a:pPr>
            <a:r>
              <a:rPr lang="ne-NP" sz="2400" smtClean="0">
                <a:cs typeface="Kalimati" panose="00000400000000000000" pitchFamily="2"/>
              </a:rPr>
              <a:t>उत्तीर्ण </a:t>
            </a:r>
            <a:r>
              <a:rPr lang="ne-NP" sz="2400" dirty="0">
                <a:cs typeface="Kalimati" panose="00000400000000000000" pitchFamily="2"/>
              </a:rPr>
              <a:t>गरेको तह भन्नाले व्यक्ति विदेश जाँदा निजले उत्तीर्ण गरेको शैक्षिक योग्यताको सबैभन्दा माथिल्लो तह बुझ्नुपर्दछ । उत्तीर्ण गरेको </a:t>
            </a:r>
            <a:r>
              <a:rPr lang="ne-NP" sz="2400">
                <a:cs typeface="Kalimati" panose="00000400000000000000" pitchFamily="2"/>
              </a:rPr>
              <a:t>तहको </a:t>
            </a:r>
            <a:r>
              <a:rPr lang="ne-NP" sz="2400" smtClean="0">
                <a:cs typeface="Kalimati" panose="00000400000000000000" pitchFamily="2"/>
              </a:rPr>
              <a:t>कोड प्रश्नावली बुकको अन्त्यमा दिइएको </a:t>
            </a:r>
            <a:r>
              <a:rPr lang="ne-NP" sz="2400" dirty="0">
                <a:cs typeface="Kalimati" panose="00000400000000000000" pitchFamily="2"/>
              </a:rPr>
              <a:t>छ </a:t>
            </a:r>
            <a:r>
              <a:rPr lang="ne-NP" sz="2400">
                <a:cs typeface="Kalimati" panose="00000400000000000000" pitchFamily="2"/>
              </a:rPr>
              <a:t>। </a:t>
            </a:r>
            <a:endParaRPr lang="ne-NP" sz="2400" smtClean="0">
              <a:cs typeface="Kalimati" panose="00000400000000000000" pitchFamily="2"/>
            </a:endParaRPr>
          </a:p>
          <a:p>
            <a:pPr>
              <a:buFont typeface="Wingdings" panose="05000000000000000000" pitchFamily="2" charset="2"/>
              <a:buChar char="Ø"/>
            </a:pPr>
            <a:r>
              <a:rPr lang="ne-NP" sz="2400" smtClean="0">
                <a:cs typeface="Kalimati" panose="00000400000000000000" pitchFamily="2"/>
              </a:rPr>
              <a:t>परिवारमा </a:t>
            </a:r>
            <a:r>
              <a:rPr lang="ne-NP" sz="2400">
                <a:cs typeface="Kalimati" panose="00000400000000000000" pitchFamily="2"/>
              </a:rPr>
              <a:t>अनुपस्थित व्यक्ति विदेश जाँदा  ५ बर्ष वा सोभन्दा माथि उमेर पूरा गरेको रहेछ भने मात्र उक्त व्यक्तिले विदेश जाँदा उत्तीर्ण गरेको तहका बारेमा सोध्नुपर्दछ । ५ बर्षभन्दा कम उमेरमा विदेश गएका व्यक्तिको उत्तीर्ण गरेका तहबारे सोध्नुपर्दैन् ।</a:t>
            </a:r>
          </a:p>
          <a:p>
            <a:pPr marL="0" indent="0">
              <a:buNone/>
            </a:pPr>
            <a:r>
              <a:rPr lang="ne-NP" sz="2400" b="1">
                <a:cs typeface="Kalimati" panose="00000400000000000000" pitchFamily="2"/>
              </a:rPr>
              <a:t>महल ६</a:t>
            </a:r>
            <a:r>
              <a:rPr lang="en-US" sz="2400" b="1">
                <a:cs typeface="Kalimati" panose="00000400000000000000" pitchFamily="2"/>
              </a:rPr>
              <a:t>: </a:t>
            </a:r>
            <a:r>
              <a:rPr lang="ne-NP" sz="2400" b="1">
                <a:cs typeface="Kalimati" panose="00000400000000000000" pitchFamily="2"/>
              </a:rPr>
              <a:t>विदेश गएको अवधि (वर्षमा)</a:t>
            </a:r>
            <a:r>
              <a:rPr lang="en-US" sz="2400" b="1">
                <a:cs typeface="Kalimati" panose="00000400000000000000" pitchFamily="2"/>
              </a:rPr>
              <a:t>:</a:t>
            </a:r>
            <a:r>
              <a:rPr lang="ne-NP" sz="2400" b="1">
                <a:cs typeface="Kalimati" panose="00000400000000000000" pitchFamily="2"/>
              </a:rPr>
              <a:t> </a:t>
            </a:r>
            <a:endParaRPr lang="ne-NP" sz="2400" b="1" smtClean="0">
              <a:cs typeface="Kalimati" panose="00000400000000000000" pitchFamily="2"/>
            </a:endParaRPr>
          </a:p>
          <a:p>
            <a:pPr>
              <a:buFont typeface="Wingdings" panose="05000000000000000000" pitchFamily="2" charset="2"/>
              <a:buChar char="Ø"/>
            </a:pPr>
            <a:r>
              <a:rPr lang="ne-NP" sz="2400" smtClean="0">
                <a:cs typeface="Kalimati" panose="00000400000000000000" pitchFamily="2"/>
              </a:rPr>
              <a:t>परिवारबाट </a:t>
            </a:r>
            <a:r>
              <a:rPr lang="ne-NP" sz="2400">
                <a:cs typeface="Kalimati" panose="00000400000000000000" pitchFamily="2"/>
              </a:rPr>
              <a:t>विदेश गएका व्यक्ति विदेश गएको कति वर्ष भयो पूरा भएको </a:t>
            </a:r>
            <a:r>
              <a:rPr lang="ne-NP" sz="2400" smtClean="0">
                <a:cs typeface="Kalimati" panose="00000400000000000000" pitchFamily="2"/>
              </a:rPr>
              <a:t>अवधि वर्षमा  </a:t>
            </a:r>
            <a:r>
              <a:rPr lang="ne-NP" sz="2400">
                <a:cs typeface="Kalimati" panose="00000400000000000000" pitchFamily="2"/>
              </a:rPr>
              <a:t>लेख्नुपर्दछ । एक वर्ष पूरा नभएको भए “००” लेख्नुपर्छ । </a:t>
            </a:r>
            <a:endParaRPr lang="ne-NP" sz="2400" smtClean="0">
              <a:cs typeface="Kalimati" panose="00000400000000000000" pitchFamily="2"/>
            </a:endParaRPr>
          </a:p>
          <a:p>
            <a:pPr>
              <a:buFont typeface="Wingdings" panose="05000000000000000000" pitchFamily="2" charset="2"/>
              <a:buChar char="Ø"/>
            </a:pPr>
            <a:r>
              <a:rPr lang="ne-NP" sz="2400" smtClean="0">
                <a:cs typeface="Kalimati" panose="00000400000000000000" pitchFamily="2"/>
              </a:rPr>
              <a:t>गएको </a:t>
            </a:r>
            <a:r>
              <a:rPr lang="ne-NP" sz="2400">
                <a:cs typeface="Kalimati" panose="00000400000000000000" pitchFamily="2"/>
              </a:rPr>
              <a:t>अवधि लेख्दा नेपालमा कहिलेकाँही मात्रै बस्ने गरेर विदा वा काम विशेषले आउने भए </a:t>
            </a:r>
            <a:r>
              <a:rPr lang="ne-NP" sz="2400" smtClean="0">
                <a:cs typeface="Kalimati" panose="00000400000000000000" pitchFamily="2"/>
              </a:rPr>
              <a:t>पहिलो </a:t>
            </a:r>
            <a:r>
              <a:rPr lang="ne-NP" sz="2400">
                <a:cs typeface="Kalimati" panose="00000400000000000000" pitchFamily="2"/>
              </a:rPr>
              <a:t>पटक गएदेखि हालसम्म कति वर्ष भयो, पूरा भएको वर्ष लेख्नुपर्दछ ।</a:t>
            </a:r>
            <a:endParaRPr lang="en-US" sz="2400">
              <a:cs typeface="Kalimati" panose="00000400000000000000" pitchFamily="2"/>
            </a:endParaRPr>
          </a:p>
          <a:p>
            <a:pPr marL="0" indent="0">
              <a:buNone/>
            </a:pPr>
            <a:endParaRPr lang="ne-NP" sz="2400" dirty="0">
              <a:cs typeface="Kalimati" panose="00000400000000000000" pitchFamily="2"/>
            </a:endParaRPr>
          </a:p>
          <a:p>
            <a:pPr>
              <a:buNone/>
            </a:pPr>
            <a:endParaRPr lang="ne-NP" sz="2400" dirty="0">
              <a:cs typeface="Kalimati" panose="00000400000000000000" pitchFamily="2"/>
            </a:endParaRPr>
          </a:p>
        </p:txBody>
      </p:sp>
      <p:sp>
        <p:nvSpPr>
          <p:cNvPr id="8"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900" b="1" dirty="0">
                <a:solidFill>
                  <a:srgbClr val="142DAC"/>
                </a:solidFill>
                <a:cs typeface="Kalimati" panose="00000400000000000000" pitchFamily="2"/>
              </a:rPr>
              <a:t>प्रश्न १८</a:t>
            </a:r>
            <a:r>
              <a:rPr lang="en-US" altLang="en-US" sz="2900" b="1" dirty="0">
                <a:solidFill>
                  <a:srgbClr val="142DAC"/>
                </a:solidFill>
                <a:cs typeface="Kalimati" panose="00000400000000000000" pitchFamily="2"/>
              </a:rPr>
              <a:t>:</a:t>
            </a:r>
            <a:r>
              <a:rPr lang="ne-NP" altLang="en-US" sz="2900" b="1" dirty="0">
                <a:solidFill>
                  <a:srgbClr val="142DAC"/>
                </a:solidFill>
                <a:cs typeface="Kalimati" panose="00000400000000000000" pitchFamily="2"/>
              </a:rPr>
              <a:t> यस परिवारबाट विदेश गएका </a:t>
            </a:r>
            <a:r>
              <a:rPr lang="ne-NP" altLang="en-US" sz="2900" b="1" dirty="0">
                <a:solidFill>
                  <a:srgbClr val="FF0000"/>
                </a:solidFill>
                <a:cs typeface="Kalimati" panose="00000400000000000000" pitchFamily="2"/>
              </a:rPr>
              <a:t>अनुपस्थित</a:t>
            </a:r>
            <a:r>
              <a:rPr lang="ne-NP" altLang="en-US" sz="2900" b="1" dirty="0">
                <a:solidFill>
                  <a:srgbClr val="142DAC"/>
                </a:solidFill>
                <a:cs typeface="Kalimati" panose="00000400000000000000" pitchFamily="2"/>
              </a:rPr>
              <a:t> व्यक्तिको विवरण दिनुहोस् ।</a:t>
            </a:r>
            <a:endParaRPr lang="en-US" altLang="en-US" sz="2900" b="1"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36</a:t>
            </a:fld>
            <a:endParaRPr lang="en-US"/>
          </a:p>
        </p:txBody>
      </p:sp>
      <p:sp>
        <p:nvSpPr>
          <p:cNvPr id="6" name="Content Placeholder 2"/>
          <p:cNvSpPr>
            <a:spLocks noGrp="1"/>
          </p:cNvSpPr>
          <p:nvPr>
            <p:ph idx="1"/>
          </p:nvPr>
        </p:nvSpPr>
        <p:spPr>
          <a:xfrm>
            <a:off x="232012" y="2014330"/>
            <a:ext cx="7772301" cy="4240696"/>
          </a:xfrm>
        </p:spPr>
        <p:txBody>
          <a:bodyPr>
            <a:normAutofit/>
          </a:bodyPr>
          <a:lstStyle/>
          <a:p>
            <a:r>
              <a:rPr lang="ne-NP" sz="2400" b="1">
                <a:cs typeface="Kalimati" panose="00000400000000000000" pitchFamily="2"/>
              </a:rPr>
              <a:t>महल </a:t>
            </a:r>
            <a:r>
              <a:rPr lang="ne-NP" sz="2400" b="1" smtClean="0">
                <a:cs typeface="Kalimati" panose="00000400000000000000" pitchFamily="2"/>
              </a:rPr>
              <a:t>७</a:t>
            </a:r>
            <a:r>
              <a:rPr lang="en-US" sz="2400" b="1" smtClean="0">
                <a:cs typeface="Kalimati" panose="00000400000000000000" pitchFamily="2"/>
              </a:rPr>
              <a:t>: </a:t>
            </a:r>
            <a:r>
              <a:rPr lang="ne-NP" sz="2400" b="1" smtClean="0">
                <a:cs typeface="Kalimati" panose="00000400000000000000" pitchFamily="2"/>
              </a:rPr>
              <a:t>विदेश </a:t>
            </a:r>
            <a:r>
              <a:rPr lang="ne-NP" sz="2400" b="1">
                <a:cs typeface="Kalimati" panose="00000400000000000000" pitchFamily="2"/>
              </a:rPr>
              <a:t>जानुको </a:t>
            </a:r>
            <a:r>
              <a:rPr lang="ne-NP" sz="2400" b="1" smtClean="0">
                <a:cs typeface="Kalimati" panose="00000400000000000000" pitchFamily="2"/>
              </a:rPr>
              <a:t>कारणः</a:t>
            </a:r>
          </a:p>
          <a:p>
            <a:pPr>
              <a:buFont typeface="Wingdings" panose="05000000000000000000" pitchFamily="2" charset="2"/>
              <a:buChar char="Ø"/>
            </a:pPr>
            <a:r>
              <a:rPr lang="ne-NP" sz="2400" smtClean="0">
                <a:cs typeface="Kalimati" panose="00000400000000000000" pitchFamily="2"/>
              </a:rPr>
              <a:t>परिवारबाट </a:t>
            </a:r>
            <a:r>
              <a:rPr lang="ne-NP" sz="2400" dirty="0">
                <a:cs typeface="Kalimati" panose="00000400000000000000" pitchFamily="2"/>
              </a:rPr>
              <a:t>अनुपस्थित व्यक्ति विदेश जानुपर्ने विभिन्न कारण हुनसक्दछन् । कोही अध्ययनका लागि विदेशमा गएका हुन्छन् भने कोही आर्थिक कारणले गएका हुन्छन् । आर्थिक कारणहरूमध्ये पनि कोही रोजगारीका लागि गएका हुन्छन् भने कोही व्यापार वा अरू कामको लागि गएका </a:t>
            </a:r>
            <a:r>
              <a:rPr lang="ne-NP" sz="2400">
                <a:cs typeface="Kalimati" panose="00000400000000000000" pitchFamily="2"/>
              </a:rPr>
              <a:t>हुन्छन् </a:t>
            </a:r>
            <a:r>
              <a:rPr lang="ne-NP" sz="2400" smtClean="0">
                <a:cs typeface="Kalimati" panose="00000400000000000000" pitchFamily="2"/>
              </a:rPr>
              <a:t>।</a:t>
            </a:r>
          </a:p>
          <a:p>
            <a:pPr>
              <a:buFont typeface="Wingdings" panose="05000000000000000000" pitchFamily="2" charset="2"/>
              <a:buChar char="Ø"/>
            </a:pPr>
            <a:r>
              <a:rPr lang="ne-NP" sz="2400" smtClean="0">
                <a:cs typeface="Kalimati" panose="00000400000000000000" pitchFamily="2"/>
              </a:rPr>
              <a:t>विदेश </a:t>
            </a:r>
            <a:r>
              <a:rPr lang="ne-NP" sz="2400" dirty="0">
                <a:cs typeface="Kalimati" panose="00000400000000000000" pitchFamily="2"/>
              </a:rPr>
              <a:t>गएको कारणमा पहिले जाँदा के कारणले गएका हुन् उपयुक्त कोड </a:t>
            </a:r>
            <a:r>
              <a:rPr lang="ne-NP" sz="2400">
                <a:cs typeface="Kalimati" panose="00000400000000000000" pitchFamily="2"/>
              </a:rPr>
              <a:t>जनाउनुपर्छ </a:t>
            </a:r>
            <a:r>
              <a:rPr lang="ne-NP" sz="2400" smtClean="0">
                <a:cs typeface="Kalimati" panose="00000400000000000000" pitchFamily="2"/>
              </a:rPr>
              <a:t>।</a:t>
            </a:r>
            <a:endParaRPr lang="en-US" sz="2400" dirty="0">
              <a:cs typeface="Kalimati" panose="00000400000000000000" pitchFamily="2"/>
            </a:endParaRPr>
          </a:p>
        </p:txBody>
      </p:sp>
      <p:pic>
        <p:nvPicPr>
          <p:cNvPr id="3" name="Picture 2">
            <a:extLst>
              <a:ext uri="{FF2B5EF4-FFF2-40B4-BE49-F238E27FC236}">
                <a16:creationId xmlns:a16="http://schemas.microsoft.com/office/drawing/2014/main" xmlns="" id="{0EC845B1-27BA-44E8-9593-343F9F001DB5}"/>
              </a:ext>
            </a:extLst>
          </p:cNvPr>
          <p:cNvPicPr>
            <a:picLocks noChangeAspect="1"/>
          </p:cNvPicPr>
          <p:nvPr/>
        </p:nvPicPr>
        <p:blipFill>
          <a:blip r:embed="rId2"/>
          <a:stretch>
            <a:fillRect/>
          </a:stretch>
        </p:blipFill>
        <p:spPr>
          <a:xfrm>
            <a:off x="7830583" y="2056292"/>
            <a:ext cx="3865549" cy="3895151"/>
          </a:xfrm>
          <a:prstGeom prst="rect">
            <a:avLst/>
          </a:prstGeom>
        </p:spPr>
      </p:pic>
      <p:sp>
        <p:nvSpPr>
          <p:cNvPr id="8"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900" b="1" dirty="0">
                <a:solidFill>
                  <a:srgbClr val="142DAC"/>
                </a:solidFill>
                <a:cs typeface="Kalimati" panose="00000400000000000000" pitchFamily="2"/>
              </a:rPr>
              <a:t>प्रश्न १८</a:t>
            </a:r>
            <a:r>
              <a:rPr lang="en-US" altLang="en-US" sz="2900" b="1" dirty="0">
                <a:solidFill>
                  <a:srgbClr val="142DAC"/>
                </a:solidFill>
                <a:cs typeface="Kalimati" panose="00000400000000000000" pitchFamily="2"/>
              </a:rPr>
              <a:t>:</a:t>
            </a:r>
            <a:r>
              <a:rPr lang="ne-NP" altLang="en-US" sz="2900" b="1" dirty="0">
                <a:solidFill>
                  <a:srgbClr val="142DAC"/>
                </a:solidFill>
                <a:cs typeface="Kalimati" panose="00000400000000000000" pitchFamily="2"/>
              </a:rPr>
              <a:t> यस परिवारबाट विदेश गएका </a:t>
            </a:r>
            <a:r>
              <a:rPr lang="ne-NP" altLang="en-US" sz="2900" b="1" dirty="0">
                <a:solidFill>
                  <a:srgbClr val="FF0000"/>
                </a:solidFill>
                <a:cs typeface="Kalimati" panose="00000400000000000000" pitchFamily="2"/>
              </a:rPr>
              <a:t>अनुपस्थित</a:t>
            </a:r>
            <a:r>
              <a:rPr lang="ne-NP" altLang="en-US" sz="2900" b="1" dirty="0">
                <a:solidFill>
                  <a:srgbClr val="142DAC"/>
                </a:solidFill>
                <a:cs typeface="Kalimati" panose="00000400000000000000" pitchFamily="2"/>
              </a:rPr>
              <a:t> व्यक्तिको विवरण दिनुहोस् ।</a:t>
            </a:r>
            <a:endParaRPr lang="en-US" altLang="en-US" sz="2900" b="1"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37</a:t>
            </a:fld>
            <a:endParaRPr lang="en-US"/>
          </a:p>
        </p:txBody>
      </p:sp>
      <p:sp>
        <p:nvSpPr>
          <p:cNvPr id="6" name="Content Placeholder 2"/>
          <p:cNvSpPr>
            <a:spLocks noGrp="1"/>
          </p:cNvSpPr>
          <p:nvPr>
            <p:ph idx="1"/>
          </p:nvPr>
        </p:nvSpPr>
        <p:spPr>
          <a:xfrm>
            <a:off x="232011" y="1596788"/>
            <a:ext cx="11909955" cy="5261212"/>
          </a:xfrm>
        </p:spPr>
        <p:txBody>
          <a:bodyPr>
            <a:normAutofit lnSpcReduction="10000"/>
          </a:bodyPr>
          <a:lstStyle/>
          <a:p>
            <a:pPr marL="0" indent="0">
              <a:buNone/>
            </a:pPr>
            <a:r>
              <a:rPr lang="ne-NP" sz="2400" b="1">
                <a:cs typeface="Kalimati" panose="00000400000000000000" pitchFamily="2"/>
              </a:rPr>
              <a:t>विदेश गएको कारण जनाउन निम्न कारणहरु (सामान्य ब्याख्या समेत) उल्लेख गरिएका छन् ।</a:t>
            </a:r>
            <a:endParaRPr lang="en-US" sz="2400" b="1">
              <a:cs typeface="Kalimati" panose="00000400000000000000" pitchFamily="2"/>
            </a:endParaRPr>
          </a:p>
          <a:p>
            <a:pPr>
              <a:lnSpc>
                <a:spcPct val="150000"/>
              </a:lnSpc>
              <a:buFont typeface="Wingdings" panose="05000000000000000000" pitchFamily="2" charset="2"/>
              <a:buChar char="Ø"/>
            </a:pPr>
            <a:r>
              <a:rPr lang="ne-NP" sz="2600" b="1" smtClean="0">
                <a:cs typeface="Kalimati" panose="00000400000000000000" pitchFamily="2"/>
              </a:rPr>
              <a:t>१</a:t>
            </a:r>
            <a:r>
              <a:rPr lang="en-US" sz="2600" b="1" smtClean="0">
                <a:cs typeface="Kalimati" panose="00000400000000000000" pitchFamily="2"/>
              </a:rPr>
              <a:t>:</a:t>
            </a:r>
            <a:r>
              <a:rPr lang="ne-NP" sz="2600" b="1" smtClean="0">
                <a:cs typeface="Kalimati" panose="00000400000000000000" pitchFamily="2"/>
              </a:rPr>
              <a:t> तलब ज्याला</a:t>
            </a:r>
            <a:r>
              <a:rPr lang="en-US" sz="2600" b="1" smtClean="0">
                <a:cs typeface="Kalimati" panose="00000400000000000000" pitchFamily="2"/>
              </a:rPr>
              <a:t>/</a:t>
            </a:r>
            <a:r>
              <a:rPr lang="ne-NP" sz="2600" b="1" dirty="0">
                <a:cs typeface="Kalimati" panose="00000400000000000000" pitchFamily="2"/>
              </a:rPr>
              <a:t>नोकरीः</a:t>
            </a:r>
            <a:r>
              <a:rPr lang="ne-NP" sz="2600" dirty="0">
                <a:cs typeface="Kalimati" panose="00000400000000000000" pitchFamily="2"/>
              </a:rPr>
              <a:t> परिवारका अनुपस्थित सदस्य विदेशमा कसैको घरको कामदार, पसल वा अन्य कुनै निजी संस्था (स्थान) मा तलब, ज्याला वा कुनै किसिमको पारिश्रमिक (नगद वा जिन्सी) लिई काम गर्न गएका भए निजी नोकरी जनाउनु पर्दछ । परिवारका कुनै सदस्य विदेशमा सरकारी</a:t>
            </a:r>
            <a:r>
              <a:rPr lang="en-US" sz="2600" dirty="0">
                <a:cs typeface="Kalimati" panose="00000400000000000000" pitchFamily="2"/>
              </a:rPr>
              <a:t>/</a:t>
            </a:r>
            <a:r>
              <a:rPr lang="ne-NP" sz="2600" dirty="0">
                <a:cs typeface="Kalimati" panose="00000400000000000000" pitchFamily="2"/>
              </a:rPr>
              <a:t>गैरसरकारी संघ संस्था वा उद्योग प्रतिष्ठान आदिमा नियुक्ति लिई वा नलिई रोजगारी </a:t>
            </a:r>
            <a:r>
              <a:rPr lang="ne-NP" sz="2600">
                <a:cs typeface="Kalimati" panose="00000400000000000000" pitchFamily="2"/>
              </a:rPr>
              <a:t>वा </a:t>
            </a:r>
            <a:r>
              <a:rPr lang="ne-NP" sz="2600" smtClean="0">
                <a:cs typeface="Kalimati" panose="00000400000000000000" pitchFamily="2"/>
              </a:rPr>
              <a:t>नोकरी निश्चित भई गएका </a:t>
            </a:r>
            <a:r>
              <a:rPr lang="ne-NP" sz="2600">
                <a:cs typeface="Kalimati" panose="00000400000000000000" pitchFamily="2"/>
              </a:rPr>
              <a:t>भए </a:t>
            </a:r>
            <a:r>
              <a:rPr lang="ne-NP" sz="2600" smtClean="0">
                <a:cs typeface="Kalimati" panose="00000400000000000000" pitchFamily="2"/>
              </a:rPr>
              <a:t>यसमा पर्दछ</a:t>
            </a:r>
            <a:r>
              <a:rPr lang="ne-NP" sz="2600" dirty="0">
                <a:cs typeface="Kalimati" panose="00000400000000000000" pitchFamily="2"/>
              </a:rPr>
              <a:t>, जस्तै </a:t>
            </a:r>
            <a:r>
              <a:rPr lang="en-US" sz="2600" dirty="0">
                <a:cs typeface="Kalimati" panose="00000400000000000000" pitchFamily="2"/>
              </a:rPr>
              <a:t>-</a:t>
            </a:r>
            <a:r>
              <a:rPr lang="ne-NP" sz="2600" dirty="0">
                <a:cs typeface="Kalimati" panose="00000400000000000000" pitchFamily="2"/>
              </a:rPr>
              <a:t> फौजमा भर्ती, बिस्कुट कम्पनीमा नोकरी आदि ।</a:t>
            </a:r>
            <a:endParaRPr lang="en-US" sz="2600" dirty="0">
              <a:cs typeface="Kalimati" panose="00000400000000000000" pitchFamily="2"/>
            </a:endParaRPr>
          </a:p>
          <a:p>
            <a:pPr>
              <a:lnSpc>
                <a:spcPct val="150000"/>
              </a:lnSpc>
              <a:buFont typeface="Wingdings" panose="05000000000000000000" pitchFamily="2" charset="2"/>
              <a:buChar char="Ø"/>
            </a:pPr>
            <a:r>
              <a:rPr lang="ne-NP" sz="2600" b="1" smtClean="0">
                <a:cs typeface="Kalimati" panose="00000400000000000000" pitchFamily="2"/>
              </a:rPr>
              <a:t>२</a:t>
            </a:r>
            <a:r>
              <a:rPr lang="en-US" sz="2600" b="1" smtClean="0">
                <a:cs typeface="Kalimati" panose="00000400000000000000" pitchFamily="2"/>
              </a:rPr>
              <a:t>:</a:t>
            </a:r>
            <a:r>
              <a:rPr lang="ne-NP" sz="2600" b="1" smtClean="0">
                <a:cs typeface="Kalimati" panose="00000400000000000000" pitchFamily="2"/>
              </a:rPr>
              <a:t> व्यापार</a:t>
            </a:r>
            <a:r>
              <a:rPr lang="en-US" sz="2600" b="1" dirty="0">
                <a:cs typeface="Kalimati" panose="00000400000000000000" pitchFamily="2"/>
              </a:rPr>
              <a:t>/</a:t>
            </a:r>
            <a:r>
              <a:rPr lang="ne-NP" sz="2600" b="1">
                <a:cs typeface="Kalimati" panose="00000400000000000000" pitchFamily="2"/>
              </a:rPr>
              <a:t>व्यवसायः</a:t>
            </a:r>
            <a:r>
              <a:rPr lang="ne-NP" sz="2600">
                <a:cs typeface="Kalimati" panose="00000400000000000000" pitchFamily="2"/>
              </a:rPr>
              <a:t> </a:t>
            </a:r>
            <a:r>
              <a:rPr lang="ne-NP" sz="2600" smtClean="0">
                <a:cs typeface="Kalimati" panose="00000400000000000000" pitchFamily="2"/>
              </a:rPr>
              <a:t>यसमा आफ्नो </a:t>
            </a:r>
            <a:r>
              <a:rPr lang="ne-NP" sz="2600" dirty="0">
                <a:cs typeface="Kalimati" panose="00000400000000000000" pitchFamily="2"/>
              </a:rPr>
              <a:t>नगद वा जिन्सी (पूँजी) लगानी गरी वा आफ्नो दायित्वमा वस्तु बिक्री गर्ने वा किनबेच गर्ने तथा उद्योग सञ्चालन </a:t>
            </a:r>
            <a:r>
              <a:rPr lang="ne-NP" sz="2600">
                <a:cs typeface="Kalimati" panose="00000400000000000000" pitchFamily="2"/>
              </a:rPr>
              <a:t>गर्ने </a:t>
            </a:r>
            <a:r>
              <a:rPr lang="ne-NP" sz="2600" smtClean="0">
                <a:cs typeface="Kalimati" panose="00000400000000000000" pitchFamily="2"/>
              </a:rPr>
              <a:t>आदि पर्दछ ।</a:t>
            </a:r>
            <a:endParaRPr lang="ne-NP" sz="2600" dirty="0">
              <a:cs typeface="Kalimati" panose="00000400000000000000" pitchFamily="2"/>
            </a:endParaRPr>
          </a:p>
        </p:txBody>
      </p:sp>
      <p:sp>
        <p:nvSpPr>
          <p:cNvPr id="7"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400" b="1" dirty="0">
                <a:solidFill>
                  <a:srgbClr val="142DAC"/>
                </a:solidFill>
                <a:cs typeface="Kalimati" panose="00000400000000000000" pitchFamily="2"/>
              </a:rPr>
              <a:t>प्रश्न १८</a:t>
            </a:r>
            <a:r>
              <a:rPr lang="en-US" altLang="en-US" sz="2400" b="1" dirty="0">
                <a:solidFill>
                  <a:srgbClr val="142DAC"/>
                </a:solidFill>
                <a:cs typeface="Kalimati" panose="00000400000000000000" pitchFamily="2"/>
              </a:rPr>
              <a:t>:</a:t>
            </a:r>
            <a:r>
              <a:rPr lang="ne-NP" altLang="en-US" sz="2400" b="1" dirty="0">
                <a:solidFill>
                  <a:srgbClr val="142DAC"/>
                </a:solidFill>
                <a:cs typeface="Kalimati" panose="00000400000000000000" pitchFamily="2"/>
              </a:rPr>
              <a:t> यस परिवारबाट विदेश गएका </a:t>
            </a:r>
            <a:r>
              <a:rPr lang="ne-NP" altLang="en-US" sz="2400" b="1" dirty="0">
                <a:solidFill>
                  <a:srgbClr val="FF0000"/>
                </a:solidFill>
                <a:cs typeface="Kalimati" panose="00000400000000000000" pitchFamily="2"/>
              </a:rPr>
              <a:t>अनुपस्थित</a:t>
            </a:r>
            <a:r>
              <a:rPr lang="ne-NP" altLang="en-US" sz="2400" b="1" dirty="0">
                <a:solidFill>
                  <a:srgbClr val="142DAC"/>
                </a:solidFill>
                <a:cs typeface="Kalimati" panose="00000400000000000000" pitchFamily="2"/>
              </a:rPr>
              <a:t> व्यक्तिको विवरण </a:t>
            </a:r>
            <a:r>
              <a:rPr lang="ne-NP" altLang="en-US" sz="2400" b="1">
                <a:solidFill>
                  <a:srgbClr val="142DAC"/>
                </a:solidFill>
                <a:cs typeface="Kalimati" panose="00000400000000000000" pitchFamily="2"/>
              </a:rPr>
              <a:t>दिनुहोस् </a:t>
            </a:r>
            <a:r>
              <a:rPr lang="ne-NP" altLang="en-US" sz="2400" b="1" smtClean="0">
                <a:solidFill>
                  <a:srgbClr val="142DAC"/>
                </a:solidFill>
                <a:cs typeface="Kalimati" panose="00000400000000000000" pitchFamily="2"/>
              </a:rPr>
              <a:t>। </a:t>
            </a:r>
            <a:r>
              <a:rPr lang="en-US" sz="2400" b="1" smtClean="0">
                <a:cs typeface="Kalimati" panose="00000400000000000000" pitchFamily="2"/>
              </a:rPr>
              <a:t>(</a:t>
            </a:r>
            <a:r>
              <a:rPr lang="ne-NP" sz="2400" b="1" smtClean="0">
                <a:cs typeface="Kalimati" panose="00000400000000000000" pitchFamily="2"/>
              </a:rPr>
              <a:t>महल ७</a:t>
            </a:r>
            <a:r>
              <a:rPr lang="en-US" sz="2400" b="1" smtClean="0">
                <a:cs typeface="Kalimati" panose="00000400000000000000" pitchFamily="2"/>
              </a:rPr>
              <a:t>)</a:t>
            </a:r>
            <a:endParaRPr lang="en-US" altLang="en-US" sz="2400" b="1" dirty="0">
              <a:solidFill>
                <a:srgbClr val="142DAC"/>
              </a:solidFill>
              <a:cs typeface="Kalimati" panose="00000400000000000000" pitchFamily="2"/>
            </a:endParaRPr>
          </a:p>
        </p:txBody>
      </p:sp>
    </p:spTree>
    <p:extLst>
      <p:ext uri="{BB962C8B-B14F-4D97-AF65-F5344CB8AC3E}">
        <p14:creationId xmlns:p14="http://schemas.microsoft.com/office/powerpoint/2010/main" val="337601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38</a:t>
            </a:fld>
            <a:endParaRPr lang="en-US"/>
          </a:p>
        </p:txBody>
      </p:sp>
      <p:sp>
        <p:nvSpPr>
          <p:cNvPr id="6" name="Content Placeholder 2"/>
          <p:cNvSpPr>
            <a:spLocks noGrp="1"/>
          </p:cNvSpPr>
          <p:nvPr>
            <p:ph idx="1"/>
          </p:nvPr>
        </p:nvSpPr>
        <p:spPr>
          <a:xfrm>
            <a:off x="232011" y="1596788"/>
            <a:ext cx="11909955" cy="5261212"/>
          </a:xfrm>
        </p:spPr>
        <p:txBody>
          <a:bodyPr>
            <a:normAutofit fontScale="70000" lnSpcReduction="20000"/>
          </a:bodyPr>
          <a:lstStyle/>
          <a:p>
            <a:pPr marL="0" indent="0">
              <a:lnSpc>
                <a:spcPct val="120000"/>
              </a:lnSpc>
              <a:buNone/>
            </a:pPr>
            <a:r>
              <a:rPr lang="ne-NP" sz="2900" b="1">
                <a:cs typeface="Kalimati" panose="00000400000000000000" pitchFamily="2"/>
              </a:rPr>
              <a:t>विदेश गएको कारण जनाउन निम्न कारणहरु (सामान्य ब्याख्या समेत) उल्लेख गरिएका छन् ।</a:t>
            </a:r>
            <a:endParaRPr lang="en-US" sz="2900" b="1">
              <a:cs typeface="Kalimati" panose="00000400000000000000" pitchFamily="2"/>
            </a:endParaRPr>
          </a:p>
          <a:p>
            <a:pPr>
              <a:lnSpc>
                <a:spcPct val="120000"/>
              </a:lnSpc>
              <a:buFont typeface="Wingdings" panose="05000000000000000000" pitchFamily="2" charset="2"/>
              <a:buChar char="Ø"/>
            </a:pPr>
            <a:r>
              <a:rPr lang="ne-NP" sz="2900" b="1" smtClean="0">
                <a:cs typeface="Kalimati" panose="00000400000000000000" pitchFamily="2"/>
              </a:rPr>
              <a:t>३</a:t>
            </a:r>
            <a:r>
              <a:rPr lang="en-US" sz="2900" b="1" smtClean="0">
                <a:cs typeface="Kalimati" panose="00000400000000000000" pitchFamily="2"/>
              </a:rPr>
              <a:t>: </a:t>
            </a:r>
            <a:r>
              <a:rPr lang="ne-NP" sz="2900" b="1" smtClean="0">
                <a:cs typeface="Kalimati" panose="00000400000000000000" pitchFamily="2"/>
              </a:rPr>
              <a:t>अध्ययनः</a:t>
            </a:r>
            <a:r>
              <a:rPr lang="ne-NP" sz="2900" smtClean="0">
                <a:cs typeface="Kalimati" panose="00000400000000000000" pitchFamily="2"/>
              </a:rPr>
              <a:t> </a:t>
            </a:r>
            <a:r>
              <a:rPr lang="ne-NP" sz="2900" dirty="0">
                <a:cs typeface="Kalimati" panose="00000400000000000000" pitchFamily="2"/>
              </a:rPr>
              <a:t>अध्ययन</a:t>
            </a:r>
            <a:r>
              <a:rPr lang="en-US" sz="2900" dirty="0">
                <a:cs typeface="Kalimati" panose="00000400000000000000" pitchFamily="2"/>
              </a:rPr>
              <a:t>/</a:t>
            </a:r>
            <a:r>
              <a:rPr lang="ne-NP" sz="2900" dirty="0">
                <a:cs typeface="Kalimati" panose="00000400000000000000" pitchFamily="2"/>
              </a:rPr>
              <a:t>तालिम भन्नाले शैक्षिक योग्यता, सीप, ज्ञान आर्जन गर्ने विषय बुझ्नुपर्दछ । तसर्थ यदि परिवारका कुनै सदस्य अध्ययन÷तालिमको लागि विदेशमा गएका भए अध्ययन÷तालिमका लागि बसेको जनाउन महल ६ मा संकेत </a:t>
            </a:r>
            <a:r>
              <a:rPr lang="en-US" sz="2900" dirty="0">
                <a:cs typeface="Kalimati" panose="00000400000000000000" pitchFamily="2"/>
              </a:rPr>
              <a:t>3</a:t>
            </a:r>
            <a:r>
              <a:rPr lang="ne-NP" sz="2900" dirty="0">
                <a:cs typeface="Kalimati" panose="00000400000000000000" pitchFamily="2"/>
              </a:rPr>
              <a:t> </a:t>
            </a:r>
            <a:r>
              <a:rPr lang="ne-NP" sz="2900">
                <a:cs typeface="Kalimati" panose="00000400000000000000" pitchFamily="2"/>
              </a:rPr>
              <a:t>लेख्नुपर्दछ </a:t>
            </a:r>
            <a:r>
              <a:rPr lang="ne-NP" sz="2900" smtClean="0">
                <a:cs typeface="Kalimati" panose="00000400000000000000" pitchFamily="2"/>
              </a:rPr>
              <a:t>।</a:t>
            </a:r>
          </a:p>
          <a:p>
            <a:pPr>
              <a:lnSpc>
                <a:spcPct val="120000"/>
              </a:lnSpc>
              <a:buFont typeface="Wingdings" panose="05000000000000000000" pitchFamily="2" charset="2"/>
              <a:buChar char="Ø"/>
            </a:pPr>
            <a:r>
              <a:rPr lang="ne-NP" sz="2900" b="1" smtClean="0">
                <a:cs typeface="Kalimati" panose="00000400000000000000" pitchFamily="2"/>
              </a:rPr>
              <a:t>४</a:t>
            </a:r>
            <a:r>
              <a:rPr lang="en-US" sz="2900" b="1" smtClean="0">
                <a:cs typeface="Kalimati" panose="00000400000000000000" pitchFamily="2"/>
              </a:rPr>
              <a:t>: </a:t>
            </a:r>
            <a:r>
              <a:rPr lang="ne-NP" sz="2900" b="1" smtClean="0">
                <a:cs typeface="Kalimati" panose="00000400000000000000" pitchFamily="2"/>
              </a:rPr>
              <a:t>कामको खोजी</a:t>
            </a:r>
            <a:r>
              <a:rPr lang="en-US" sz="2900" b="1">
                <a:cs typeface="Kalimati" panose="00000400000000000000" pitchFamily="2"/>
              </a:rPr>
              <a:t> </a:t>
            </a:r>
            <a:r>
              <a:rPr lang="en-US" sz="2900" b="1" smtClean="0">
                <a:cs typeface="Kalimati" panose="00000400000000000000" pitchFamily="2"/>
              </a:rPr>
              <a:t>: </a:t>
            </a:r>
            <a:r>
              <a:rPr lang="ne-NP" sz="2900" smtClean="0">
                <a:cs typeface="Kalimati" panose="00000400000000000000" pitchFamily="2"/>
              </a:rPr>
              <a:t>शुरूमा </a:t>
            </a:r>
            <a:r>
              <a:rPr lang="ne-NP" sz="2900">
                <a:cs typeface="Kalimati" panose="00000400000000000000" pitchFamily="2"/>
              </a:rPr>
              <a:t>नै काम निश्चित नभई त्यहाँ पुगेर मात्र काम खोज्ने उद्देश्य लिई विदेश गएको भए </a:t>
            </a:r>
            <a:r>
              <a:rPr lang="ne-NP" sz="2900" smtClean="0">
                <a:cs typeface="Kalimati" panose="00000400000000000000" pitchFamily="2"/>
              </a:rPr>
              <a:t>कामको खोजी मान्नु पर्दछ। कुनै व्यक्ति तेश्रो </a:t>
            </a:r>
            <a:r>
              <a:rPr lang="ne-NP" sz="2900">
                <a:cs typeface="Kalimati" panose="00000400000000000000" pitchFamily="2"/>
              </a:rPr>
              <a:t>मुलकमा </a:t>
            </a:r>
            <a:r>
              <a:rPr lang="ne-NP" sz="2900" smtClean="0">
                <a:cs typeface="Kalimati" panose="00000400000000000000" pitchFamily="2"/>
              </a:rPr>
              <a:t>भिजिट </a:t>
            </a:r>
            <a:r>
              <a:rPr lang="ne-NP" sz="2900">
                <a:cs typeface="Kalimati" panose="00000400000000000000" pitchFamily="2"/>
              </a:rPr>
              <a:t>भिषामा </a:t>
            </a:r>
            <a:r>
              <a:rPr lang="ne-NP" sz="2900" smtClean="0">
                <a:cs typeface="Kalimati" panose="00000400000000000000" pitchFamily="2"/>
              </a:rPr>
              <a:t>गएर वा भारतमा </a:t>
            </a:r>
            <a:r>
              <a:rPr lang="ne-NP" sz="2900">
                <a:cs typeface="Kalimati" panose="00000400000000000000" pitchFamily="2"/>
              </a:rPr>
              <a:t>कुनै भिषा विना कामको खोजी गर्न </a:t>
            </a:r>
            <a:r>
              <a:rPr lang="ne-NP" sz="2900" smtClean="0">
                <a:cs typeface="Kalimati" panose="00000400000000000000" pitchFamily="2"/>
              </a:rPr>
              <a:t>गएका </a:t>
            </a:r>
            <a:r>
              <a:rPr lang="ne-NP" sz="2900">
                <a:cs typeface="Kalimati" panose="00000400000000000000" pitchFamily="2"/>
              </a:rPr>
              <a:t>हुन सक्दछन् । </a:t>
            </a:r>
          </a:p>
          <a:p>
            <a:pPr>
              <a:lnSpc>
                <a:spcPct val="120000"/>
              </a:lnSpc>
              <a:buFont typeface="Wingdings" panose="05000000000000000000" pitchFamily="2" charset="2"/>
              <a:buChar char="Ø"/>
            </a:pPr>
            <a:r>
              <a:rPr lang="ne-NP" sz="2900" b="1" smtClean="0">
                <a:cs typeface="Kalimati" panose="00000400000000000000" pitchFamily="2"/>
              </a:rPr>
              <a:t>५</a:t>
            </a:r>
            <a:r>
              <a:rPr lang="en-US" sz="2900" b="1" smtClean="0">
                <a:cs typeface="Kalimati" panose="00000400000000000000" pitchFamily="2"/>
              </a:rPr>
              <a:t>: </a:t>
            </a:r>
            <a:r>
              <a:rPr lang="ne-NP" sz="2900" b="1" smtClean="0">
                <a:cs typeface="Kalimati" panose="00000400000000000000" pitchFamily="2"/>
              </a:rPr>
              <a:t>आश्रय</a:t>
            </a:r>
            <a:r>
              <a:rPr lang="en-US" sz="2900" b="1" smtClean="0">
                <a:cs typeface="Kalimati" panose="00000400000000000000" pitchFamily="2"/>
              </a:rPr>
              <a:t>/</a:t>
            </a:r>
            <a:r>
              <a:rPr lang="ne-NP" sz="2900" b="1" smtClean="0">
                <a:cs typeface="Kalimati" panose="00000400000000000000" pitchFamily="2"/>
              </a:rPr>
              <a:t>आश्रितः</a:t>
            </a:r>
            <a:r>
              <a:rPr lang="ne-NP" sz="2900" smtClean="0">
                <a:cs typeface="Kalimati" panose="00000400000000000000" pitchFamily="2"/>
              </a:rPr>
              <a:t> </a:t>
            </a:r>
            <a:r>
              <a:rPr lang="ne-NP" sz="2900">
                <a:cs typeface="Kalimati" panose="00000400000000000000" pitchFamily="2"/>
              </a:rPr>
              <a:t>परिवारका कुनै नावालक सदस्य, वृद्ध वृद्धा, </a:t>
            </a:r>
            <a:r>
              <a:rPr lang="ne-NP" sz="2900" smtClean="0">
                <a:cs typeface="Kalimati" panose="00000400000000000000" pitchFamily="2"/>
              </a:rPr>
              <a:t>अपांग वा </a:t>
            </a:r>
            <a:r>
              <a:rPr lang="ne-NP" sz="2900">
                <a:cs typeface="Kalimati" panose="00000400000000000000" pitchFamily="2"/>
              </a:rPr>
              <a:t>अन्य कुनै सदस्य विदेश जाने मुख्य सदस्यसँगै गएको भए त्यस्ता व्यक्ति आश्रित भएर गएको </a:t>
            </a:r>
            <a:r>
              <a:rPr lang="ne-NP" sz="2900" smtClean="0">
                <a:cs typeface="Kalimati" panose="00000400000000000000" pitchFamily="2"/>
              </a:rPr>
              <a:t>मानिन्छ भने कुनै नाबालक सदस्यलाई आश्रय दिने उद्देश्यले विदेश गएको भए आश्रय अन्तर्गत पर्दछ </a:t>
            </a:r>
            <a:r>
              <a:rPr lang="ne-NP" sz="2900">
                <a:cs typeface="Kalimati" panose="00000400000000000000" pitchFamily="2"/>
              </a:rPr>
              <a:t>।	</a:t>
            </a:r>
            <a:endParaRPr lang="en-US" sz="2900">
              <a:cs typeface="Kalimati" panose="00000400000000000000" pitchFamily="2"/>
            </a:endParaRPr>
          </a:p>
          <a:p>
            <a:pPr>
              <a:lnSpc>
                <a:spcPct val="120000"/>
              </a:lnSpc>
              <a:buFont typeface="Wingdings" panose="05000000000000000000" pitchFamily="2" charset="2"/>
              <a:buChar char="Ø"/>
            </a:pPr>
            <a:r>
              <a:rPr lang="ne-NP" sz="2900" b="1" smtClean="0">
                <a:cs typeface="Kalimati" panose="00000400000000000000" pitchFamily="2"/>
              </a:rPr>
              <a:t>६</a:t>
            </a:r>
            <a:r>
              <a:rPr lang="en-US" sz="2900" b="1" smtClean="0">
                <a:cs typeface="Kalimati" panose="00000400000000000000" pitchFamily="2"/>
              </a:rPr>
              <a:t>:</a:t>
            </a:r>
            <a:r>
              <a:rPr lang="ne-NP" sz="2900" b="1" smtClean="0">
                <a:cs typeface="Kalimati" panose="00000400000000000000" pitchFamily="2"/>
              </a:rPr>
              <a:t>अन्यः</a:t>
            </a:r>
            <a:r>
              <a:rPr lang="ne-NP" sz="2900" smtClean="0">
                <a:cs typeface="Kalimati" panose="00000400000000000000" pitchFamily="2"/>
              </a:rPr>
              <a:t> </a:t>
            </a:r>
            <a:r>
              <a:rPr lang="ne-NP" sz="2900">
                <a:cs typeface="Kalimati" panose="00000400000000000000" pitchFamily="2"/>
              </a:rPr>
              <a:t>माथि १ देखि ५</a:t>
            </a:r>
            <a:r>
              <a:rPr lang="ne-NP" sz="2900" smtClean="0">
                <a:cs typeface="Kalimati" panose="00000400000000000000" pitchFamily="2"/>
              </a:rPr>
              <a:t> </a:t>
            </a:r>
            <a:r>
              <a:rPr lang="ne-NP" sz="2900">
                <a:cs typeface="Kalimati" panose="00000400000000000000" pitchFamily="2"/>
              </a:rPr>
              <a:t>सम्म उल्लेख भएका कारणबाहेक अरू कुनै कारणले विदेश गएका भए </a:t>
            </a:r>
            <a:r>
              <a:rPr lang="ne-NP" sz="2900" smtClean="0">
                <a:cs typeface="Kalimati" panose="00000400000000000000" pitchFamily="2"/>
              </a:rPr>
              <a:t>अन्य </a:t>
            </a:r>
            <a:r>
              <a:rPr lang="ne-NP" sz="2900">
                <a:cs typeface="Kalimati" panose="00000400000000000000" pitchFamily="2"/>
              </a:rPr>
              <a:t>कारण </a:t>
            </a:r>
            <a:r>
              <a:rPr lang="ne-NP" sz="2900" smtClean="0">
                <a:cs typeface="Kalimati" panose="00000400000000000000" pitchFamily="2"/>
              </a:rPr>
              <a:t>हुन्छ </a:t>
            </a:r>
            <a:r>
              <a:rPr lang="ne-NP" sz="2900">
                <a:cs typeface="Kalimati" panose="00000400000000000000" pitchFamily="2"/>
              </a:rPr>
              <a:t>।</a:t>
            </a:r>
            <a:endParaRPr lang="en-US" sz="2900">
              <a:cs typeface="Kalimati" panose="00000400000000000000" pitchFamily="2"/>
            </a:endParaRPr>
          </a:p>
          <a:p>
            <a:pPr>
              <a:lnSpc>
                <a:spcPct val="120000"/>
              </a:lnSpc>
              <a:buFont typeface="Wingdings" panose="05000000000000000000" pitchFamily="2" charset="2"/>
              <a:buChar char="Ø"/>
            </a:pPr>
            <a:r>
              <a:rPr lang="ne-NP" sz="2900" b="1" smtClean="0">
                <a:cs typeface="Kalimati" panose="00000400000000000000" pitchFamily="2"/>
              </a:rPr>
              <a:t>७</a:t>
            </a:r>
            <a:r>
              <a:rPr lang="en-US" sz="2900" b="1" smtClean="0">
                <a:cs typeface="Kalimati" panose="00000400000000000000" pitchFamily="2"/>
              </a:rPr>
              <a:t>:</a:t>
            </a:r>
            <a:r>
              <a:rPr lang="ne-NP" sz="2900" b="1" smtClean="0">
                <a:cs typeface="Kalimati" panose="00000400000000000000" pitchFamily="2"/>
              </a:rPr>
              <a:t>थाहा छैन</a:t>
            </a:r>
            <a:r>
              <a:rPr lang="en-US" sz="2900" b="1" smtClean="0">
                <a:cs typeface="Kalimati" panose="00000400000000000000" pitchFamily="2"/>
              </a:rPr>
              <a:t>:</a:t>
            </a:r>
            <a:r>
              <a:rPr lang="ne-NP" sz="2900" b="1" smtClean="0">
                <a:cs typeface="Kalimati" panose="00000400000000000000" pitchFamily="2"/>
              </a:rPr>
              <a:t> </a:t>
            </a:r>
            <a:r>
              <a:rPr lang="ne-NP" sz="2900">
                <a:cs typeface="Kalimati" panose="00000400000000000000" pitchFamily="2"/>
              </a:rPr>
              <a:t>परिवारको कुनै सदस्य विदेशमा गएको यकिन छ तर किन गएको हो सो अवगत हुन नसकेमा संकेत </a:t>
            </a:r>
            <a:r>
              <a:rPr lang="ne-NP" sz="2900" smtClean="0">
                <a:cs typeface="Kalimati" panose="00000400000000000000" pitchFamily="2"/>
              </a:rPr>
              <a:t>थाहा छैन उल्लेख गर्नुपर्छ </a:t>
            </a:r>
            <a:r>
              <a:rPr lang="ne-NP" sz="2900">
                <a:cs typeface="Kalimati" panose="00000400000000000000" pitchFamily="2"/>
              </a:rPr>
              <a:t>।</a:t>
            </a:r>
            <a:endParaRPr lang="en-US" sz="2900">
              <a:cs typeface="Kalimati" panose="00000400000000000000" pitchFamily="2"/>
            </a:endParaRPr>
          </a:p>
          <a:p>
            <a:pPr>
              <a:buFont typeface="Wingdings" panose="05000000000000000000" pitchFamily="2" charset="2"/>
              <a:buChar char="Ø"/>
            </a:pPr>
            <a:endParaRPr lang="ne-NP" sz="2400" dirty="0">
              <a:cs typeface="Kalimati" panose="00000400000000000000" pitchFamily="2"/>
            </a:endParaRPr>
          </a:p>
          <a:p>
            <a:endParaRPr lang="en-US" sz="2400" dirty="0">
              <a:cs typeface="Kalimati" panose="00000400000000000000" pitchFamily="2"/>
            </a:endParaRPr>
          </a:p>
        </p:txBody>
      </p:sp>
      <p:sp>
        <p:nvSpPr>
          <p:cNvPr id="7" name="Title 1"/>
          <p:cNvSpPr>
            <a:spLocks noGrp="1"/>
          </p:cNvSpPr>
          <p:nvPr>
            <p:ph type="title"/>
          </p:nvPr>
        </p:nvSpPr>
        <p:spPr>
          <a:xfrm>
            <a:off x="0" y="1014173"/>
            <a:ext cx="12192000" cy="418842"/>
          </a:xfrm>
          <a:solidFill>
            <a:schemeClr val="accent2">
              <a:lumMod val="20000"/>
              <a:lumOff val="80000"/>
            </a:schemeClr>
          </a:solidFill>
        </p:spPr>
        <p:txBody>
          <a:bodyPr vert="horz" lIns="91440" tIns="45720" rIns="91440" bIns="45720" rtlCol="0" anchor="ctr">
            <a:normAutofit fontScale="90000"/>
          </a:bodyPr>
          <a:lstStyle/>
          <a:p>
            <a:r>
              <a:rPr lang="ne-NP" altLang="en-US" sz="2400" b="1" dirty="0">
                <a:solidFill>
                  <a:srgbClr val="142DAC"/>
                </a:solidFill>
                <a:cs typeface="Kalimati" panose="00000400000000000000" pitchFamily="2"/>
              </a:rPr>
              <a:t>प्रश्न १८</a:t>
            </a:r>
            <a:r>
              <a:rPr lang="en-US" altLang="en-US" sz="2400" b="1" dirty="0">
                <a:solidFill>
                  <a:srgbClr val="142DAC"/>
                </a:solidFill>
                <a:cs typeface="Kalimati" panose="00000400000000000000" pitchFamily="2"/>
              </a:rPr>
              <a:t>:</a:t>
            </a:r>
            <a:r>
              <a:rPr lang="ne-NP" altLang="en-US" sz="2400" b="1" dirty="0">
                <a:solidFill>
                  <a:srgbClr val="142DAC"/>
                </a:solidFill>
                <a:cs typeface="Kalimati" panose="00000400000000000000" pitchFamily="2"/>
              </a:rPr>
              <a:t> यस परिवारबाट विदेश गएका </a:t>
            </a:r>
            <a:r>
              <a:rPr lang="ne-NP" altLang="en-US" sz="2400" b="1" dirty="0">
                <a:solidFill>
                  <a:srgbClr val="FF0000"/>
                </a:solidFill>
                <a:cs typeface="Kalimati" panose="00000400000000000000" pitchFamily="2"/>
              </a:rPr>
              <a:t>अनुपस्थित</a:t>
            </a:r>
            <a:r>
              <a:rPr lang="ne-NP" altLang="en-US" sz="2400" b="1" dirty="0">
                <a:solidFill>
                  <a:srgbClr val="142DAC"/>
                </a:solidFill>
                <a:cs typeface="Kalimati" panose="00000400000000000000" pitchFamily="2"/>
              </a:rPr>
              <a:t> व्यक्तिको विवरण </a:t>
            </a:r>
            <a:r>
              <a:rPr lang="ne-NP" altLang="en-US" sz="2400" b="1">
                <a:solidFill>
                  <a:srgbClr val="142DAC"/>
                </a:solidFill>
                <a:cs typeface="Kalimati" panose="00000400000000000000" pitchFamily="2"/>
              </a:rPr>
              <a:t>दिनुहोस् </a:t>
            </a:r>
            <a:r>
              <a:rPr lang="ne-NP" altLang="en-US" sz="2400" b="1" smtClean="0">
                <a:solidFill>
                  <a:srgbClr val="142DAC"/>
                </a:solidFill>
                <a:cs typeface="Kalimati" panose="00000400000000000000" pitchFamily="2"/>
              </a:rPr>
              <a:t>। </a:t>
            </a:r>
            <a:r>
              <a:rPr lang="en-US" sz="2400" b="1" smtClean="0">
                <a:cs typeface="Kalimati" panose="00000400000000000000" pitchFamily="2"/>
              </a:rPr>
              <a:t>(</a:t>
            </a:r>
            <a:r>
              <a:rPr lang="ne-NP" sz="2400" b="1" smtClean="0">
                <a:cs typeface="Kalimati" panose="00000400000000000000" pitchFamily="2"/>
              </a:rPr>
              <a:t>महल ७</a:t>
            </a:r>
            <a:r>
              <a:rPr lang="en-US" sz="2400" b="1" smtClean="0">
                <a:cs typeface="Kalimati" panose="00000400000000000000" pitchFamily="2"/>
              </a:rPr>
              <a:t>)</a:t>
            </a:r>
            <a:endParaRPr lang="en-US" altLang="en-US" sz="2400" b="1"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39</a:t>
            </a:fld>
            <a:endParaRPr lang="en-US"/>
          </a:p>
        </p:txBody>
      </p:sp>
      <p:sp>
        <p:nvSpPr>
          <p:cNvPr id="6" name="Content Placeholder 2"/>
          <p:cNvSpPr>
            <a:spLocks noGrp="1"/>
          </p:cNvSpPr>
          <p:nvPr>
            <p:ph idx="1"/>
          </p:nvPr>
        </p:nvSpPr>
        <p:spPr>
          <a:xfrm>
            <a:off x="232012" y="1596788"/>
            <a:ext cx="11791666" cy="5261212"/>
          </a:xfrm>
        </p:spPr>
        <p:txBody>
          <a:bodyPr>
            <a:normAutofit/>
          </a:bodyPr>
          <a:lstStyle/>
          <a:p>
            <a:pPr marL="0" indent="0">
              <a:buNone/>
            </a:pPr>
            <a:r>
              <a:rPr lang="ne-NP" sz="2400" b="1" smtClean="0">
                <a:cs typeface="Kalimati" panose="00000400000000000000" pitchFamily="2"/>
              </a:rPr>
              <a:t>गएको </a:t>
            </a:r>
            <a:r>
              <a:rPr lang="ne-NP" sz="2400" b="1">
                <a:cs typeface="Kalimati" panose="00000400000000000000" pitchFamily="2"/>
              </a:rPr>
              <a:t>देशः </a:t>
            </a:r>
            <a:endParaRPr lang="ne-NP" sz="2400" b="1" smtClean="0">
              <a:cs typeface="Kalimati" panose="00000400000000000000" pitchFamily="2"/>
            </a:endParaRPr>
          </a:p>
          <a:p>
            <a:pPr marL="463550" indent="-463550">
              <a:buFont typeface="Wingdings" panose="05000000000000000000" pitchFamily="2" charset="2"/>
              <a:buChar char="Ø"/>
            </a:pPr>
            <a:r>
              <a:rPr lang="ne-NP" sz="2400">
                <a:cs typeface="Kalimati" panose="00000400000000000000" pitchFamily="2"/>
              </a:rPr>
              <a:t>परिवारबाट अनुपस्थित प्रत्येक सदस्य </a:t>
            </a:r>
            <a:r>
              <a:rPr lang="ne-NP" sz="2400" smtClean="0">
                <a:cs typeface="Kalimati" panose="00000400000000000000" pitchFamily="2"/>
              </a:rPr>
              <a:t>कुन कुन </a:t>
            </a:r>
            <a:r>
              <a:rPr lang="ne-NP" sz="2400">
                <a:cs typeface="Kalimati" panose="00000400000000000000" pitchFamily="2"/>
              </a:rPr>
              <a:t>देश </a:t>
            </a:r>
            <a:r>
              <a:rPr lang="ne-NP" sz="2400" smtClean="0">
                <a:cs typeface="Kalimati" panose="00000400000000000000" pitchFamily="2"/>
              </a:rPr>
              <a:t>गएका हुन </a:t>
            </a:r>
            <a:r>
              <a:rPr lang="ne-NP" sz="2400" dirty="0">
                <a:cs typeface="Kalimati" panose="00000400000000000000" pitchFamily="2"/>
              </a:rPr>
              <a:t>सो देशको नाम व्यक्ति अनुसार अलग–अलग गरी लेख्नुपर्दछ </a:t>
            </a:r>
            <a:r>
              <a:rPr lang="ne-NP" sz="2400">
                <a:cs typeface="Kalimati" panose="00000400000000000000" pitchFamily="2"/>
              </a:rPr>
              <a:t>। </a:t>
            </a:r>
            <a:endParaRPr lang="ne-NP" sz="2400" smtClean="0">
              <a:cs typeface="Kalimati" panose="00000400000000000000" pitchFamily="2"/>
            </a:endParaRPr>
          </a:p>
          <a:p>
            <a:pPr marL="463550" indent="-463550">
              <a:buFont typeface="Wingdings" panose="05000000000000000000" pitchFamily="2" charset="2"/>
              <a:buChar char="Ø"/>
            </a:pPr>
            <a:r>
              <a:rPr lang="ne-NP" sz="2400" smtClean="0">
                <a:cs typeface="Kalimati" panose="00000400000000000000" pitchFamily="2"/>
              </a:rPr>
              <a:t>कुनै </a:t>
            </a:r>
            <a:r>
              <a:rPr lang="ne-NP" sz="2400" dirty="0">
                <a:cs typeface="Kalimati" panose="00000400000000000000" pitchFamily="2"/>
              </a:rPr>
              <a:t>व्यक्ति शुरुमा कुनै देश गएको तर हाल उक्त देश छाडी अन्य देशमा गएको भए यस अवस्थामा शुरुमा जुन देश गएको हो सो देशको नाम लेख्नुपर्दछ </a:t>
            </a:r>
            <a:r>
              <a:rPr lang="ne-NP" sz="2400">
                <a:cs typeface="Kalimati" panose="00000400000000000000" pitchFamily="2"/>
              </a:rPr>
              <a:t>। </a:t>
            </a:r>
            <a:endParaRPr lang="ne-NP" sz="2400" smtClean="0">
              <a:cs typeface="Kalimati" panose="00000400000000000000" pitchFamily="2"/>
            </a:endParaRPr>
          </a:p>
          <a:p>
            <a:pPr marL="463550" indent="-463550">
              <a:buFont typeface="Wingdings" panose="05000000000000000000" pitchFamily="2" charset="2"/>
              <a:buChar char="Ø"/>
            </a:pPr>
            <a:r>
              <a:rPr lang="ne-NP" sz="2400" smtClean="0">
                <a:cs typeface="Kalimati" panose="00000400000000000000" pitchFamily="2"/>
              </a:rPr>
              <a:t>तर </a:t>
            </a:r>
            <a:r>
              <a:rPr lang="ne-NP" sz="2400" dirty="0">
                <a:cs typeface="Kalimati" panose="00000400000000000000" pitchFamily="2"/>
              </a:rPr>
              <a:t>पहिले गएको देशबाट फर्किई पुनः अर्को देश गएको भए पछिल्लो पटक गएको देशको नाम र उक्त देशको कोड समेत लेख्नुपर्दछ </a:t>
            </a:r>
            <a:r>
              <a:rPr lang="ne-NP" sz="2400">
                <a:cs typeface="Kalimati" panose="00000400000000000000" pitchFamily="2"/>
              </a:rPr>
              <a:t>। </a:t>
            </a:r>
            <a:endParaRPr lang="ne-NP" sz="2400" smtClean="0">
              <a:cs typeface="Kalimati" panose="00000400000000000000" pitchFamily="2"/>
            </a:endParaRPr>
          </a:p>
          <a:p>
            <a:pPr marL="463550" indent="-463550">
              <a:buFont typeface="Wingdings" panose="05000000000000000000" pitchFamily="2" charset="2"/>
              <a:buChar char="Ø"/>
            </a:pPr>
            <a:r>
              <a:rPr lang="ne-NP" sz="2400" smtClean="0">
                <a:cs typeface="Kalimati" panose="00000400000000000000" pitchFamily="2"/>
              </a:rPr>
              <a:t>यदि </a:t>
            </a:r>
            <a:r>
              <a:rPr lang="ne-NP" sz="2400" dirty="0">
                <a:cs typeface="Kalimati" panose="00000400000000000000" pitchFamily="2"/>
              </a:rPr>
              <a:t>परिवारको सदस्य गएको देशको नाम अवगत हुन नसकेमा थाहा छैन </a:t>
            </a:r>
            <a:r>
              <a:rPr lang="ne-NP" sz="2400">
                <a:cs typeface="Kalimati" panose="00000400000000000000" pitchFamily="2"/>
              </a:rPr>
              <a:t>लेख्नुपर्दछ </a:t>
            </a:r>
            <a:r>
              <a:rPr lang="ne-NP" sz="2400" smtClean="0">
                <a:cs typeface="Kalimati" panose="00000400000000000000" pitchFamily="2"/>
              </a:rPr>
              <a:t>।</a:t>
            </a:r>
          </a:p>
          <a:p>
            <a:pPr marL="463550" indent="-463550">
              <a:buFont typeface="Wingdings" panose="05000000000000000000" pitchFamily="2" charset="2"/>
              <a:buChar char="Ø"/>
            </a:pPr>
            <a:r>
              <a:rPr lang="ne-NP" sz="2400">
                <a:cs typeface="Kalimati" panose="00000400000000000000" pitchFamily="2"/>
              </a:rPr>
              <a:t>देशको नाम र उक्त देशको </a:t>
            </a:r>
            <a:r>
              <a:rPr lang="ne-NP" sz="2400" smtClean="0">
                <a:cs typeface="Kalimati" panose="00000400000000000000" pitchFamily="2"/>
              </a:rPr>
              <a:t>कोड प्रश्नावली बुकको अन्त्यमा दिइएको छ ।</a:t>
            </a:r>
            <a:endParaRPr lang="en-US" sz="2400" dirty="0">
              <a:cs typeface="Kalimati" panose="00000400000000000000" pitchFamily="2"/>
            </a:endParaRPr>
          </a:p>
        </p:txBody>
      </p:sp>
      <p:sp>
        <p:nvSpPr>
          <p:cNvPr id="7"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400" b="1" dirty="0">
                <a:solidFill>
                  <a:srgbClr val="142DAC"/>
                </a:solidFill>
                <a:cs typeface="Kalimati" panose="00000400000000000000" pitchFamily="2"/>
              </a:rPr>
              <a:t>प्रश्न १८</a:t>
            </a:r>
            <a:r>
              <a:rPr lang="en-US" altLang="en-US" sz="2400" b="1" dirty="0">
                <a:solidFill>
                  <a:srgbClr val="142DAC"/>
                </a:solidFill>
                <a:cs typeface="Kalimati" panose="00000400000000000000" pitchFamily="2"/>
              </a:rPr>
              <a:t>:</a:t>
            </a:r>
            <a:r>
              <a:rPr lang="ne-NP" altLang="en-US" sz="2400" b="1" dirty="0">
                <a:solidFill>
                  <a:srgbClr val="142DAC"/>
                </a:solidFill>
                <a:cs typeface="Kalimati" panose="00000400000000000000" pitchFamily="2"/>
              </a:rPr>
              <a:t> यस परिवारबाट विदेश गएका </a:t>
            </a:r>
            <a:r>
              <a:rPr lang="ne-NP" altLang="en-US" sz="2400" b="1" dirty="0">
                <a:solidFill>
                  <a:srgbClr val="FF0000"/>
                </a:solidFill>
                <a:cs typeface="Kalimati" panose="00000400000000000000" pitchFamily="2"/>
              </a:rPr>
              <a:t>अनुपस्थित</a:t>
            </a:r>
            <a:r>
              <a:rPr lang="ne-NP" altLang="en-US" sz="2400" b="1" dirty="0">
                <a:solidFill>
                  <a:srgbClr val="142DAC"/>
                </a:solidFill>
                <a:cs typeface="Kalimati" panose="00000400000000000000" pitchFamily="2"/>
              </a:rPr>
              <a:t> व्यक्तिको विवरण </a:t>
            </a:r>
            <a:r>
              <a:rPr lang="ne-NP" altLang="en-US" sz="2400" b="1">
                <a:solidFill>
                  <a:srgbClr val="142DAC"/>
                </a:solidFill>
                <a:cs typeface="Kalimati" panose="00000400000000000000" pitchFamily="2"/>
              </a:rPr>
              <a:t>दिनुहोस् </a:t>
            </a:r>
            <a:r>
              <a:rPr lang="ne-NP" altLang="en-US" sz="2400" b="1" smtClean="0">
                <a:solidFill>
                  <a:srgbClr val="142DAC"/>
                </a:solidFill>
                <a:cs typeface="Kalimati" panose="00000400000000000000" pitchFamily="2"/>
              </a:rPr>
              <a:t>। </a:t>
            </a:r>
            <a:r>
              <a:rPr lang="en-US" sz="2400" b="1" smtClean="0">
                <a:cs typeface="Kalimati" panose="00000400000000000000" pitchFamily="2"/>
              </a:rPr>
              <a:t>(</a:t>
            </a:r>
            <a:r>
              <a:rPr lang="ne-NP" sz="2400" b="1" smtClean="0">
                <a:cs typeface="Kalimati" panose="00000400000000000000" pitchFamily="2"/>
              </a:rPr>
              <a:t>महल ८</a:t>
            </a:r>
            <a:r>
              <a:rPr lang="en-US" sz="2400" b="1" smtClean="0">
                <a:cs typeface="Kalimati" panose="00000400000000000000" pitchFamily="2"/>
              </a:rPr>
              <a:t>)</a:t>
            </a:r>
            <a:endParaRPr lang="en-US" altLang="en-US" sz="2400" b="1"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e-NP" altLang="en-US" b="1" smtClean="0">
                <a:cs typeface="Kalimati" panose="00000400000000000000" pitchFamily="2"/>
              </a:rPr>
              <a:t>मुख्य प्रश्नावली</a:t>
            </a:r>
            <a:r>
              <a:rPr lang="en-US" altLang="en-US" b="1" dirty="0">
                <a:cs typeface="Kalimati" panose="00000400000000000000" pitchFamily="2"/>
              </a:rPr>
              <a:t>: </a:t>
            </a:r>
            <a:r>
              <a:rPr lang="ne-NP" b="1">
                <a:solidFill>
                  <a:srgbClr val="142DAC"/>
                </a:solidFill>
                <a:cs typeface="Kalimati" panose="00000400000000000000" pitchFamily="2"/>
              </a:rPr>
              <a:t>पारिवारिक </a:t>
            </a:r>
            <a:r>
              <a:rPr lang="ne-NP" b="1" smtClean="0">
                <a:solidFill>
                  <a:srgbClr val="142DAC"/>
                </a:solidFill>
                <a:cs typeface="Kalimati" panose="00000400000000000000" pitchFamily="2"/>
              </a:rPr>
              <a:t>खण्ड</a:t>
            </a:r>
            <a:r>
              <a:rPr lang="en-US" b="1" smtClean="0">
                <a:solidFill>
                  <a:srgbClr val="142DAC"/>
                </a:solidFill>
                <a:cs typeface="Kalimati" panose="00000400000000000000" pitchFamily="2"/>
              </a:rPr>
              <a:t>: </a:t>
            </a:r>
            <a:r>
              <a:rPr lang="ne-NP" b="1" dirty="0">
                <a:solidFill>
                  <a:srgbClr val="142DAC"/>
                </a:solidFill>
                <a:cs typeface="Kalimati" panose="00000400000000000000" pitchFamily="2"/>
              </a:rPr>
              <a:t>प्रश्न </a:t>
            </a:r>
            <a:r>
              <a:rPr lang="ne-NP" b="1">
                <a:solidFill>
                  <a:srgbClr val="142DAC"/>
                </a:solidFill>
                <a:cs typeface="Kalimati" panose="00000400000000000000" pitchFamily="2"/>
              </a:rPr>
              <a:t>नं </a:t>
            </a:r>
            <a:r>
              <a:rPr lang="ne-NP" b="1" smtClean="0">
                <a:solidFill>
                  <a:srgbClr val="142DAC"/>
                </a:solidFill>
                <a:cs typeface="Kalimati" panose="00000400000000000000" pitchFamily="2"/>
              </a:rPr>
              <a:t>१२</a:t>
            </a:r>
            <a:r>
              <a:rPr lang="en-US" b="1" smtClean="0">
                <a:solidFill>
                  <a:srgbClr val="142DAC"/>
                </a:solidFill>
                <a:cs typeface="Kalimati" panose="00000400000000000000" pitchFamily="2"/>
              </a:rPr>
              <a:t>- </a:t>
            </a:r>
            <a:r>
              <a:rPr lang="ne-NP" b="1" dirty="0">
                <a:solidFill>
                  <a:srgbClr val="142DAC"/>
                </a:solidFill>
                <a:cs typeface="Kalimati" panose="00000400000000000000" pitchFamily="2"/>
              </a:rPr>
              <a:t>१३</a:t>
            </a:r>
            <a:endParaRPr lang="en-US" dirty="0">
              <a:solidFill>
                <a:srgbClr val="142DAC"/>
              </a:solidFill>
              <a:cs typeface="Kalimati" panose="00000400000000000000" pitchFamily="2"/>
            </a:endParaRPr>
          </a:p>
        </p:txBody>
      </p:sp>
      <p:pic>
        <p:nvPicPr>
          <p:cNvPr id="4" name="Picture 3">
            <a:extLst>
              <a:ext uri="{FF2B5EF4-FFF2-40B4-BE49-F238E27FC236}">
                <a16:creationId xmlns:a16="http://schemas.microsoft.com/office/drawing/2014/main" xmlns="" id="{AB2E6080-4914-4D85-81F5-9596A0FB61EC}"/>
              </a:ext>
            </a:extLst>
          </p:cNvPr>
          <p:cNvPicPr>
            <a:picLocks noChangeAspect="1"/>
          </p:cNvPicPr>
          <p:nvPr/>
        </p:nvPicPr>
        <p:blipFill>
          <a:blip r:embed="rId2"/>
          <a:stretch>
            <a:fillRect/>
          </a:stretch>
        </p:blipFill>
        <p:spPr>
          <a:xfrm>
            <a:off x="318646" y="1672225"/>
            <a:ext cx="8334034" cy="2438087"/>
          </a:xfrm>
          <a:prstGeom prst="rect">
            <a:avLst/>
          </a:prstGeom>
        </p:spPr>
      </p:pic>
      <p:pic>
        <p:nvPicPr>
          <p:cNvPr id="6" name="Picture 5">
            <a:extLst>
              <a:ext uri="{FF2B5EF4-FFF2-40B4-BE49-F238E27FC236}">
                <a16:creationId xmlns:a16="http://schemas.microsoft.com/office/drawing/2014/main" xmlns="" id="{D7BF5FF7-4084-4C78-9DE3-E5988989084F}"/>
              </a:ext>
            </a:extLst>
          </p:cNvPr>
          <p:cNvPicPr>
            <a:picLocks noChangeAspect="1"/>
          </p:cNvPicPr>
          <p:nvPr/>
        </p:nvPicPr>
        <p:blipFill>
          <a:blip r:embed="rId3"/>
          <a:stretch>
            <a:fillRect/>
          </a:stretch>
        </p:blipFill>
        <p:spPr>
          <a:xfrm>
            <a:off x="318646" y="4110311"/>
            <a:ext cx="8334033" cy="2143547"/>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6402401-4522-4C0F-A737-197EB07E49FF}" type="slidenum">
              <a:rPr lang="en-US" smtClean="0"/>
              <a:pPr/>
              <a:t>40</a:t>
            </a:fld>
            <a:endParaRPr lang="en-US"/>
          </a:p>
        </p:txBody>
      </p:sp>
      <p:sp>
        <p:nvSpPr>
          <p:cNvPr id="5" name="Content Placeholder 4"/>
          <p:cNvSpPr>
            <a:spLocks noGrp="1"/>
          </p:cNvSpPr>
          <p:nvPr>
            <p:ph idx="1"/>
          </p:nvPr>
        </p:nvSpPr>
        <p:spPr>
          <a:xfrm>
            <a:off x="269592" y="1606871"/>
            <a:ext cx="11603960" cy="1395633"/>
          </a:xfrm>
        </p:spPr>
        <p:txBody>
          <a:bodyPr>
            <a:normAutofit lnSpcReduction="10000"/>
          </a:bodyPr>
          <a:lstStyle/>
          <a:p>
            <a:pPr>
              <a:buNone/>
            </a:pPr>
            <a:r>
              <a:rPr lang="ne-NP" sz="2400" b="1" dirty="0">
                <a:cs typeface="Kalimati" panose="00000400000000000000" pitchFamily="2"/>
              </a:rPr>
              <a:t>उदाहरण</a:t>
            </a:r>
            <a:r>
              <a:rPr lang="en-US" sz="2400" dirty="0">
                <a:cs typeface="Kalimati" panose="00000400000000000000" pitchFamily="2"/>
              </a:rPr>
              <a:t>-</a:t>
            </a:r>
            <a:r>
              <a:rPr lang="ne-NP" sz="2400" dirty="0">
                <a:cs typeface="Kalimati" panose="00000400000000000000" pitchFamily="2"/>
              </a:rPr>
              <a:t> रामबहादुरको २० वर्षकी छोरी मनकुमारी आइ.एस.सी. उत्तीर्ण गरी एम.बी.बी.एस. पढ्न २ वर्षअघि बंगलादेशको ढाकामा गएकी रहिछिन् । उसको ३० वर्षीय छोरा हरिबहादुर</a:t>
            </a:r>
            <a:r>
              <a:rPr lang="ne-NP" sz="2400" dirty="0">
                <a:solidFill>
                  <a:srgbClr val="FF0000"/>
                </a:solidFill>
                <a:cs typeface="Kalimati" panose="00000400000000000000" pitchFamily="2"/>
              </a:rPr>
              <a:t> </a:t>
            </a:r>
            <a:r>
              <a:rPr lang="ne-NP" sz="2400" dirty="0">
                <a:cs typeface="Kalimati" panose="00000400000000000000" pitchFamily="2"/>
              </a:rPr>
              <a:t>स्नातकोत्तर पढ्दापढ्दै अध्ययन छोडी ५ वर्ष अघिदेखि संयुक्त राज्य अमेरिकाको कुनै रेष्टुराँमा काम गर्न गएका छन् भने यी विदेश गएका सदस्यको विवरण निम्नानुसार लेख्नुपर्दछ।</a:t>
            </a:r>
            <a:endParaRPr lang="en-US" sz="2400" dirty="0">
              <a:cs typeface="Kalimati" panose="00000400000000000000" pitchFamily="2"/>
            </a:endParaRPr>
          </a:p>
        </p:txBody>
      </p:sp>
      <p:pic>
        <p:nvPicPr>
          <p:cNvPr id="3" name="Picture 2"/>
          <p:cNvPicPr>
            <a:picLocks noChangeAspect="1"/>
          </p:cNvPicPr>
          <p:nvPr/>
        </p:nvPicPr>
        <p:blipFill>
          <a:blip r:embed="rId2"/>
          <a:stretch>
            <a:fillRect/>
          </a:stretch>
        </p:blipFill>
        <p:spPr>
          <a:xfrm>
            <a:off x="585928" y="2796706"/>
            <a:ext cx="8844674" cy="4020306"/>
          </a:xfrm>
          <a:prstGeom prst="rect">
            <a:avLst/>
          </a:prstGeom>
        </p:spPr>
      </p:pic>
      <p:sp>
        <p:nvSpPr>
          <p:cNvPr id="7" name="Title 1"/>
          <p:cNvSpPr>
            <a:spLocks noGrp="1"/>
          </p:cNvSpPr>
          <p:nvPr>
            <p:ph type="title"/>
          </p:nvPr>
        </p:nvSpPr>
        <p:spPr>
          <a:solidFill>
            <a:schemeClr val="accent2">
              <a:lumMod val="20000"/>
              <a:lumOff val="80000"/>
            </a:schemeClr>
          </a:solidFill>
        </p:spPr>
        <p:txBody>
          <a:bodyPr vert="horz" lIns="91440" tIns="45720" rIns="91440" bIns="45720" rtlCol="0" anchor="ctr">
            <a:normAutofit/>
          </a:bodyPr>
          <a:lstStyle/>
          <a:p>
            <a:r>
              <a:rPr lang="ne-NP" altLang="en-US" sz="2400" b="1" dirty="0">
                <a:solidFill>
                  <a:srgbClr val="142DAC"/>
                </a:solidFill>
                <a:cs typeface="Kalimati" panose="00000400000000000000" pitchFamily="2"/>
              </a:rPr>
              <a:t>प्रश्न १८</a:t>
            </a:r>
            <a:r>
              <a:rPr lang="en-US" altLang="en-US" sz="2400" b="1" dirty="0">
                <a:solidFill>
                  <a:srgbClr val="142DAC"/>
                </a:solidFill>
                <a:cs typeface="Kalimati" panose="00000400000000000000" pitchFamily="2"/>
              </a:rPr>
              <a:t>:</a:t>
            </a:r>
            <a:r>
              <a:rPr lang="ne-NP" altLang="en-US" sz="2400" b="1" dirty="0">
                <a:solidFill>
                  <a:srgbClr val="142DAC"/>
                </a:solidFill>
                <a:cs typeface="Kalimati" panose="00000400000000000000" pitchFamily="2"/>
              </a:rPr>
              <a:t> यस परिवारबाट विदेश गएका </a:t>
            </a:r>
            <a:r>
              <a:rPr lang="ne-NP" altLang="en-US" sz="2400" b="1" dirty="0">
                <a:solidFill>
                  <a:srgbClr val="FF0000"/>
                </a:solidFill>
                <a:cs typeface="Kalimati" panose="00000400000000000000" pitchFamily="2"/>
              </a:rPr>
              <a:t>अनुपस्थित</a:t>
            </a:r>
            <a:r>
              <a:rPr lang="ne-NP" altLang="en-US" sz="2400" b="1" dirty="0">
                <a:solidFill>
                  <a:srgbClr val="142DAC"/>
                </a:solidFill>
                <a:cs typeface="Kalimati" panose="00000400000000000000" pitchFamily="2"/>
              </a:rPr>
              <a:t> व्यक्तिको विवरण </a:t>
            </a:r>
            <a:r>
              <a:rPr lang="ne-NP" altLang="en-US" sz="2400" b="1">
                <a:solidFill>
                  <a:srgbClr val="142DAC"/>
                </a:solidFill>
                <a:cs typeface="Kalimati" panose="00000400000000000000" pitchFamily="2"/>
              </a:rPr>
              <a:t>दिनुहोस् </a:t>
            </a:r>
            <a:r>
              <a:rPr lang="ne-NP" altLang="en-US" sz="2400" b="1" smtClean="0">
                <a:solidFill>
                  <a:srgbClr val="142DAC"/>
                </a:solidFill>
                <a:cs typeface="Kalimati" panose="00000400000000000000" pitchFamily="2"/>
              </a:rPr>
              <a:t>।</a:t>
            </a:r>
            <a:r>
              <a:rPr lang="en-US" altLang="en-US" sz="2400" b="1" smtClean="0">
                <a:solidFill>
                  <a:srgbClr val="142DAC"/>
                </a:solidFill>
                <a:cs typeface="Kalimati" panose="00000400000000000000" pitchFamily="2"/>
              </a:rPr>
              <a:t> (</a:t>
            </a:r>
            <a:r>
              <a:rPr lang="ne-NP" altLang="en-US" sz="2400" b="1" smtClean="0">
                <a:solidFill>
                  <a:srgbClr val="142DAC"/>
                </a:solidFill>
                <a:cs typeface="Kalimati" panose="00000400000000000000" pitchFamily="2"/>
              </a:rPr>
              <a:t>उदाहरण</a:t>
            </a:r>
            <a:r>
              <a:rPr lang="en-US" altLang="en-US" sz="2400" b="1" smtClean="0">
                <a:solidFill>
                  <a:srgbClr val="142DAC"/>
                </a:solidFill>
                <a:cs typeface="Kalimati" panose="00000400000000000000" pitchFamily="2"/>
              </a:rPr>
              <a:t>)</a:t>
            </a:r>
            <a:endParaRPr lang="en-US" altLang="en-US" sz="2400" b="1"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14172"/>
            <a:ext cx="12141967" cy="650855"/>
          </a:xfrm>
          <a:solidFill>
            <a:schemeClr val="accent2">
              <a:lumMod val="20000"/>
              <a:lumOff val="80000"/>
            </a:schemeClr>
          </a:solidFill>
        </p:spPr>
        <p:txBody>
          <a:bodyPr vert="horz" lIns="91440" tIns="45720" rIns="91440" bIns="45720" rtlCol="0" anchor="ctr">
            <a:noAutofit/>
          </a:bodyPr>
          <a:lstStyle/>
          <a:p>
            <a:r>
              <a:rPr lang="ne-NP" altLang="en-US" sz="2500" b="1" dirty="0">
                <a:solidFill>
                  <a:srgbClr val="142DAC"/>
                </a:solidFill>
                <a:cs typeface="Kalimati" panose="00000400000000000000" pitchFamily="2"/>
              </a:rPr>
              <a:t>विदेशस्थित नेपाली कूटनीतिक नियोग तथा दुतावासहरुमा काम गर्ने नेपालीहरूको</a:t>
            </a:r>
            <a:r>
              <a:rPr lang="en-US" altLang="en-US" sz="2500" b="1" dirty="0">
                <a:solidFill>
                  <a:srgbClr val="142DAC"/>
                </a:solidFill>
                <a:cs typeface="Kalimati" panose="00000400000000000000" pitchFamily="2"/>
              </a:rPr>
              <a:t> </a:t>
            </a:r>
            <a:r>
              <a:rPr lang="ne-NP" altLang="en-US" sz="2500" b="1" dirty="0">
                <a:solidFill>
                  <a:srgbClr val="142DAC"/>
                </a:solidFill>
                <a:cs typeface="Kalimati" panose="00000400000000000000" pitchFamily="2"/>
              </a:rPr>
              <a:t>सम्बन्धमा</a:t>
            </a:r>
            <a:endParaRPr lang="en-US" altLang="en-US" sz="2500" b="1" dirty="0">
              <a:solidFill>
                <a:srgbClr val="142DAC"/>
              </a:solidFill>
              <a:cs typeface="Kalimati" panose="00000400000000000000" pitchFamily="2"/>
            </a:endParaRPr>
          </a:p>
        </p:txBody>
      </p:sp>
      <p:sp>
        <p:nvSpPr>
          <p:cNvPr id="4" name="Slide Number Placeholder 3"/>
          <p:cNvSpPr>
            <a:spLocks noGrp="1"/>
          </p:cNvSpPr>
          <p:nvPr>
            <p:ph type="sldNum" sz="quarter" idx="12"/>
          </p:nvPr>
        </p:nvSpPr>
        <p:spPr/>
        <p:txBody>
          <a:bodyPr/>
          <a:lstStyle/>
          <a:p>
            <a:fld id="{26402401-4522-4C0F-A737-197EB07E49FF}" type="slidenum">
              <a:rPr lang="en-US" smtClean="0"/>
              <a:pPr/>
              <a:t>41</a:t>
            </a:fld>
            <a:endParaRPr lang="en-US"/>
          </a:p>
        </p:txBody>
      </p:sp>
      <p:sp>
        <p:nvSpPr>
          <p:cNvPr id="5" name="Content Placeholder 4"/>
          <p:cNvSpPr>
            <a:spLocks noGrp="1"/>
          </p:cNvSpPr>
          <p:nvPr>
            <p:ph idx="1"/>
          </p:nvPr>
        </p:nvSpPr>
        <p:spPr>
          <a:xfrm>
            <a:off x="168326" y="1926835"/>
            <a:ext cx="11805314" cy="2444602"/>
          </a:xfrm>
        </p:spPr>
        <p:txBody>
          <a:bodyPr>
            <a:normAutofit/>
          </a:bodyPr>
          <a:lstStyle/>
          <a:p>
            <a:pPr>
              <a:buFont typeface="Wingdings" panose="05000000000000000000" pitchFamily="2" charset="2"/>
              <a:buChar char="Ø"/>
            </a:pPr>
            <a:r>
              <a:rPr lang="ne-NP" sz="2400" dirty="0">
                <a:cs typeface="Kalimati" panose="00000400000000000000" pitchFamily="2"/>
              </a:rPr>
              <a:t>जनगणनाको समयमा विदेशस्थित नेपाली कूटनीतिक नियोग तथा दुतावासहरुमा काम गर्ने नेपालीहरूको विदेश गएका व्यक्तिहरुको रुपमा गणना गर्नुहुदैन । </a:t>
            </a:r>
          </a:p>
          <a:p>
            <a:pPr>
              <a:buFont typeface="Wingdings" panose="05000000000000000000" pitchFamily="2" charset="2"/>
              <a:buChar char="Ø"/>
            </a:pPr>
            <a:r>
              <a:rPr lang="ne-NP" sz="2400" dirty="0">
                <a:cs typeface="Kalimati" panose="00000400000000000000" pitchFamily="2"/>
              </a:rPr>
              <a:t>ती व्यक्तिहरुको गणना नेपालमा अक्सर बसोबास गरेका परिवार सरह मानी </a:t>
            </a:r>
            <a:r>
              <a:rPr lang="en-US" sz="2400" dirty="0">
                <a:cs typeface="Kalimati" panose="00000400000000000000" pitchFamily="2"/>
              </a:rPr>
              <a:t>e-census</a:t>
            </a:r>
            <a:r>
              <a:rPr lang="ne-NP" sz="2400" dirty="0">
                <a:cs typeface="Kalimati" panose="00000400000000000000" pitchFamily="2"/>
              </a:rPr>
              <a:t> मार्फत गरिनेछ ।</a:t>
            </a:r>
            <a:endParaRPr lang="en-US" sz="2400" dirty="0">
              <a:cs typeface="Kalimati" panose="00000400000000000000" pitchFamily="2"/>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52131" y="2402006"/>
            <a:ext cx="6622326" cy="1446550"/>
          </a:xfrm>
          <a:prstGeom prst="rect">
            <a:avLst/>
          </a:prstGeom>
          <a:noFill/>
        </p:spPr>
        <p:txBody>
          <a:bodyPr wrap="none" rtlCol="0">
            <a:spAutoFit/>
          </a:bodyPr>
          <a:lstStyle/>
          <a:p>
            <a:r>
              <a:rPr lang="ne-NP" sz="8800" dirty="0">
                <a:solidFill>
                  <a:srgbClr val="142DAC"/>
                </a:solidFill>
              </a:rPr>
              <a:t>केही जिज्ञासा</a:t>
            </a:r>
            <a:r>
              <a:rPr lang="en-US" sz="8800" dirty="0">
                <a:solidFill>
                  <a:srgbClr val="142DAC"/>
                </a:solidFill>
              </a:rPr>
              <a:t>?</a:t>
            </a:r>
          </a:p>
        </p:txBody>
      </p:sp>
    </p:spTree>
    <p:extLst>
      <p:ext uri="{BB962C8B-B14F-4D97-AF65-F5344CB8AC3E}">
        <p14:creationId xmlns:p14="http://schemas.microsoft.com/office/powerpoint/2010/main" val="13106004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5660" y="1453952"/>
            <a:ext cx="11095629" cy="954107"/>
          </a:xfrm>
          <a:prstGeom prst="rect">
            <a:avLst/>
          </a:prstGeom>
        </p:spPr>
        <p:txBody>
          <a:bodyPr wrap="square">
            <a:spAutoFit/>
          </a:bodyPr>
          <a:lstStyle/>
          <a:p>
            <a:pPr algn="ctr"/>
            <a:r>
              <a:rPr lang="ne-NP" sz="2800" b="1" dirty="0">
                <a:solidFill>
                  <a:srgbClr val="C00000"/>
                </a:solidFill>
              </a:rPr>
              <a:t>अतिरिक्त जानकारीको </a:t>
            </a:r>
            <a:r>
              <a:rPr lang="ne-NP" sz="2800" b="1">
                <a:solidFill>
                  <a:srgbClr val="C00000"/>
                </a:solidFill>
              </a:rPr>
              <a:t>लागि </a:t>
            </a:r>
            <a:r>
              <a:rPr lang="ne-NP" sz="2800" b="1" smtClean="0">
                <a:solidFill>
                  <a:srgbClr val="C00000"/>
                </a:solidFill>
              </a:rPr>
              <a:t>गणना निर्देशिकाको </a:t>
            </a:r>
            <a:r>
              <a:rPr lang="ne-NP" sz="2800" b="1" dirty="0">
                <a:solidFill>
                  <a:srgbClr val="002060"/>
                </a:solidFill>
              </a:rPr>
              <a:t>पेज </a:t>
            </a:r>
            <a:r>
              <a:rPr lang="ne-NP" sz="2800" b="1">
                <a:solidFill>
                  <a:srgbClr val="002060"/>
                </a:solidFill>
              </a:rPr>
              <a:t>नं </a:t>
            </a:r>
            <a:r>
              <a:rPr lang="en-US" sz="2800" b="1">
                <a:solidFill>
                  <a:srgbClr val="002060"/>
                </a:solidFill>
              </a:rPr>
              <a:t> </a:t>
            </a:r>
            <a:r>
              <a:rPr lang="ne-NP" sz="2800" b="1" smtClean="0">
                <a:solidFill>
                  <a:srgbClr val="002060"/>
                </a:solidFill>
              </a:rPr>
              <a:t>४७ देखि ६० </a:t>
            </a:r>
            <a:r>
              <a:rPr lang="ne-NP" sz="2800" b="1" smtClean="0">
                <a:solidFill>
                  <a:srgbClr val="C00000"/>
                </a:solidFill>
              </a:rPr>
              <a:t>सम्म </a:t>
            </a:r>
            <a:r>
              <a:rPr lang="ne-NP" sz="2800" b="1" dirty="0">
                <a:solidFill>
                  <a:srgbClr val="C00000"/>
                </a:solidFill>
              </a:rPr>
              <a:t>विस्तृत अध्ययन गर्नुहोला ।</a:t>
            </a:r>
            <a:endParaRPr lang="en-US" sz="2800" b="1" dirty="0">
              <a:solidFill>
                <a:srgbClr val="C00000"/>
              </a:solidFill>
            </a:endParaRPr>
          </a:p>
        </p:txBody>
      </p:sp>
      <p:sp>
        <p:nvSpPr>
          <p:cNvPr id="5" name="TextBox 4"/>
          <p:cNvSpPr txBox="1"/>
          <p:nvPr/>
        </p:nvSpPr>
        <p:spPr>
          <a:xfrm>
            <a:off x="3316407" y="3671247"/>
            <a:ext cx="4318811" cy="1446550"/>
          </a:xfrm>
          <a:prstGeom prst="rect">
            <a:avLst/>
          </a:prstGeom>
          <a:noFill/>
        </p:spPr>
        <p:txBody>
          <a:bodyPr wrap="none" rtlCol="0">
            <a:spAutoFit/>
          </a:bodyPr>
          <a:lstStyle/>
          <a:p>
            <a:r>
              <a:rPr lang="ne-NP" sz="8800" dirty="0">
                <a:solidFill>
                  <a:schemeClr val="accent2">
                    <a:lumMod val="75000"/>
                  </a:schemeClr>
                </a:solidFill>
              </a:rPr>
              <a:t>धन्यवाद</a:t>
            </a:r>
            <a:r>
              <a:rPr lang="en-US" sz="8800" dirty="0">
                <a:solidFill>
                  <a:schemeClr val="accent2">
                    <a:lumMod val="75000"/>
                  </a:schemeClr>
                </a:solidFill>
              </a:rPr>
              <a:t>!</a:t>
            </a:r>
          </a:p>
        </p:txBody>
      </p:sp>
    </p:spTree>
    <p:extLst>
      <p:ext uri="{BB962C8B-B14F-4D97-AF65-F5344CB8AC3E}">
        <p14:creationId xmlns:p14="http://schemas.microsoft.com/office/powerpoint/2010/main" val="1310600415"/>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3"/>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e-NP" altLang="en-US" b="1">
                <a:cs typeface="Kalimati" panose="00000400000000000000" pitchFamily="2"/>
              </a:rPr>
              <a:t>मुख्य प्रश्नावली</a:t>
            </a:r>
            <a:r>
              <a:rPr lang="en-US" altLang="en-US" b="1">
                <a:cs typeface="Kalimati" panose="00000400000000000000" pitchFamily="2"/>
              </a:rPr>
              <a:t>: </a:t>
            </a:r>
            <a:r>
              <a:rPr lang="ne-NP" b="1">
                <a:solidFill>
                  <a:srgbClr val="142DAC"/>
                </a:solidFill>
                <a:cs typeface="Kalimati" panose="00000400000000000000" pitchFamily="2"/>
              </a:rPr>
              <a:t>पारिवारिक खण्ड </a:t>
            </a:r>
            <a:r>
              <a:rPr lang="en-US" b="1" smtClean="0">
                <a:solidFill>
                  <a:srgbClr val="142DAC"/>
                </a:solidFill>
                <a:cs typeface="Kalimati" panose="00000400000000000000" pitchFamily="2"/>
              </a:rPr>
              <a:t>: </a:t>
            </a:r>
            <a:r>
              <a:rPr lang="ne-NP" b="1" dirty="0">
                <a:solidFill>
                  <a:srgbClr val="142DAC"/>
                </a:solidFill>
                <a:cs typeface="Kalimati" panose="00000400000000000000" pitchFamily="2"/>
              </a:rPr>
              <a:t>प्रश्न नं १४</a:t>
            </a:r>
            <a:r>
              <a:rPr lang="en-US" b="1" dirty="0">
                <a:solidFill>
                  <a:srgbClr val="142DAC"/>
                </a:solidFill>
                <a:cs typeface="Kalimati" panose="00000400000000000000" pitchFamily="2"/>
              </a:rPr>
              <a:t>- </a:t>
            </a:r>
            <a:r>
              <a:rPr lang="ne-NP" b="1" dirty="0">
                <a:solidFill>
                  <a:srgbClr val="142DAC"/>
                </a:solidFill>
                <a:cs typeface="Kalimati" panose="00000400000000000000" pitchFamily="2"/>
              </a:rPr>
              <a:t>१६</a:t>
            </a:r>
            <a:endParaRPr lang="en-US"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ED0DDFE5-27D4-4A76-A112-C2ADFF6CD80C}"/>
              </a:ext>
            </a:extLst>
          </p:cNvPr>
          <p:cNvPicPr>
            <a:picLocks noChangeAspect="1"/>
          </p:cNvPicPr>
          <p:nvPr/>
        </p:nvPicPr>
        <p:blipFill>
          <a:blip r:embed="rId2"/>
          <a:stretch>
            <a:fillRect/>
          </a:stretch>
        </p:blipFill>
        <p:spPr>
          <a:xfrm>
            <a:off x="596348" y="1895061"/>
            <a:ext cx="10972800" cy="4598503"/>
          </a:xfrm>
          <a:prstGeom prst="rect">
            <a:avLst/>
          </a:prstGeom>
        </p:spPr>
      </p:pic>
    </p:spTree>
    <p:extLst>
      <p:ext uri="{BB962C8B-B14F-4D97-AF65-F5344CB8AC3E}">
        <p14:creationId xmlns:p14="http://schemas.microsoft.com/office/powerpoint/2010/main" val="366703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e-NP" altLang="en-US" b="1">
                <a:cs typeface="Kalimati" panose="00000400000000000000" pitchFamily="2"/>
              </a:rPr>
              <a:t>मुख्य प्रश्नावली</a:t>
            </a:r>
            <a:r>
              <a:rPr lang="en-US" altLang="en-US" b="1">
                <a:cs typeface="Kalimati" panose="00000400000000000000" pitchFamily="2"/>
              </a:rPr>
              <a:t>: </a:t>
            </a:r>
            <a:r>
              <a:rPr lang="ne-NP" b="1">
                <a:solidFill>
                  <a:srgbClr val="142DAC"/>
                </a:solidFill>
                <a:cs typeface="Kalimati" panose="00000400000000000000" pitchFamily="2"/>
              </a:rPr>
              <a:t>पारिवारिक खण्ड </a:t>
            </a:r>
            <a:r>
              <a:rPr lang="en-US" b="1" smtClean="0">
                <a:solidFill>
                  <a:srgbClr val="142DAC"/>
                </a:solidFill>
                <a:cs typeface="Kalimati" panose="00000400000000000000" pitchFamily="2"/>
              </a:rPr>
              <a:t>: </a:t>
            </a:r>
            <a:r>
              <a:rPr lang="ne-NP" b="1" dirty="0">
                <a:solidFill>
                  <a:srgbClr val="142DAC"/>
                </a:solidFill>
                <a:cs typeface="Kalimati" panose="00000400000000000000" pitchFamily="2"/>
              </a:rPr>
              <a:t>प्रश्न नं १७</a:t>
            </a:r>
            <a:r>
              <a:rPr lang="en-US" b="1" dirty="0">
                <a:solidFill>
                  <a:srgbClr val="142DAC"/>
                </a:solidFill>
                <a:cs typeface="Kalimati" panose="00000400000000000000" pitchFamily="2"/>
              </a:rPr>
              <a:t>- </a:t>
            </a:r>
            <a:r>
              <a:rPr lang="ne-NP" b="1" dirty="0">
                <a:solidFill>
                  <a:srgbClr val="142DAC"/>
                </a:solidFill>
                <a:cs typeface="Kalimati" panose="00000400000000000000" pitchFamily="2"/>
              </a:rPr>
              <a:t>१८</a:t>
            </a:r>
            <a:endParaRPr lang="en-US"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B74E29F1-7859-4B63-A9C9-3342EB741AC1}"/>
              </a:ext>
            </a:extLst>
          </p:cNvPr>
          <p:cNvPicPr>
            <a:picLocks noChangeAspect="1"/>
          </p:cNvPicPr>
          <p:nvPr/>
        </p:nvPicPr>
        <p:blipFill>
          <a:blip r:embed="rId2"/>
          <a:stretch>
            <a:fillRect/>
          </a:stretch>
        </p:blipFill>
        <p:spPr>
          <a:xfrm>
            <a:off x="821635" y="1815548"/>
            <a:ext cx="10707756" cy="413467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ne-NP" altLang="en-US" b="1">
                <a:cs typeface="Kalimati" panose="00000400000000000000" pitchFamily="2"/>
              </a:rPr>
              <a:t>मुख्य प्रश्नावली</a:t>
            </a:r>
            <a:r>
              <a:rPr lang="en-US" altLang="en-US" b="1">
                <a:cs typeface="Kalimati" panose="00000400000000000000" pitchFamily="2"/>
              </a:rPr>
              <a:t>: </a:t>
            </a:r>
            <a:r>
              <a:rPr lang="ne-NP" b="1">
                <a:solidFill>
                  <a:srgbClr val="142DAC"/>
                </a:solidFill>
                <a:cs typeface="Kalimati" panose="00000400000000000000" pitchFamily="2"/>
              </a:rPr>
              <a:t>पारिवारिक खण्ड </a:t>
            </a:r>
            <a:r>
              <a:rPr lang="en-US" b="1" smtClean="0">
                <a:solidFill>
                  <a:srgbClr val="142DAC"/>
                </a:solidFill>
                <a:cs typeface="Kalimati" panose="00000400000000000000" pitchFamily="2"/>
              </a:rPr>
              <a:t>: </a:t>
            </a:r>
            <a:r>
              <a:rPr lang="ne-NP" b="1" dirty="0">
                <a:solidFill>
                  <a:srgbClr val="142DAC"/>
                </a:solidFill>
                <a:cs typeface="Kalimati" panose="00000400000000000000" pitchFamily="2"/>
              </a:rPr>
              <a:t>प्रश्न </a:t>
            </a:r>
            <a:r>
              <a:rPr lang="ne-NP" b="1">
                <a:solidFill>
                  <a:srgbClr val="142DAC"/>
                </a:solidFill>
                <a:cs typeface="Kalimati" panose="00000400000000000000" pitchFamily="2"/>
              </a:rPr>
              <a:t>नं </a:t>
            </a:r>
            <a:r>
              <a:rPr lang="ne-NP" b="1" smtClean="0">
                <a:solidFill>
                  <a:srgbClr val="142DAC"/>
                </a:solidFill>
                <a:cs typeface="Kalimati" panose="00000400000000000000" pitchFamily="2"/>
              </a:rPr>
              <a:t>१२</a:t>
            </a:r>
            <a:endParaRPr lang="en-US" dirty="0">
              <a:solidFill>
                <a:srgbClr val="142DAC"/>
              </a:solidFill>
              <a:cs typeface="Kalimati" panose="00000400000000000000" pitchFamily="2"/>
            </a:endParaRPr>
          </a:p>
        </p:txBody>
      </p:sp>
      <p:pic>
        <p:nvPicPr>
          <p:cNvPr id="2" name="Picture 1">
            <a:extLst>
              <a:ext uri="{FF2B5EF4-FFF2-40B4-BE49-F238E27FC236}">
                <a16:creationId xmlns:a16="http://schemas.microsoft.com/office/drawing/2014/main" xmlns="" id="{E485B36A-6800-4C3F-858D-F99D7760726F}"/>
              </a:ext>
            </a:extLst>
          </p:cNvPr>
          <p:cNvPicPr>
            <a:picLocks noChangeAspect="1"/>
          </p:cNvPicPr>
          <p:nvPr/>
        </p:nvPicPr>
        <p:blipFill>
          <a:blip r:embed="rId2"/>
          <a:stretch>
            <a:fillRect/>
          </a:stretch>
        </p:blipFill>
        <p:spPr>
          <a:xfrm>
            <a:off x="1073427" y="2067339"/>
            <a:ext cx="7447722" cy="310100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1" y="1883395"/>
            <a:ext cx="11327641" cy="4913194"/>
          </a:xfrm>
        </p:spPr>
        <p:txBody>
          <a:bodyPr>
            <a:noAutofit/>
          </a:bodyPr>
          <a:lstStyle/>
          <a:p>
            <a:pPr>
              <a:lnSpc>
                <a:spcPct val="150000"/>
              </a:lnSpc>
              <a:spcBef>
                <a:spcPts val="0"/>
              </a:spcBef>
              <a:spcAft>
                <a:spcPts val="600"/>
              </a:spcAft>
              <a:buFont typeface="Wingdings" panose="05000000000000000000" pitchFamily="2" charset="2"/>
              <a:buChar char="Ø"/>
            </a:pPr>
            <a:r>
              <a:rPr lang="ne-NP" sz="2400" dirty="0">
                <a:cs typeface="Kalimati" panose="00000400000000000000" pitchFamily="2"/>
              </a:rPr>
              <a:t>यस प्रश्नको मूख्य उद्देश्य नेपालभरी अनौपचारिक रुपमा घरपरिवारले सञ्चालन गरेका विभिन्न घरेलु तथा साना व्यवसायहरूको संख्या  पत्ता लगाउनु हो । </a:t>
            </a:r>
            <a:endParaRPr lang="en-US" sz="2400" dirty="0">
              <a:cs typeface="Kalimati" panose="00000400000000000000" pitchFamily="2"/>
            </a:endParaRPr>
          </a:p>
          <a:p>
            <a:pPr>
              <a:lnSpc>
                <a:spcPct val="150000"/>
              </a:lnSpc>
              <a:spcBef>
                <a:spcPts val="0"/>
              </a:spcBef>
              <a:spcAft>
                <a:spcPts val="600"/>
              </a:spcAft>
              <a:buFont typeface="Wingdings" panose="05000000000000000000" pitchFamily="2" charset="2"/>
              <a:buChar char="Ø"/>
            </a:pPr>
            <a:r>
              <a:rPr lang="ne-NP" sz="2400" dirty="0">
                <a:solidFill>
                  <a:srgbClr val="FF0000"/>
                </a:solidFill>
                <a:cs typeface="Kalimati" panose="00000400000000000000" pitchFamily="2"/>
              </a:rPr>
              <a:t>घरेलु तथा साना व्यवसाय</a:t>
            </a:r>
            <a:r>
              <a:rPr lang="en-US" sz="2400" dirty="0">
                <a:solidFill>
                  <a:srgbClr val="FF0000"/>
                </a:solidFill>
                <a:cs typeface="Kalimati" panose="00000400000000000000" pitchFamily="2"/>
              </a:rPr>
              <a:t> </a:t>
            </a:r>
            <a:r>
              <a:rPr lang="ne-NP" sz="2400" dirty="0">
                <a:solidFill>
                  <a:srgbClr val="FF0000"/>
                </a:solidFill>
                <a:cs typeface="Kalimati" panose="00000400000000000000" pitchFamily="2"/>
              </a:rPr>
              <a:t>भन्नाले के बुझ्नुहुन्छ</a:t>
            </a:r>
            <a:r>
              <a:rPr lang="en-US" sz="2400" dirty="0">
                <a:solidFill>
                  <a:srgbClr val="FF0000"/>
                </a:solidFill>
                <a:cs typeface="Kalimati" panose="00000400000000000000" pitchFamily="2"/>
              </a:rPr>
              <a:t>?</a:t>
            </a:r>
            <a:endParaRPr lang="ne-NP" sz="2400" dirty="0">
              <a:solidFill>
                <a:srgbClr val="FF0000"/>
              </a:solidFill>
              <a:cs typeface="Kalimati" panose="00000400000000000000" pitchFamily="2"/>
            </a:endParaRPr>
          </a:p>
          <a:p>
            <a:pPr>
              <a:lnSpc>
                <a:spcPct val="150000"/>
              </a:lnSpc>
              <a:spcBef>
                <a:spcPts val="0"/>
              </a:spcBef>
              <a:spcAft>
                <a:spcPts val="600"/>
              </a:spcAft>
              <a:buFont typeface="Wingdings" panose="05000000000000000000" pitchFamily="2" charset="2"/>
              <a:buChar char="Ø"/>
            </a:pPr>
            <a:r>
              <a:rPr lang="ne-NP" sz="2400" dirty="0">
                <a:cs typeface="Kalimati" panose="00000400000000000000" pitchFamily="2"/>
              </a:rPr>
              <a:t>घरेलु तथा साना व्यवसायहरू भन्नाले परिवारका सदस्यहरूले मात्र चलाएको (नियमित तलबी कामदार नभएको), परिवारको आयमा सघाउने खालको व्यवसायहरू तर कुनै सरकारी निकायमा दर्ता नभएको गैरकृषि साना व्यवसाय भन्ने बुझिन्छ । </a:t>
            </a:r>
          </a:p>
          <a:p>
            <a:pPr>
              <a:lnSpc>
                <a:spcPct val="150000"/>
              </a:lnSpc>
              <a:spcBef>
                <a:spcPts val="0"/>
              </a:spcBef>
              <a:spcAft>
                <a:spcPts val="600"/>
              </a:spcAft>
            </a:pPr>
            <a:endParaRPr lang="ne-NP" sz="2400" dirty="0">
              <a:cs typeface="Kalimati" panose="00000400000000000000" pitchFamily="2"/>
            </a:endParaRPr>
          </a:p>
        </p:txBody>
      </p:sp>
      <p:sp>
        <p:nvSpPr>
          <p:cNvPr id="4" name="Title 3"/>
          <p:cNvSpPr>
            <a:spLocks noGrp="1"/>
          </p:cNvSpPr>
          <p:nvPr>
            <p:ph type="title"/>
          </p:nvPr>
        </p:nvSpPr>
        <p:spPr>
          <a:xfrm>
            <a:off x="0" y="1014173"/>
            <a:ext cx="12192000" cy="760036"/>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3081" y="1883391"/>
            <a:ext cx="11559653" cy="4694830"/>
          </a:xfrm>
        </p:spPr>
        <p:txBody>
          <a:bodyPr>
            <a:noAutofit/>
          </a:bodyPr>
          <a:lstStyle/>
          <a:p>
            <a:pPr>
              <a:lnSpc>
                <a:spcPct val="100000"/>
              </a:lnSpc>
              <a:spcBef>
                <a:spcPts val="0"/>
              </a:spcBef>
              <a:spcAft>
                <a:spcPts val="600"/>
              </a:spcAft>
              <a:buFont typeface="Wingdings" panose="05000000000000000000" pitchFamily="2" charset="2"/>
              <a:buChar char="Ø"/>
            </a:pPr>
            <a:r>
              <a:rPr lang="ne-NP" sz="2400" dirty="0">
                <a:cs typeface="Kalimati" panose="00000400000000000000" pitchFamily="2"/>
              </a:rPr>
              <a:t>(कृषि कार्यबाहेक) साना व्यवसाय भन्नाले परिवारको मूली वा कुनै सदस्यले पुँजी (नगद, जिन्सी, श्रम) लगानी गरी चलाएका निम्न अनुसारका विशेषता भएका व्यवसायहरुलाई बुझाउँछ ।</a:t>
            </a:r>
          </a:p>
          <a:p>
            <a:pPr lvl="1">
              <a:lnSpc>
                <a:spcPct val="150000"/>
              </a:lnSpc>
              <a:spcBef>
                <a:spcPts val="0"/>
              </a:spcBef>
              <a:spcAft>
                <a:spcPts val="600"/>
              </a:spcAft>
              <a:buNone/>
            </a:pPr>
            <a:r>
              <a:rPr lang="ne-NP" sz="2000" dirty="0">
                <a:cs typeface="Kalimati" panose="00000400000000000000" pitchFamily="2"/>
              </a:rPr>
              <a:t>क</a:t>
            </a:r>
            <a:r>
              <a:rPr lang="en-US" sz="2000" dirty="0">
                <a:cs typeface="Kalimati" panose="00000400000000000000" pitchFamily="2"/>
              </a:rPr>
              <a:t>. </a:t>
            </a:r>
            <a:r>
              <a:rPr lang="ne-NP" sz="2000" dirty="0">
                <a:cs typeface="Kalimati" panose="00000400000000000000" pitchFamily="2"/>
              </a:rPr>
              <a:t>नियमितरूपले तलब वा ज्याला दिई अरू </a:t>
            </a:r>
            <a:r>
              <a:rPr lang="ne-NP" sz="2000" b="1" dirty="0">
                <a:cs typeface="Kalimati" panose="00000400000000000000" pitchFamily="2"/>
              </a:rPr>
              <a:t>कसैलाई नलगाएको</a:t>
            </a:r>
            <a:r>
              <a:rPr lang="ne-NP" sz="2000" dirty="0">
                <a:cs typeface="Kalimati" panose="00000400000000000000" pitchFamily="2"/>
              </a:rPr>
              <a:t>,</a:t>
            </a:r>
          </a:p>
          <a:p>
            <a:pPr lvl="1">
              <a:lnSpc>
                <a:spcPct val="150000"/>
              </a:lnSpc>
              <a:spcBef>
                <a:spcPts val="0"/>
              </a:spcBef>
              <a:spcAft>
                <a:spcPts val="600"/>
              </a:spcAft>
              <a:buNone/>
            </a:pPr>
            <a:r>
              <a:rPr lang="ne-NP" sz="2000" dirty="0">
                <a:cs typeface="Kalimati" panose="00000400000000000000" pitchFamily="2"/>
              </a:rPr>
              <a:t>ख.</a:t>
            </a:r>
            <a:r>
              <a:rPr lang="en-US" sz="2000" dirty="0">
                <a:cs typeface="Kalimati" panose="00000400000000000000" pitchFamily="2"/>
              </a:rPr>
              <a:t> </a:t>
            </a:r>
            <a:r>
              <a:rPr lang="ne-NP" sz="2000" dirty="0">
                <a:cs typeface="Kalimati" panose="00000400000000000000" pitchFamily="2"/>
              </a:rPr>
              <a:t>परिवारको </a:t>
            </a:r>
            <a:r>
              <a:rPr lang="ne-NP" sz="2000" b="1" dirty="0">
                <a:cs typeface="Kalimati" panose="00000400000000000000" pitchFamily="2"/>
              </a:rPr>
              <a:t>आयमा </a:t>
            </a:r>
            <a:r>
              <a:rPr lang="ne-NP" sz="2000" dirty="0">
                <a:cs typeface="Kalimati" panose="00000400000000000000" pitchFamily="2"/>
              </a:rPr>
              <a:t>कुनै प्रकारले </a:t>
            </a:r>
            <a:r>
              <a:rPr lang="ne-NP" sz="2000" b="1" dirty="0">
                <a:cs typeface="Kalimati" panose="00000400000000000000" pitchFamily="2"/>
              </a:rPr>
              <a:t>सघाउ</a:t>
            </a:r>
            <a:r>
              <a:rPr lang="ne-NP" sz="2000" dirty="0">
                <a:cs typeface="Kalimati" panose="00000400000000000000" pitchFamily="2"/>
              </a:rPr>
              <a:t> पुग्ने </a:t>
            </a:r>
          </a:p>
          <a:p>
            <a:pPr lvl="1">
              <a:lnSpc>
                <a:spcPct val="150000"/>
              </a:lnSpc>
              <a:spcBef>
                <a:spcPts val="0"/>
              </a:spcBef>
              <a:spcAft>
                <a:spcPts val="600"/>
              </a:spcAft>
              <a:buNone/>
            </a:pPr>
            <a:r>
              <a:rPr lang="ne-NP" sz="2000" dirty="0">
                <a:cs typeface="Kalimati" panose="00000400000000000000" pitchFamily="2"/>
              </a:rPr>
              <a:t>ग.</a:t>
            </a:r>
            <a:r>
              <a:rPr lang="en-US" sz="2000" dirty="0">
                <a:cs typeface="Kalimati" panose="00000400000000000000" pitchFamily="2"/>
              </a:rPr>
              <a:t> </a:t>
            </a:r>
            <a:r>
              <a:rPr lang="ne-NP" sz="2000" dirty="0">
                <a:cs typeface="Kalimati" panose="00000400000000000000" pitchFamily="2"/>
              </a:rPr>
              <a:t>कुनै सरकारी वा स्थानीय कार्यालयमा </a:t>
            </a:r>
            <a:r>
              <a:rPr lang="ne-NP" sz="2000" b="1" dirty="0">
                <a:cs typeface="Kalimati" panose="00000400000000000000" pitchFamily="2"/>
              </a:rPr>
              <a:t>दर्ता नभएको </a:t>
            </a:r>
            <a:r>
              <a:rPr lang="ne-NP" sz="2000" dirty="0">
                <a:cs typeface="Kalimati" panose="00000400000000000000" pitchFamily="2"/>
              </a:rPr>
              <a:t>र</a:t>
            </a:r>
            <a:endParaRPr lang="ne-NP" sz="2000" b="1" dirty="0">
              <a:cs typeface="Kalimati" panose="00000400000000000000" pitchFamily="2"/>
            </a:endParaRPr>
          </a:p>
          <a:p>
            <a:pPr lvl="1">
              <a:lnSpc>
                <a:spcPct val="150000"/>
              </a:lnSpc>
              <a:spcBef>
                <a:spcPts val="0"/>
              </a:spcBef>
              <a:spcAft>
                <a:spcPts val="600"/>
              </a:spcAft>
              <a:buNone/>
            </a:pPr>
            <a:r>
              <a:rPr lang="ne-NP" sz="2000" b="1" dirty="0">
                <a:cs typeface="Kalimati" panose="00000400000000000000" pitchFamily="2"/>
              </a:rPr>
              <a:t>घ.</a:t>
            </a:r>
            <a:r>
              <a:rPr lang="en-US" sz="2000" b="1" dirty="0">
                <a:cs typeface="Kalimati" panose="00000400000000000000" pitchFamily="2"/>
              </a:rPr>
              <a:t> </a:t>
            </a:r>
            <a:r>
              <a:rPr lang="ne-NP" sz="2000" b="1" dirty="0">
                <a:cs typeface="Kalimati" panose="00000400000000000000" pitchFamily="2"/>
              </a:rPr>
              <a:t>सेवा व्यवसाय भए अरू कुनै एकाइलाई सेवा बिक्री गर्ने ।</a:t>
            </a:r>
            <a:endParaRPr lang="en-US" sz="2000" b="1" dirty="0">
              <a:cs typeface="Kalimati" panose="00000400000000000000" pitchFamily="2"/>
            </a:endParaRPr>
          </a:p>
          <a:p>
            <a:pPr marL="0" indent="0">
              <a:lnSpc>
                <a:spcPct val="150000"/>
              </a:lnSpc>
              <a:spcBef>
                <a:spcPts val="0"/>
              </a:spcBef>
              <a:spcAft>
                <a:spcPts val="600"/>
              </a:spcAft>
              <a:buNone/>
            </a:pPr>
            <a:endParaRPr lang="en-US" sz="2400" smtClean="0">
              <a:cs typeface="Kalimati" panose="00000400000000000000" pitchFamily="2"/>
            </a:endParaRPr>
          </a:p>
        </p:txBody>
      </p:sp>
      <p:sp>
        <p:nvSpPr>
          <p:cNvPr id="4" name="Title 3"/>
          <p:cNvSpPr>
            <a:spLocks noGrp="1"/>
          </p:cNvSpPr>
          <p:nvPr>
            <p:ph type="title"/>
          </p:nvPr>
        </p:nvSpPr>
        <p:spPr>
          <a:xfrm>
            <a:off x="0" y="1014173"/>
            <a:ext cx="12192000" cy="732740"/>
          </a:xfrm>
        </p:spPr>
        <p:txBody>
          <a:bodyPr>
            <a:noAutofit/>
          </a:bodyPr>
          <a:lstStyle/>
          <a:p>
            <a:r>
              <a:rPr lang="ne-NP" altLang="en-US" sz="2600" b="1" dirty="0">
                <a:solidFill>
                  <a:srgbClr val="142DAC"/>
                </a:solidFill>
                <a:cs typeface="Kalimati" panose="00000400000000000000" pitchFamily="2"/>
              </a:rPr>
              <a:t>प्रश्न १२</a:t>
            </a:r>
            <a:r>
              <a:rPr lang="en-US" altLang="en-US" sz="2600" b="1" dirty="0">
                <a:solidFill>
                  <a:srgbClr val="142DAC"/>
                </a:solidFill>
                <a:cs typeface="Kalimati" panose="00000400000000000000" pitchFamily="2"/>
              </a:rPr>
              <a:t>:</a:t>
            </a:r>
            <a:r>
              <a:rPr lang="ne-NP" altLang="en-US" sz="2600" b="1" dirty="0">
                <a:solidFill>
                  <a:srgbClr val="142DAC"/>
                </a:solidFill>
                <a:cs typeface="Kalimati" panose="00000400000000000000" pitchFamily="2"/>
              </a:rPr>
              <a:t> तपाईंको परिवारले कृषि बाहेक कुन मुख्य साना घरेलु व्यवसाय चलाएको छ ? (दर्ता नगरिएका र तलबी कामदार नभएका) </a:t>
            </a:r>
            <a:endParaRPr lang="en-US" sz="2600" dirty="0">
              <a:solidFill>
                <a:srgbClr val="142DAC"/>
              </a:solidFill>
              <a:cs typeface="Kalimati" panose="00000400000000000000" pitchFamily="2"/>
            </a:endParaRPr>
          </a:p>
        </p:txBody>
      </p:sp>
      <p:sp>
        <p:nvSpPr>
          <p:cNvPr id="5" name="Content Placeholder 2"/>
          <p:cNvSpPr txBox="1">
            <a:spLocks/>
          </p:cNvSpPr>
          <p:nvPr/>
        </p:nvSpPr>
        <p:spPr>
          <a:xfrm>
            <a:off x="423081" y="5423480"/>
            <a:ext cx="11709779" cy="1291219"/>
          </a:xfrm>
          <a:prstGeom prst="rect">
            <a:avLst/>
          </a:prstGeom>
          <a:ln>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Narrow"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Narrow"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Narrow"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Narrow"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buFont typeface="Wingdings" panose="05000000000000000000" pitchFamily="2" charset="2"/>
              <a:buChar char="Ø"/>
            </a:pPr>
            <a:r>
              <a:rPr lang="ne-NP" sz="2400" smtClean="0">
                <a:cs typeface="Kalimati" panose="00000400000000000000" pitchFamily="2"/>
              </a:rPr>
              <a:t>कुनै घरपरिवारले सन्दर्भ अवधिमा माथि उल्लेखित सर्त बमोजिमका </a:t>
            </a:r>
            <a:r>
              <a:rPr lang="ne-NP" sz="2400" b="1" smtClean="0">
                <a:cs typeface="Kalimati" panose="00000400000000000000" pitchFamily="2"/>
              </a:rPr>
              <a:t>एकभन्दा बढी भिन्न प्रकृतिका साना घरेलु व्यवसायहरू</a:t>
            </a:r>
            <a:r>
              <a:rPr lang="ne-NP" sz="2400" smtClean="0">
                <a:cs typeface="Kalimati" panose="00000400000000000000" pitchFamily="2"/>
              </a:rPr>
              <a:t> सञ्चालन गरेको भए </a:t>
            </a:r>
            <a:r>
              <a:rPr lang="ne-NP" sz="2400" b="1" smtClean="0">
                <a:cs typeface="Kalimati" panose="00000400000000000000" pitchFamily="2"/>
              </a:rPr>
              <a:t>धेरै समय विताएको व्यवसाय </a:t>
            </a:r>
            <a:r>
              <a:rPr lang="ne-NP" sz="2400" smtClean="0">
                <a:cs typeface="Kalimati" panose="00000400000000000000" pitchFamily="2"/>
              </a:rPr>
              <a:t>नै घरपरिवारले सञ्चालन गरेको व्यवसाय मानी उपयुक्त संकेतमा गोलो घेरा लगाउनुपर्दछ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राष्ट्रिय औद्योगिक सर्वेक्षण २०७६ मास्टर स्लाइड">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राष्ट्रिय औद्योगिक सर्वेक्षण २०७६ मास्टर स्लाइड</Template>
  <TotalTime>3660</TotalTime>
  <Words>3783</Words>
  <Application>Microsoft Office PowerPoint</Application>
  <PresentationFormat>Widescreen</PresentationFormat>
  <Paragraphs>207</Paragraphs>
  <Slides>43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43</vt:i4>
      </vt:variant>
    </vt:vector>
  </HeadingPairs>
  <TitlesOfParts>
    <vt:vector size="53" baseType="lpstr">
      <vt:lpstr>Arial</vt:lpstr>
      <vt:lpstr>Arial Narrow</vt:lpstr>
      <vt:lpstr>Calibri</vt:lpstr>
      <vt:lpstr>Himchuli</vt:lpstr>
      <vt:lpstr>Kalimati</vt:lpstr>
      <vt:lpstr>Mangal</vt:lpstr>
      <vt:lpstr>Preeti</vt:lpstr>
      <vt:lpstr>Times New Roman</vt:lpstr>
      <vt:lpstr>Wingdings</vt:lpstr>
      <vt:lpstr>राष्ट्रिय औद्योगिक सर्वेक्षण २०७६ मास्टर स्लाइड</vt:lpstr>
      <vt:lpstr>आयोजक : केन्द्रीय तथ्याङ्क विभाग काठमाडौं</vt:lpstr>
      <vt:lpstr>तालिम कक्षामा अनिवार्य पालना गर्नुपर्ने नियमहरु </vt:lpstr>
      <vt:lpstr> यस शेशनमा मूख्य प्रश्नावलीको पारिवारिक खण्डका निम्न प्रश्नहरुको बारेमा छलफल गरिनेछ । </vt:lpstr>
      <vt:lpstr>मुख्य प्रश्नावली: पारिवारिक खण्ड: प्रश्न नं १२- १३</vt:lpstr>
      <vt:lpstr>मुख्य प्रश्नावली: पारिवारिक खण्ड : प्रश्न नं १४- १६</vt:lpstr>
      <vt:lpstr>मुख्य प्रश्नावली: पारिवारिक खण्ड : प्रश्न नं १७- १८</vt:lpstr>
      <vt:lpstr>मुख्य प्रश्नावली: पारिवारिक खण्ड : प्रश्न नं १२</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१२: तपाईंको परिवारले कृषि बाहेक कुन मुख्य साना घरेलु व्यवसाय चलाएको छ ? (दर्ता नगरिएका र तलबी कामदार नभएका) </vt:lpstr>
      <vt:lpstr>प्रश्न १३: tkfO{sf] kl/jf/df उक्त साना घरेलु व्यवसाय मुख्यतया कसले चलाएको छ ?</vt:lpstr>
      <vt:lpstr>मुख्य प्रश्नावली: पारिवारिक खण्ड: प्रश्न नं १४- १६</vt:lpstr>
      <vt:lpstr>प्रश्न १४: बितेको १२ महिनामा यस परिवारमा कसैको मृत्यु भएको थियो ?</vt:lpstr>
      <vt:lpstr>प्रश्न १४: बितेको १२ महिनामा यस परिवारमा कसैको मृत्यु भएको थियो ?</vt:lpstr>
      <vt:lpstr>प्रश्न १५: यदि थियो भने कति जनाको मृत्यु भएको थियो ?</vt:lpstr>
      <vt:lpstr>प्रश्न १६: मृत्यु भएका व्यक्तिको विवरण दिनुहोस्  ।</vt:lpstr>
      <vt:lpstr>प्रश्न १६: मृत्यु भएका व्यक्तिको विवरण दिनुहोस्  ।</vt:lpstr>
      <vt:lpstr>प्रश्न १६: मृत्यु भएका व्यक्तिको विवरण दिनुहोस्  ।</vt:lpstr>
      <vt:lpstr>प्रश्न १६: मृत्यु भएका व्यक्तिको विवरण दिनुहोस्  ।</vt:lpstr>
      <vt:lpstr>प्रश्न १६: मृत्यु हुनुको कारण (महल ५) </vt:lpstr>
      <vt:lpstr>प्रश्न १६: मृत्यु हुनुको कारण (महल ५)</vt:lpstr>
      <vt:lpstr>प्रश्न १६: मृत्यु हुनुको कारण (महल ५)</vt:lpstr>
      <vt:lpstr>प्रश्न १६: मृत्यु भएका व्यक्तिको विवरण दिनुहोस्</vt:lpstr>
      <vt:lpstr>मृतक १५ देखि ४९ वर्षको महिला भए मृत्यु हुँदा उहाँको अवस्था कस्तो थियो ? (महल ६)</vt:lpstr>
      <vt:lpstr>मृतक १५ देखि ४९ वर्षको महिला भए मृत्यु हुँदा उहाँको अवस्था कस्तो थियो ? (महल ६)</vt:lpstr>
      <vt:lpstr>प्रश्न १७: यस परिवारका कुनै अनुपस्थित सदस्य हाल विदेश गएका छन् ?</vt:lpstr>
      <vt:lpstr>प्रश्न १७: यस परिवारका कुनै अनुपस्थित सदस्य हाल विदेश गएका छन् ?</vt:lpstr>
      <vt:lpstr>प्रश्न १८: यस परिवारबाट विदेश गएका अनुपस्थित व्यक्तिको विवरण दिनुहोस् ।</vt:lpstr>
      <vt:lpstr>PowerPoint Presentation</vt:lpstr>
      <vt:lpstr>प्रश्न १८: यस परिवारबाट विदेश गएका अनुपस्थित व्यक्तिको विवरण दिनुहोस् ।</vt:lpstr>
      <vt:lpstr>प्रश्न १८: यस परिवारबाट विदेश गएका अनुपस्थित व्यक्तिको विवरण दिनुहोस् ।</vt:lpstr>
      <vt:lpstr>प्रश्न १८: यस परिवारबाट विदेश गएका अनुपस्थित व्यक्तिको विवरण दिनुहोस् । (महल ७)</vt:lpstr>
      <vt:lpstr>प्रश्न १८: यस परिवारबाट विदेश गएका अनुपस्थित व्यक्तिको विवरण दिनुहोस् । (महल ७)</vt:lpstr>
      <vt:lpstr>प्रश्न १८: यस परिवारबाट विदेश गएका अनुपस्थित व्यक्तिको विवरण दिनुहोस् । (महल ८)</vt:lpstr>
      <vt:lpstr>प्रश्न १८: यस परिवारबाट विदेश गएका अनुपस्थित व्यक्तिको विवरण दिनुहोस् । (उदाहरण)</vt:lpstr>
      <vt:lpstr>विदेशस्थित नेपाली कूटनीतिक नियोग तथा दुतावासहरुमा काम गर्ने नेपालीहरूको सम्बन्धमा</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v08 (= u}/ cf}Bf]lus ;]jfjfkt vr{ /sd</dc:title>
  <dc:creator>User</dc:creator>
  <cp:lastModifiedBy>Windows User</cp:lastModifiedBy>
  <cp:revision>164</cp:revision>
  <dcterms:created xsi:type="dcterms:W3CDTF">2019-12-29T13:45:36Z</dcterms:created>
  <dcterms:modified xsi:type="dcterms:W3CDTF">2020-03-08T07:23:42Z</dcterms:modified>
</cp:coreProperties>
</file>