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53"/>
  </p:notesMasterIdLst>
  <p:sldIdLst>
    <p:sldId id="379" r:id="rId3"/>
    <p:sldId id="465" r:id="rId4"/>
    <p:sldId id="417" r:id="rId5"/>
    <p:sldId id="467" r:id="rId6"/>
    <p:sldId id="275" r:id="rId7"/>
    <p:sldId id="422" r:id="rId8"/>
    <p:sldId id="423" r:id="rId9"/>
    <p:sldId id="425" r:id="rId10"/>
    <p:sldId id="424" r:id="rId11"/>
    <p:sldId id="429" r:id="rId12"/>
    <p:sldId id="432" r:id="rId13"/>
    <p:sldId id="433" r:id="rId14"/>
    <p:sldId id="434" r:id="rId15"/>
    <p:sldId id="435" r:id="rId16"/>
    <p:sldId id="437" r:id="rId17"/>
    <p:sldId id="439" r:id="rId18"/>
    <p:sldId id="441" r:id="rId19"/>
    <p:sldId id="442" r:id="rId20"/>
    <p:sldId id="443" r:id="rId21"/>
    <p:sldId id="445" r:id="rId22"/>
    <p:sldId id="444" r:id="rId23"/>
    <p:sldId id="446" r:id="rId24"/>
    <p:sldId id="447" r:id="rId25"/>
    <p:sldId id="448" r:id="rId26"/>
    <p:sldId id="449" r:id="rId27"/>
    <p:sldId id="470" r:id="rId28"/>
    <p:sldId id="471" r:id="rId29"/>
    <p:sldId id="472" r:id="rId30"/>
    <p:sldId id="473" r:id="rId31"/>
    <p:sldId id="474" r:id="rId32"/>
    <p:sldId id="475" r:id="rId33"/>
    <p:sldId id="476" r:id="rId34"/>
    <p:sldId id="477" r:id="rId35"/>
    <p:sldId id="478" r:id="rId36"/>
    <p:sldId id="479" r:id="rId37"/>
    <p:sldId id="480" r:id="rId38"/>
    <p:sldId id="481" r:id="rId39"/>
    <p:sldId id="482" r:id="rId40"/>
    <p:sldId id="483" r:id="rId41"/>
    <p:sldId id="484" r:id="rId42"/>
    <p:sldId id="485" r:id="rId43"/>
    <p:sldId id="486" r:id="rId44"/>
    <p:sldId id="487" r:id="rId45"/>
    <p:sldId id="488" r:id="rId46"/>
    <p:sldId id="489" r:id="rId47"/>
    <p:sldId id="490" r:id="rId48"/>
    <p:sldId id="491" r:id="rId49"/>
    <p:sldId id="335" r:id="rId50"/>
    <p:sldId id="492" r:id="rId51"/>
    <p:sldId id="50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delrishiram@gmail.com" initials="s" lastIdx="5" clrIdx="0">
    <p:extLst>
      <p:ext uri="{19B8F6BF-5375-455C-9EA6-DF929625EA0E}">
        <p15:presenceInfo xmlns:p15="http://schemas.microsoft.com/office/powerpoint/2012/main" userId="eb23dc28227e6c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3979" autoAdjust="0"/>
  </p:normalViewPr>
  <p:slideViewPr>
    <p:cSldViewPr snapToGrid="0">
      <p:cViewPr varScale="1">
        <p:scale>
          <a:sx n="64" d="100"/>
          <a:sy n="64" d="100"/>
        </p:scale>
        <p:origin x="640" y="16"/>
      </p:cViewPr>
      <p:guideLst>
        <p:guide orient="horz" pos="2160"/>
        <p:guide pos="3840"/>
      </p:guideLst>
    </p:cSldViewPr>
  </p:slideViewPr>
  <p:notesTextViewPr>
    <p:cViewPr>
      <p:scale>
        <a:sx n="1" d="1"/>
        <a:sy n="1" d="1"/>
      </p:scale>
      <p:origin x="0" y="0"/>
    </p:cViewPr>
  </p:notesTextViewPr>
  <p:sorterViewPr>
    <p:cViewPr>
      <p:scale>
        <a:sx n="100" d="100"/>
        <a:sy n="100" d="100"/>
      </p:scale>
      <p:origin x="0" y="-13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05T10:35:57.827" idx="3">
    <p:pos x="10" y="10"/>
    <p:text>3rd bullet: magnifying glass only.....</p:text>
    <p:extLst>
      <p:ext uri="{C676402C-5697-4E1C-873F-D02D1690AC5C}">
        <p15:threadingInfo xmlns:p15="http://schemas.microsoft.com/office/powerpoint/2012/main" timeZoneBias="-345"/>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05T10:46:40.067" idx="5">
    <p:pos x="10" y="10"/>
    <p:text>yi dui indriye.............</p:text>
    <p:extLst>
      <p:ext uri="{C676402C-5697-4E1C-873F-D02D1690AC5C}">
        <p15:threadingInfo xmlns:p15="http://schemas.microsoft.com/office/powerpoint/2012/main" timeZoneBias="-345"/>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423A2-582F-4D36-9529-531F24B7A8DD}" type="datetimeFigureOut">
              <a:rPr lang="en-US" smtClean="0"/>
              <a:t>10/9/2021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C036C-F7AF-41A9-8F7F-4ED97ECBAE45}" type="slidenum">
              <a:rPr lang="en-US" smtClean="0"/>
              <a:t>‹#›</a:t>
            </a:fld>
            <a:endParaRPr lang="en-US"/>
          </a:p>
        </p:txBody>
      </p:sp>
    </p:spTree>
    <p:extLst>
      <p:ext uri="{BB962C8B-B14F-4D97-AF65-F5344CB8AC3E}">
        <p14:creationId xmlns:p14="http://schemas.microsoft.com/office/powerpoint/2010/main" val="421547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28</a:t>
            </a:fld>
            <a:endParaRPr lang="en-US"/>
          </a:p>
        </p:txBody>
      </p:sp>
    </p:spTree>
    <p:extLst>
      <p:ext uri="{BB962C8B-B14F-4D97-AF65-F5344CB8AC3E}">
        <p14:creationId xmlns:p14="http://schemas.microsoft.com/office/powerpoint/2010/main" val="95087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38</a:t>
            </a:fld>
            <a:endParaRPr lang="en-US"/>
          </a:p>
        </p:txBody>
      </p:sp>
    </p:spTree>
    <p:extLst>
      <p:ext uri="{BB962C8B-B14F-4D97-AF65-F5344CB8AC3E}">
        <p14:creationId xmlns:p14="http://schemas.microsoft.com/office/powerpoint/2010/main" val="405916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39</a:t>
            </a:fld>
            <a:endParaRPr lang="en-US"/>
          </a:p>
        </p:txBody>
      </p:sp>
    </p:spTree>
    <p:extLst>
      <p:ext uri="{BB962C8B-B14F-4D97-AF65-F5344CB8AC3E}">
        <p14:creationId xmlns:p14="http://schemas.microsoft.com/office/powerpoint/2010/main" val="1447849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40</a:t>
            </a:fld>
            <a:endParaRPr lang="en-US"/>
          </a:p>
        </p:txBody>
      </p:sp>
    </p:spTree>
    <p:extLst>
      <p:ext uri="{BB962C8B-B14F-4D97-AF65-F5344CB8AC3E}">
        <p14:creationId xmlns:p14="http://schemas.microsoft.com/office/powerpoint/2010/main" val="64252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41</a:t>
            </a:fld>
            <a:endParaRPr lang="en-US"/>
          </a:p>
        </p:txBody>
      </p:sp>
    </p:spTree>
    <p:extLst>
      <p:ext uri="{BB962C8B-B14F-4D97-AF65-F5344CB8AC3E}">
        <p14:creationId xmlns:p14="http://schemas.microsoft.com/office/powerpoint/2010/main" val="3618283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42</a:t>
            </a:fld>
            <a:endParaRPr lang="en-US"/>
          </a:p>
        </p:txBody>
      </p:sp>
    </p:spTree>
    <p:extLst>
      <p:ext uri="{BB962C8B-B14F-4D97-AF65-F5344CB8AC3E}">
        <p14:creationId xmlns:p14="http://schemas.microsoft.com/office/powerpoint/2010/main" val="4213571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43</a:t>
            </a:fld>
            <a:endParaRPr lang="en-US"/>
          </a:p>
        </p:txBody>
      </p:sp>
    </p:spTree>
    <p:extLst>
      <p:ext uri="{BB962C8B-B14F-4D97-AF65-F5344CB8AC3E}">
        <p14:creationId xmlns:p14="http://schemas.microsoft.com/office/powerpoint/2010/main" val="2585284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44</a:t>
            </a:fld>
            <a:endParaRPr lang="en-US"/>
          </a:p>
        </p:txBody>
      </p:sp>
    </p:spTree>
    <p:extLst>
      <p:ext uri="{BB962C8B-B14F-4D97-AF65-F5344CB8AC3E}">
        <p14:creationId xmlns:p14="http://schemas.microsoft.com/office/powerpoint/2010/main" val="149489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45</a:t>
            </a:fld>
            <a:endParaRPr lang="en-US"/>
          </a:p>
        </p:txBody>
      </p:sp>
    </p:spTree>
    <p:extLst>
      <p:ext uri="{BB962C8B-B14F-4D97-AF65-F5344CB8AC3E}">
        <p14:creationId xmlns:p14="http://schemas.microsoft.com/office/powerpoint/2010/main" val="2831112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46</a:t>
            </a:fld>
            <a:endParaRPr lang="en-US"/>
          </a:p>
        </p:txBody>
      </p:sp>
    </p:spTree>
    <p:extLst>
      <p:ext uri="{BB962C8B-B14F-4D97-AF65-F5344CB8AC3E}">
        <p14:creationId xmlns:p14="http://schemas.microsoft.com/office/powerpoint/2010/main" val="190057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47</a:t>
            </a:fld>
            <a:endParaRPr lang="en-US"/>
          </a:p>
        </p:txBody>
      </p:sp>
    </p:spTree>
    <p:extLst>
      <p:ext uri="{BB962C8B-B14F-4D97-AF65-F5344CB8AC3E}">
        <p14:creationId xmlns:p14="http://schemas.microsoft.com/office/powerpoint/2010/main" val="421419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30</a:t>
            </a:fld>
            <a:endParaRPr lang="en-US"/>
          </a:p>
        </p:txBody>
      </p:sp>
    </p:spTree>
    <p:extLst>
      <p:ext uri="{BB962C8B-B14F-4D97-AF65-F5344CB8AC3E}">
        <p14:creationId xmlns:p14="http://schemas.microsoft.com/office/powerpoint/2010/main" val="152817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31</a:t>
            </a:fld>
            <a:endParaRPr lang="en-US"/>
          </a:p>
        </p:txBody>
      </p:sp>
    </p:spTree>
    <p:extLst>
      <p:ext uri="{BB962C8B-B14F-4D97-AF65-F5344CB8AC3E}">
        <p14:creationId xmlns:p14="http://schemas.microsoft.com/office/powerpoint/2010/main" val="48765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32</a:t>
            </a:fld>
            <a:endParaRPr lang="en-US"/>
          </a:p>
        </p:txBody>
      </p:sp>
    </p:spTree>
    <p:extLst>
      <p:ext uri="{BB962C8B-B14F-4D97-AF65-F5344CB8AC3E}">
        <p14:creationId xmlns:p14="http://schemas.microsoft.com/office/powerpoint/2010/main" val="369963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33</a:t>
            </a:fld>
            <a:endParaRPr lang="en-US"/>
          </a:p>
        </p:txBody>
      </p:sp>
    </p:spTree>
    <p:extLst>
      <p:ext uri="{BB962C8B-B14F-4D97-AF65-F5344CB8AC3E}">
        <p14:creationId xmlns:p14="http://schemas.microsoft.com/office/powerpoint/2010/main" val="421177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34</a:t>
            </a:fld>
            <a:endParaRPr lang="en-US"/>
          </a:p>
        </p:txBody>
      </p:sp>
    </p:spTree>
    <p:extLst>
      <p:ext uri="{BB962C8B-B14F-4D97-AF65-F5344CB8AC3E}">
        <p14:creationId xmlns:p14="http://schemas.microsoft.com/office/powerpoint/2010/main" val="173685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35</a:t>
            </a:fld>
            <a:endParaRPr lang="en-US"/>
          </a:p>
        </p:txBody>
      </p:sp>
    </p:spTree>
    <p:extLst>
      <p:ext uri="{BB962C8B-B14F-4D97-AF65-F5344CB8AC3E}">
        <p14:creationId xmlns:p14="http://schemas.microsoft.com/office/powerpoint/2010/main" val="238633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36</a:t>
            </a:fld>
            <a:endParaRPr lang="en-US"/>
          </a:p>
        </p:txBody>
      </p:sp>
    </p:spTree>
    <p:extLst>
      <p:ext uri="{BB962C8B-B14F-4D97-AF65-F5344CB8AC3E}">
        <p14:creationId xmlns:p14="http://schemas.microsoft.com/office/powerpoint/2010/main" val="109015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37</a:t>
            </a:fld>
            <a:endParaRPr lang="en-US"/>
          </a:p>
        </p:txBody>
      </p:sp>
    </p:spTree>
    <p:extLst>
      <p:ext uri="{BB962C8B-B14F-4D97-AF65-F5344CB8AC3E}">
        <p14:creationId xmlns:p14="http://schemas.microsoft.com/office/powerpoint/2010/main" val="177502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8"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0" y="2347913"/>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10942819" y="6456615"/>
            <a:ext cx="1034321"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247705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C04857D7-6441-4AEB-AD4D-DE6F2F6E1DCA}" type="datetime1">
              <a:rPr lang="en-US" smtClean="0"/>
              <a:t>10/9/2021</a:t>
            </a:fld>
            <a:endParaRPr lang="en-US"/>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r>
              <a:rPr lang="ne-NP"/>
              <a:t>गणक तालिम</a:t>
            </a:r>
            <a:r>
              <a:rPr lang="en-US"/>
              <a:t>-Day1/S1</a:t>
            </a:r>
          </a:p>
        </p:txBody>
      </p:sp>
      <p:sp>
        <p:nvSpPr>
          <p:cNvPr id="6" name="TextBox 5"/>
          <p:cNvSpPr txBox="1"/>
          <p:nvPr userDrawn="1"/>
        </p:nvSpPr>
        <p:spPr>
          <a:xfrm>
            <a:off x="10942816" y="6302566"/>
            <a:ext cx="1249181" cy="48175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4" name="Slide Number Placeholder 3"/>
          <p:cNvSpPr>
            <a:spLocks noGrp="1"/>
          </p:cNvSpPr>
          <p:nvPr>
            <p:ph type="sldNum" sz="quarter" idx="11"/>
          </p:nvPr>
        </p:nvSpPr>
        <p:spPr>
          <a:xfrm>
            <a:off x="11302585" y="6302566"/>
            <a:ext cx="675806" cy="341426"/>
          </a:xfrm>
          <a:prstGeom prst="rect">
            <a:avLst/>
          </a:prstGeom>
        </p:spPr>
        <p:txBody>
          <a:bodyPr/>
          <a:lstStyle/>
          <a:p>
            <a:fld id="{2840B2E4-A264-431E-ABDE-38E3BCDA5876}" type="slidenum">
              <a:rPr lang="en-US" smtClean="0"/>
              <a:t>‹#›</a:t>
            </a:fld>
            <a:endParaRPr lang="en-US" dirty="0"/>
          </a:p>
        </p:txBody>
      </p:sp>
    </p:spTree>
    <p:extLst>
      <p:ext uri="{BB962C8B-B14F-4D97-AF65-F5344CB8AC3E}">
        <p14:creationId xmlns:p14="http://schemas.microsoft.com/office/powerpoint/2010/main" val="16750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14173"/>
            <a:ext cx="12192000" cy="541676"/>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585640"/>
            <a:ext cx="10515600" cy="51647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10942819" y="6456615"/>
            <a:ext cx="1034321"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4" name="Slide Number Placeholder 3"/>
          <p:cNvSpPr>
            <a:spLocks noGrp="1"/>
          </p:cNvSpPr>
          <p:nvPr>
            <p:ph type="sldNum" sz="quarter" idx="12"/>
          </p:nvPr>
        </p:nvSpPr>
        <p:spPr>
          <a:xfrm>
            <a:off x="10496984" y="6331971"/>
            <a:ext cx="445835" cy="365125"/>
          </a:xfrm>
          <a:prstGeom prst="rect">
            <a:avLst/>
          </a:prstGeom>
        </p:spPr>
        <p:txBody>
          <a:bodyPr/>
          <a:lstStyle>
            <a:lvl1pPr marL="0" algn="l" defTabSz="914400" rtl="0" eaLnBrk="1" latinLnBrk="0" hangingPunct="1">
              <a:defRPr lang="en-US" sz="1400" kern="1200" smtClean="0">
                <a:solidFill>
                  <a:schemeClr val="tx1"/>
                </a:solidFill>
                <a:latin typeface="Times New Roman" pitchFamily="18" charset="0"/>
                <a:ea typeface="+mn-ea"/>
                <a:cs typeface="Times New Roman" pitchFamily="18" charset="0"/>
              </a:defRPr>
            </a:lvl1pPr>
          </a:lstStyle>
          <a:p>
            <a:fld id="{26402401-4522-4C0F-A737-197EB07E49FF}" type="slidenum">
              <a:rPr lang="en-US" smtClean="0"/>
              <a:pPr/>
              <a:t>‹#›</a:t>
            </a:fld>
            <a:endParaRPr lang="en-US" dirty="0"/>
          </a:p>
        </p:txBody>
      </p:sp>
    </p:spTree>
    <p:extLst>
      <p:ext uri="{BB962C8B-B14F-4D97-AF65-F5344CB8AC3E}">
        <p14:creationId xmlns:p14="http://schemas.microsoft.com/office/powerpoint/2010/main" val="79191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8"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0" y="2347913"/>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10942819" y="6456615"/>
            <a:ext cx="1034321"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solidFill>
                <a:prstClr val="black"/>
              </a:solidFill>
            </a:endParaRPr>
          </a:p>
        </p:txBody>
      </p:sp>
      <p:cxnSp>
        <p:nvCxnSpPr>
          <p:cNvPr id="3" name="Straight Connector 2">
            <a:extLst>
              <a:ext uri="{FF2B5EF4-FFF2-40B4-BE49-F238E27FC236}">
                <a16:creationId xmlns:a16="http://schemas.microsoft.com/office/drawing/2014/main" id="{3B6A13DA-F49A-4A2A-B97C-4D4958F61037}"/>
              </a:ext>
            </a:extLst>
          </p:cNvPr>
          <p:cNvCxnSpPr/>
          <p:nvPr userDrawn="1"/>
        </p:nvCxnSpPr>
        <p:spPr>
          <a:xfrm>
            <a:off x="0" y="629267"/>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60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C04857D7-6441-4AEB-AD4D-DE6F2F6E1DCA}" type="datetime1">
              <a:rPr lang="en-US" smtClean="0">
                <a:solidFill>
                  <a:prstClr val="black"/>
                </a:solidFill>
              </a:rPr>
              <a:pPr/>
              <a:t>10/9/2021</a:t>
            </a:fld>
            <a:endParaRPr lang="en-US">
              <a:solidFill>
                <a:prstClr val="black"/>
              </a:solidFill>
            </a:endParaRPr>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r>
              <a:rPr lang="ne-NP">
                <a:solidFill>
                  <a:prstClr val="black"/>
                </a:solidFill>
              </a:rPr>
              <a:t>गणक तालिम</a:t>
            </a:r>
            <a:r>
              <a:rPr lang="en-US">
                <a:solidFill>
                  <a:prstClr val="black"/>
                </a:solidFill>
              </a:rPr>
              <a:t>-Day1/S1</a:t>
            </a:r>
          </a:p>
        </p:txBody>
      </p:sp>
      <p:sp>
        <p:nvSpPr>
          <p:cNvPr id="6" name="TextBox 5"/>
          <p:cNvSpPr txBox="1"/>
          <p:nvPr userDrawn="1"/>
        </p:nvSpPr>
        <p:spPr>
          <a:xfrm>
            <a:off x="10942816" y="6302566"/>
            <a:ext cx="1249181" cy="48175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solidFill>
                <a:prstClr val="black"/>
              </a:solidFill>
            </a:endParaRPr>
          </a:p>
        </p:txBody>
      </p:sp>
      <p:sp>
        <p:nvSpPr>
          <p:cNvPr id="4" name="Slide Number Placeholder 3"/>
          <p:cNvSpPr>
            <a:spLocks noGrp="1"/>
          </p:cNvSpPr>
          <p:nvPr>
            <p:ph type="sldNum" sz="quarter" idx="11"/>
          </p:nvPr>
        </p:nvSpPr>
        <p:spPr>
          <a:xfrm>
            <a:off x="11302585" y="6302566"/>
            <a:ext cx="675806" cy="341426"/>
          </a:xfrm>
          <a:prstGeom prst="rect">
            <a:avLst/>
          </a:prstGeom>
        </p:spPr>
        <p:txBody>
          <a:bodyPr/>
          <a:lstStyle/>
          <a:p>
            <a:fld id="{2840B2E4-A264-431E-ABDE-38E3BCDA587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29400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1426321" y="48478"/>
            <a:ext cx="9564914" cy="1020666"/>
          </a:xfrm>
          <a:prstGeom prst="rect">
            <a:avLst/>
          </a:prstGeom>
          <a:solidFill>
            <a:schemeClr val="bg1"/>
          </a:solidFill>
        </p:spPr>
        <p:txBody>
          <a:bodyPr wrap="square" rtlCol="0">
            <a:spAutoFit/>
          </a:bodyPr>
          <a:lstStyle/>
          <a:p>
            <a:endParaRPr lang="en-US"/>
          </a:p>
        </p:txBody>
      </p:sp>
      <p:pic>
        <p:nvPicPr>
          <p:cNvPr id="8" name="Picture 7"/>
          <p:cNvPicPr>
            <a:picLocks noChangeAspect="1"/>
          </p:cNvPicPr>
          <p:nvPr userDrawn="1"/>
        </p:nvPicPr>
        <p:blipFill>
          <a:blip r:embed="rId5"/>
          <a:stretch>
            <a:fillRect/>
          </a:stretch>
        </p:blipFill>
        <p:spPr>
          <a:xfrm>
            <a:off x="11627224" y="-8479"/>
            <a:ext cx="564776" cy="638222"/>
          </a:xfrm>
          <a:prstGeom prst="rect">
            <a:avLst/>
          </a:prstGeom>
        </p:spPr>
      </p:pic>
      <p:sp>
        <p:nvSpPr>
          <p:cNvPr id="9" name="TextBox 8"/>
          <p:cNvSpPr txBox="1"/>
          <p:nvPr userDrawn="1"/>
        </p:nvSpPr>
        <p:spPr>
          <a:xfrm>
            <a:off x="0" y="26718"/>
            <a:ext cx="12192000"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p>
          <a:p>
            <a:pPr algn="ctr"/>
            <a:r>
              <a:rPr lang="ne-NP" sz="1800" b="0" dirty="0">
                <a:solidFill>
                  <a:srgbClr val="FF0000"/>
                </a:solidFill>
                <a:cs typeface="Kalimati" panose="00000400000000000000" pitchFamily="2"/>
              </a:rPr>
              <a:t>राष्ट्रिय जनगणना २०७८</a:t>
            </a:r>
          </a:p>
        </p:txBody>
      </p:sp>
      <p:sp>
        <p:nvSpPr>
          <p:cNvPr id="15" name="Footer Placeholder 12"/>
          <p:cNvSpPr txBox="1">
            <a:spLocks/>
          </p:cNvSpPr>
          <p:nvPr userDrawn="1"/>
        </p:nvSpPr>
        <p:spPr>
          <a:xfrm>
            <a:off x="6504043" y="6481297"/>
            <a:ext cx="5496537" cy="365125"/>
          </a:xfrm>
          <a:prstGeom prst="rect">
            <a:avLst/>
          </a:prstGeom>
        </p:spPr>
        <p:txBody>
          <a:bodyPr/>
          <a:lstStyle>
            <a:defPPr>
              <a:defRPr lang="en-US"/>
            </a:defPPr>
            <a:lvl1pPr marL="0" algn="l" defTabSz="914400" rtl="0" eaLnBrk="1" latinLnBrk="0" hangingPunct="1">
              <a:defRPr sz="1800" kern="1200">
                <a:solidFill>
                  <a:srgbClr val="002060"/>
                </a:solidFill>
                <a:latin typeface="+mn-lt"/>
                <a:ea typeface="+mn-ea"/>
                <a:cs typeface="Kalimati" panose="00000400000000000000" pitchFamily="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FFC000"/>
                </a:solidFill>
                <a:latin typeface="+mn-lt"/>
                <a:ea typeface="+mn-ea"/>
                <a:cs typeface="Kalimati" panose="00000400000000000000" pitchFamily="2"/>
              </a:rPr>
              <a:t>Page 1/….</a:t>
            </a:r>
          </a:p>
        </p:txBody>
      </p:sp>
      <p:cxnSp>
        <p:nvCxnSpPr>
          <p:cNvPr id="3" name="Straight Connector 2">
            <a:extLst>
              <a:ext uri="{FF2B5EF4-FFF2-40B4-BE49-F238E27FC236}">
                <a16:creationId xmlns:a16="http://schemas.microsoft.com/office/drawing/2014/main" id="{00A99DD1-6815-42B0-ABDE-27F040E5839B}"/>
              </a:ext>
            </a:extLst>
          </p:cNvPr>
          <p:cNvCxnSpPr/>
          <p:nvPr userDrawn="1"/>
        </p:nvCxnSpPr>
        <p:spPr>
          <a:xfrm>
            <a:off x="0" y="629743"/>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Image result for logo of nepal government">
            <a:extLst>
              <a:ext uri="{FF2B5EF4-FFF2-40B4-BE49-F238E27FC236}">
                <a16:creationId xmlns:a16="http://schemas.microsoft.com/office/drawing/2014/main" id="{4BF3C297-642D-4134-82DF-1D665AA1DDF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832" y="9832"/>
            <a:ext cx="692131" cy="58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0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1426321" y="48478"/>
            <a:ext cx="9564914" cy="1020666"/>
          </a:xfrm>
          <a:prstGeom prst="rect">
            <a:avLst/>
          </a:prstGeom>
          <a:solidFill>
            <a:schemeClr val="bg1"/>
          </a:solidFill>
        </p:spPr>
        <p:txBody>
          <a:bodyPr wrap="square" rtlCol="0">
            <a:spAutoFit/>
          </a:bodyPr>
          <a:lstStyle/>
          <a:p>
            <a:endParaRPr lang="en-US">
              <a:solidFill>
                <a:prstClr val="black"/>
              </a:solidFill>
            </a:endParaRPr>
          </a:p>
        </p:txBody>
      </p:sp>
      <p:pic>
        <p:nvPicPr>
          <p:cNvPr id="8" name="Picture 7"/>
          <p:cNvPicPr>
            <a:picLocks noChangeAspect="1"/>
          </p:cNvPicPr>
          <p:nvPr userDrawn="1"/>
        </p:nvPicPr>
        <p:blipFill>
          <a:blip r:embed="rId4"/>
          <a:stretch>
            <a:fillRect/>
          </a:stretch>
        </p:blipFill>
        <p:spPr>
          <a:xfrm>
            <a:off x="11627224" y="-8479"/>
            <a:ext cx="564776" cy="638222"/>
          </a:xfrm>
          <a:prstGeom prst="rect">
            <a:avLst/>
          </a:prstGeom>
        </p:spPr>
      </p:pic>
      <p:sp>
        <p:nvSpPr>
          <p:cNvPr id="9" name="TextBox 8"/>
          <p:cNvSpPr txBox="1"/>
          <p:nvPr userDrawn="1"/>
        </p:nvSpPr>
        <p:spPr>
          <a:xfrm>
            <a:off x="0" y="26718"/>
            <a:ext cx="12192000"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p>
          <a:p>
            <a:pPr algn="ctr"/>
            <a:r>
              <a:rPr lang="ne-NP" sz="1800" b="0" dirty="0">
                <a:solidFill>
                  <a:srgbClr val="FF0000"/>
                </a:solidFill>
                <a:cs typeface="Kalimati" panose="00000400000000000000" pitchFamily="2"/>
              </a:rPr>
              <a:t>राष्ट्रिय जनगणना २०७८</a:t>
            </a:r>
          </a:p>
        </p:txBody>
      </p:sp>
      <p:pic>
        <p:nvPicPr>
          <p:cNvPr id="11" name="Picture 10"/>
          <p:cNvPicPr>
            <a:picLocks noChangeAspect="1"/>
          </p:cNvPicPr>
          <p:nvPr userDrawn="1"/>
        </p:nvPicPr>
        <p:blipFill>
          <a:blip r:embed="rId5"/>
          <a:stretch>
            <a:fillRect/>
          </a:stretch>
        </p:blipFill>
        <p:spPr>
          <a:xfrm>
            <a:off x="37597" y="18012"/>
            <a:ext cx="572003" cy="479697"/>
          </a:xfrm>
          <a:prstGeom prst="rect">
            <a:avLst/>
          </a:prstGeom>
        </p:spPr>
      </p:pic>
      <p:sp>
        <p:nvSpPr>
          <p:cNvPr id="15" name="Footer Placeholder 12"/>
          <p:cNvSpPr txBox="1">
            <a:spLocks/>
          </p:cNvSpPr>
          <p:nvPr userDrawn="1"/>
        </p:nvSpPr>
        <p:spPr>
          <a:xfrm>
            <a:off x="6504043" y="6481297"/>
            <a:ext cx="5496537" cy="365125"/>
          </a:xfrm>
          <a:prstGeom prst="rect">
            <a:avLst/>
          </a:prstGeom>
        </p:spPr>
        <p:txBody>
          <a:bodyPr/>
          <a:lstStyle>
            <a:defPPr>
              <a:defRPr lang="en-US"/>
            </a:defPPr>
            <a:lvl1pPr marL="0" algn="l" defTabSz="914400" rtl="0" eaLnBrk="1" latinLnBrk="0" hangingPunct="1">
              <a:defRPr sz="1800" kern="1200">
                <a:solidFill>
                  <a:srgbClr val="002060"/>
                </a:solidFill>
                <a:latin typeface="+mn-lt"/>
                <a:ea typeface="+mn-ea"/>
                <a:cs typeface="Kalimati" panose="00000400000000000000" pitchFamily="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b="1" dirty="0">
                <a:solidFill>
                  <a:srgbClr val="FFC000"/>
                </a:solidFill>
              </a:rPr>
              <a:t>Page 1/….</a:t>
            </a:r>
          </a:p>
        </p:txBody>
      </p:sp>
    </p:spTree>
    <p:extLst>
      <p:ext uri="{BB962C8B-B14F-4D97-AF65-F5344CB8AC3E}">
        <p14:creationId xmlns:p14="http://schemas.microsoft.com/office/powerpoint/2010/main" val="3268549186"/>
      </p:ext>
    </p:extLst>
  </p:cSld>
  <p:clrMap bg1="lt1" tx1="dk1" bg2="lt2" tx2="dk2" accent1="accent1" accent2="accent2" accent3="accent3" accent4="accent4" accent5="accent5" accent6="accent6" hlink="hlink" folHlink="folHlink"/>
  <p:sldLayoutIdLst>
    <p:sldLayoutId id="2147483653" r:id="rId1"/>
    <p:sldLayoutId id="214748365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jp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jp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4294967295"/>
          </p:nvPr>
        </p:nvSpPr>
        <p:spPr>
          <a:xfrm>
            <a:off x="3647658" y="2286250"/>
            <a:ext cx="8450093" cy="384468"/>
          </a:xfrm>
          <a:prstGeom prst="rect">
            <a:avLst/>
          </a:prstGeom>
        </p:spPr>
        <p:txBody>
          <a:bodyPr/>
          <a:lstStyle/>
          <a:p>
            <a:pPr marL="0" indent="0" algn="ctr">
              <a:buNone/>
            </a:pPr>
            <a:r>
              <a:rPr lang="ne-NP" b="1" spc="-40" dirty="0">
                <a:solidFill>
                  <a:srgbClr val="002060"/>
                </a:solidFill>
                <a:cs typeface="Kalimati" pitchFamily="2"/>
              </a:rPr>
              <a:t>मुख्य प्रश्नावलीः व्यक्तिगत खण्ड (महल २६ देखि ३० सम्म)</a:t>
            </a:r>
          </a:p>
        </p:txBody>
      </p:sp>
      <p:sp>
        <p:nvSpPr>
          <p:cNvPr id="7" name="Slide Number Placeholder 19"/>
          <p:cNvSpPr txBox="1">
            <a:spLocks/>
          </p:cNvSpPr>
          <p:nvPr/>
        </p:nvSpPr>
        <p:spPr>
          <a:xfrm>
            <a:off x="11826240" y="6471920"/>
            <a:ext cx="340360" cy="3860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1</a:t>
            </a:fld>
            <a:endParaRPr lang="en-US" dirty="0">
              <a:latin typeface="Fontasy Himali" panose="04020500000000000000" pitchFamily="82" charset="0"/>
            </a:endParaRPr>
          </a:p>
        </p:txBody>
      </p:sp>
      <p:sp>
        <p:nvSpPr>
          <p:cNvPr id="6" name="Title 1">
            <a:extLst>
              <a:ext uri="{FF2B5EF4-FFF2-40B4-BE49-F238E27FC236}">
                <a16:creationId xmlns:a16="http://schemas.microsoft.com/office/drawing/2014/main" id="{C7ED5755-80EB-4C9D-8746-698DE6444C0D}"/>
              </a:ext>
            </a:extLst>
          </p:cNvPr>
          <p:cNvSpPr txBox="1">
            <a:spLocks/>
          </p:cNvSpPr>
          <p:nvPr/>
        </p:nvSpPr>
        <p:spPr>
          <a:xfrm>
            <a:off x="-1" y="660681"/>
            <a:ext cx="11649765" cy="1197116"/>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spcBef>
                <a:spcPts val="0"/>
              </a:spcBef>
              <a:spcAft>
                <a:spcPts val="0"/>
              </a:spcAft>
            </a:pPr>
            <a:r>
              <a:rPr lang="ne-NP" sz="2800" b="1" dirty="0">
                <a:solidFill>
                  <a:srgbClr val="142DAC"/>
                </a:solidFill>
                <a:latin typeface="Calibri" panose="020F0502020204030204" pitchFamily="34" charset="0"/>
                <a:cs typeface="Kalimati" panose="00000400000000000000" pitchFamily="2"/>
              </a:rPr>
              <a:t>राष्ट्रिय जनगणना, २०७८</a:t>
            </a:r>
            <a:endParaRPr lang="en-US" sz="2800" b="1" dirty="0">
              <a:solidFill>
                <a:srgbClr val="142DAC"/>
              </a:solidFill>
              <a:latin typeface="Calibri" panose="020F0502020204030204" pitchFamily="34" charset="0"/>
              <a:cs typeface="Kalimati" panose="00000400000000000000" pitchFamily="2"/>
            </a:endParaRPr>
          </a:p>
          <a:p>
            <a:pPr marL="0" marR="0" algn="ctr">
              <a:spcBef>
                <a:spcPts val="0"/>
              </a:spcBef>
              <a:spcAft>
                <a:spcPts val="0"/>
              </a:spcAft>
            </a:pPr>
            <a:r>
              <a:rPr lang="ne-NP" sz="2800" b="1" dirty="0">
                <a:solidFill>
                  <a:srgbClr val="142DAC"/>
                </a:solidFill>
                <a:latin typeface="Calibri" panose="020F0502020204030204" pitchFamily="34" charset="0"/>
                <a:cs typeface="Kalimati" panose="00000400000000000000" pitchFamily="2"/>
              </a:rPr>
              <a:t>गणक </a:t>
            </a:r>
            <a:r>
              <a:rPr lang="hi-IN" sz="2800" b="1" dirty="0">
                <a:solidFill>
                  <a:srgbClr val="142DAC"/>
                </a:solidFill>
                <a:latin typeface="Calibri" panose="020F0502020204030204" pitchFamily="34" charset="0"/>
                <a:cs typeface="Kalimati" panose="00000400000000000000" pitchFamily="2"/>
              </a:rPr>
              <a:t>तालिम </a:t>
            </a:r>
            <a:endParaRPr lang="en-US" sz="2800" b="1" dirty="0">
              <a:solidFill>
                <a:srgbClr val="142DAC"/>
              </a:solidFill>
              <a:latin typeface="Calibri" panose="020F0502020204030204" pitchFamily="34" charset="0"/>
              <a:cs typeface="Kalimati" panose="00000400000000000000" pitchFamily="2"/>
            </a:endParaRPr>
          </a:p>
          <a:p>
            <a:pPr marL="0" marR="0" algn="ctr">
              <a:spcBef>
                <a:spcPts val="0"/>
              </a:spcBef>
              <a:spcAft>
                <a:spcPts val="0"/>
              </a:spcAft>
            </a:pPr>
            <a:r>
              <a:rPr lang="ne-NP" sz="2400" b="1" dirty="0">
                <a:solidFill>
                  <a:srgbClr val="142DAC"/>
                </a:solidFill>
                <a:latin typeface="Calibri" panose="020F0502020204030204" pitchFamily="34" charset="0"/>
                <a:ea typeface="Calibri" panose="020F0502020204030204" pitchFamily="34" charset="0"/>
                <a:cs typeface="Kalimati" panose="00000400000000000000" pitchFamily="2"/>
              </a:rPr>
              <a:t>मितिः २०७८ कार्तिक १४</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690" y="2514598"/>
            <a:ext cx="7403692" cy="4376477"/>
          </a:xfrm>
          <a:prstGeom prst="rect">
            <a:avLst/>
          </a:prstGeom>
          <a:effectLst/>
          <a:scene3d>
            <a:camera prst="orthographicFront"/>
            <a:lightRig rig="threePt" dir="t"/>
          </a:scene3d>
          <a:sp3d>
            <a:bevelT w="165100" prst="coolSlant"/>
          </a:sp3d>
        </p:spPr>
      </p:pic>
      <p:sp>
        <p:nvSpPr>
          <p:cNvPr id="12" name="Rectangle 11">
            <a:extLst>
              <a:ext uri="{FF2B5EF4-FFF2-40B4-BE49-F238E27FC236}">
                <a16:creationId xmlns:a16="http://schemas.microsoft.com/office/drawing/2014/main" id="{1811E7BF-F487-4776-9645-56F571B18337}"/>
              </a:ext>
            </a:extLst>
          </p:cNvPr>
          <p:cNvSpPr/>
          <p:nvPr/>
        </p:nvSpPr>
        <p:spPr>
          <a:xfrm>
            <a:off x="4868427" y="3770583"/>
            <a:ext cx="6839226" cy="2862322"/>
          </a:xfrm>
          <a:prstGeom prst="rect">
            <a:avLst/>
          </a:prstGeom>
        </p:spPr>
        <p:txBody>
          <a:bodyPr wrap="square">
            <a:spAutoFit/>
          </a:bodyPr>
          <a:lstStyle/>
          <a:p>
            <a:pPr marL="342900" indent="-342900">
              <a:lnSpc>
                <a:spcPct val="150000"/>
              </a:lnSpc>
              <a:buFont typeface="Wingdings" panose="05000000000000000000" pitchFamily="2" charset="2"/>
              <a:buChar char="ü"/>
            </a:pPr>
            <a:r>
              <a:rPr lang="ne-NP" sz="2400" dirty="0">
                <a:latin typeface="Preeti"/>
                <a:ea typeface="Calibri"/>
                <a:cs typeface="Kalimati" pitchFamily="2"/>
              </a:rPr>
              <a:t>प्रजनन् सम्बन्धी</a:t>
            </a:r>
            <a:r>
              <a:rPr lang="en-US" sz="2400" dirty="0">
                <a:latin typeface="Preeti"/>
                <a:ea typeface="Calibri"/>
                <a:cs typeface="Kalimati" pitchFamily="2"/>
              </a:rPr>
              <a:t> </a:t>
            </a:r>
            <a:r>
              <a:rPr lang="ne-NP" sz="2400" dirty="0">
                <a:latin typeface="Preeti"/>
                <a:ea typeface="Calibri"/>
                <a:cs typeface="Kalimati" pitchFamily="2"/>
              </a:rPr>
              <a:t>विवरणः </a:t>
            </a:r>
            <a:r>
              <a:rPr lang="ne-NP" sz="2400" dirty="0">
                <a:latin typeface="KaiTi" panose="02010609060101010101" pitchFamily="49" charset="-122"/>
                <a:ea typeface="KaiTi" panose="02010609060101010101" pitchFamily="49" charset="-122"/>
                <a:cs typeface="Kalimati" panose="00000400000000000000" pitchFamily="2"/>
              </a:rPr>
              <a:t>महल २६—२८ </a:t>
            </a:r>
            <a:endParaRPr lang="ne-NP" sz="2400" dirty="0">
              <a:latin typeface="Preeti"/>
              <a:ea typeface="Calibri"/>
              <a:cs typeface="Kalimati" pitchFamily="2"/>
            </a:endParaRPr>
          </a:p>
          <a:p>
            <a:pPr marL="342900" indent="-342900">
              <a:lnSpc>
                <a:spcPct val="150000"/>
              </a:lnSpc>
              <a:buFont typeface="Wingdings" panose="05000000000000000000" pitchFamily="2" charset="2"/>
              <a:buChar char="ü"/>
            </a:pPr>
            <a:r>
              <a:rPr lang="ne-NP" sz="2400" dirty="0">
                <a:latin typeface="Preeti"/>
                <a:ea typeface="Calibri"/>
                <a:cs typeface="Kalimati" pitchFamily="2"/>
              </a:rPr>
              <a:t>प्रजनन् सम्बन्धी</a:t>
            </a:r>
            <a:r>
              <a:rPr lang="en-US" sz="2400" dirty="0">
                <a:latin typeface="Preeti"/>
                <a:ea typeface="Calibri"/>
                <a:cs typeface="Kalimati" pitchFamily="2"/>
              </a:rPr>
              <a:t> </a:t>
            </a:r>
            <a:r>
              <a:rPr lang="ne-NP" sz="2400" dirty="0">
                <a:latin typeface="Preeti"/>
                <a:ea typeface="Calibri"/>
                <a:cs typeface="Kalimati" pitchFamily="2"/>
              </a:rPr>
              <a:t>विवरण भर्दा </a:t>
            </a:r>
            <a:r>
              <a:rPr lang="ne-NP" sz="2400" dirty="0">
                <a:latin typeface="KaiTi" panose="02010609060101010101" pitchFamily="49" charset="-122"/>
                <a:ea typeface="KaiTi" panose="02010609060101010101" pitchFamily="49" charset="-122"/>
                <a:cs typeface="Kalimati" panose="00000400000000000000" pitchFamily="2"/>
              </a:rPr>
              <a:t>ध्यान दिनुपर्ने कुराहरू</a:t>
            </a:r>
          </a:p>
          <a:p>
            <a:pPr marL="342900" indent="-342900">
              <a:lnSpc>
                <a:spcPct val="150000"/>
              </a:lnSpc>
              <a:buFont typeface="Wingdings" panose="05000000000000000000" pitchFamily="2" charset="2"/>
              <a:buChar char="ü"/>
            </a:pPr>
            <a:r>
              <a:rPr lang="ne-NP" sz="2400" dirty="0">
                <a:latin typeface="Preeti"/>
                <a:ea typeface="Calibri"/>
                <a:cs typeface="Kalimati" pitchFamily="2"/>
              </a:rPr>
              <a:t>बालबालिकाको बसोवासको अवस्था महल २९</a:t>
            </a:r>
          </a:p>
          <a:p>
            <a:pPr marL="342900" indent="-342900">
              <a:lnSpc>
                <a:spcPct val="150000"/>
              </a:lnSpc>
              <a:buFont typeface="Wingdings" panose="05000000000000000000" pitchFamily="2" charset="2"/>
              <a:buChar char="ü"/>
            </a:pPr>
            <a:r>
              <a:rPr lang="ne-NP" sz="2400" dirty="0">
                <a:latin typeface="Preeti"/>
                <a:cs typeface="Kalimati" pitchFamily="2"/>
              </a:rPr>
              <a:t>अपाङ्गता सम्बन्धी विवरणः महल ३०</a:t>
            </a:r>
          </a:p>
          <a:p>
            <a:pPr marL="342900" indent="-342900">
              <a:lnSpc>
                <a:spcPct val="150000"/>
              </a:lnSpc>
              <a:buFont typeface="Wingdings" panose="05000000000000000000" pitchFamily="2" charset="2"/>
              <a:buChar char="ü"/>
            </a:pPr>
            <a:r>
              <a:rPr lang="ne-NP" sz="2400" dirty="0">
                <a:latin typeface="Preeti"/>
                <a:cs typeface="Kalimati" pitchFamily="2"/>
              </a:rPr>
              <a:t>अपाङ्गता</a:t>
            </a:r>
            <a:r>
              <a:rPr lang="ne-NP" sz="2400" dirty="0">
                <a:latin typeface="Preeti"/>
                <a:ea typeface="Calibri"/>
                <a:cs typeface="Kalimati" pitchFamily="2"/>
              </a:rPr>
              <a:t> सम्बन्धी</a:t>
            </a:r>
            <a:r>
              <a:rPr lang="en-US" sz="2400" dirty="0">
                <a:latin typeface="Preeti"/>
                <a:ea typeface="Calibri"/>
                <a:cs typeface="Kalimati" pitchFamily="2"/>
              </a:rPr>
              <a:t> </a:t>
            </a:r>
            <a:r>
              <a:rPr lang="ne-NP" sz="2400" dirty="0">
                <a:latin typeface="Preeti"/>
                <a:ea typeface="Calibri"/>
                <a:cs typeface="Kalimati" pitchFamily="2"/>
              </a:rPr>
              <a:t>विवरण भर्दा </a:t>
            </a:r>
            <a:r>
              <a:rPr lang="ne-NP" sz="2400" dirty="0">
                <a:latin typeface="KaiTi" panose="02010609060101010101" pitchFamily="49" charset="-122"/>
                <a:ea typeface="KaiTi" panose="02010609060101010101" pitchFamily="49" charset="-122"/>
                <a:cs typeface="Kalimati" panose="00000400000000000000" pitchFamily="2"/>
              </a:rPr>
              <a:t>ध्यान दिनुपर्ने कुराहरू</a:t>
            </a:r>
            <a:endParaRPr lang="en-US" sz="2400" dirty="0"/>
          </a:p>
        </p:txBody>
      </p:sp>
      <p:sp>
        <p:nvSpPr>
          <p:cNvPr id="14" name="Text Placeholder 1"/>
          <p:cNvSpPr>
            <a:spLocks noGrp="1"/>
          </p:cNvSpPr>
          <p:nvPr>
            <p:ph type="body" sz="quarter" idx="4294967295"/>
          </p:nvPr>
        </p:nvSpPr>
        <p:spPr>
          <a:xfrm>
            <a:off x="4609627" y="3086870"/>
            <a:ext cx="2749291" cy="727669"/>
          </a:xfrm>
          <a:prstGeom prst="rect">
            <a:avLst/>
          </a:prstGeom>
        </p:spPr>
        <p:txBody>
          <a:bodyPr>
            <a:noAutofit/>
          </a:bodyPr>
          <a:lstStyle/>
          <a:p>
            <a:pPr marL="0" indent="0" algn="ctr">
              <a:lnSpc>
                <a:spcPct val="150000"/>
              </a:lnSpc>
              <a:buNone/>
            </a:pPr>
            <a:r>
              <a:rPr lang="ne-NP" sz="2400" b="1" dirty="0">
                <a:latin typeface="Ganesh" pitchFamily="2" charset="0"/>
                <a:cs typeface="Kalimati" panose="00000400000000000000" pitchFamily="2"/>
              </a:rPr>
              <a:t>प्रस्तुतिका विषय</a:t>
            </a:r>
          </a:p>
        </p:txBody>
      </p:sp>
      <p:pic>
        <p:nvPicPr>
          <p:cNvPr id="9" name="Picture 8">
            <a:extLst>
              <a:ext uri="{FF2B5EF4-FFF2-40B4-BE49-F238E27FC236}">
                <a16:creationId xmlns:a16="http://schemas.microsoft.com/office/drawing/2014/main" id="{D9754AA1-7DC4-40F7-932C-B77FF2F22DAF}"/>
              </a:ext>
            </a:extLst>
          </p:cNvPr>
          <p:cNvPicPr>
            <a:picLocks noChangeAspect="1"/>
          </p:cNvPicPr>
          <p:nvPr/>
        </p:nvPicPr>
        <p:blipFill rotWithShape="1">
          <a:blip r:embed="rId3"/>
          <a:srcRect l="44128" t="14264" r="30145" b="26666"/>
          <a:stretch/>
        </p:blipFill>
        <p:spPr>
          <a:xfrm>
            <a:off x="249763" y="679092"/>
            <a:ext cx="2934729" cy="3435708"/>
          </a:xfrm>
          <a:prstGeom prst="rect">
            <a:avLst/>
          </a:prstGeom>
        </p:spPr>
      </p:pic>
      <p:sp>
        <p:nvSpPr>
          <p:cNvPr id="10" name="Title 1">
            <a:extLst>
              <a:ext uri="{FF2B5EF4-FFF2-40B4-BE49-F238E27FC236}">
                <a16:creationId xmlns:a16="http://schemas.microsoft.com/office/drawing/2014/main" id="{FCAB91F0-A918-44AA-9D9C-3830D16D7069}"/>
              </a:ext>
            </a:extLst>
          </p:cNvPr>
          <p:cNvSpPr txBox="1">
            <a:spLocks/>
          </p:cNvSpPr>
          <p:nvPr/>
        </p:nvSpPr>
        <p:spPr>
          <a:xfrm>
            <a:off x="-1" y="4356990"/>
            <a:ext cx="4495691" cy="250101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ne-NP" sz="2800" b="1" dirty="0">
                <a:solidFill>
                  <a:srgbClr val="002060"/>
                </a:solidFill>
                <a:cs typeface="Kalimati" pitchFamily="2"/>
              </a:rPr>
              <a:t>सन्दर्भ सामग्री </a:t>
            </a:r>
            <a:r>
              <a:rPr lang="ne-NP" sz="2800" dirty="0">
                <a:cs typeface="Kalimati" pitchFamily="2"/>
              </a:rPr>
              <a:t> </a:t>
            </a:r>
            <a:br>
              <a:rPr lang="ne-NP" sz="2800" dirty="0">
                <a:cs typeface="Kalimati" pitchFamily="2"/>
              </a:rPr>
            </a:br>
            <a:r>
              <a:rPr lang="ne-NP" sz="2800" dirty="0">
                <a:cs typeface="Kalimati" pitchFamily="2"/>
              </a:rPr>
              <a:t>गणना </a:t>
            </a:r>
            <a:r>
              <a:rPr lang="ne-NP" sz="2400" dirty="0">
                <a:cs typeface="Kalimati" pitchFamily="2"/>
              </a:rPr>
              <a:t>पुस्तिकाको भाग १० अनुच्छेद १०.१</a:t>
            </a:r>
            <a:r>
              <a:rPr lang="en-US" sz="2400" dirty="0">
                <a:cs typeface="Kalimati" pitchFamily="2"/>
              </a:rPr>
              <a:t>-</a:t>
            </a:r>
            <a:r>
              <a:rPr lang="ne-NP" sz="2400" dirty="0">
                <a:cs typeface="Kalimati" pitchFamily="2"/>
              </a:rPr>
              <a:t>१०.१७</a:t>
            </a:r>
          </a:p>
          <a:p>
            <a:pPr algn="ctr">
              <a:lnSpc>
                <a:spcPct val="100000"/>
              </a:lnSpc>
            </a:pPr>
            <a:br>
              <a:rPr lang="ne-NP" sz="2400" dirty="0">
                <a:cs typeface="Kalimati" pitchFamily="2"/>
              </a:rPr>
            </a:br>
            <a:r>
              <a:rPr lang="ne-NP" sz="2800" dirty="0">
                <a:cs typeface="Kalimati" pitchFamily="2"/>
              </a:rPr>
              <a:t>गणना </a:t>
            </a:r>
            <a:r>
              <a:rPr lang="ne-NP" sz="2400" dirty="0">
                <a:cs typeface="Kalimati" pitchFamily="2"/>
              </a:rPr>
              <a:t>पुस्तिकाको भाग ११ अनुच्छेद ११.१</a:t>
            </a:r>
            <a:r>
              <a:rPr lang="en-US" sz="2400" dirty="0">
                <a:cs typeface="Kalimati" pitchFamily="2"/>
              </a:rPr>
              <a:t>-</a:t>
            </a:r>
            <a:r>
              <a:rPr lang="ne-NP" sz="2400" dirty="0">
                <a:cs typeface="Kalimati" pitchFamily="2"/>
              </a:rPr>
              <a:t>१०.१५</a:t>
            </a:r>
            <a:br>
              <a:rPr lang="ne-NP" sz="2400" dirty="0">
                <a:cs typeface="Kalimati" pitchFamily="2"/>
              </a:rPr>
            </a:br>
            <a:br>
              <a:rPr lang="ne-NP" sz="2400" dirty="0">
                <a:cs typeface="Kalimati" pitchFamily="2"/>
              </a:rPr>
            </a:br>
            <a:br>
              <a:rPr lang="ne-NP" sz="2400" dirty="0">
                <a:cs typeface="Kalimati" pitchFamily="2"/>
              </a:rPr>
            </a:br>
            <a:br>
              <a:rPr lang="ne-NP" sz="2400" dirty="0">
                <a:cs typeface="Kalimati" pitchFamily="2"/>
              </a:rPr>
            </a:br>
            <a:br>
              <a:rPr lang="hi-IN" sz="2800" b="1" dirty="0">
                <a:solidFill>
                  <a:srgbClr val="002060"/>
                </a:solidFill>
                <a:cs typeface="Kalimati" pitchFamily="2"/>
              </a:rPr>
            </a:br>
            <a:endParaRPr lang="en-US" sz="2800" dirty="0"/>
          </a:p>
        </p:txBody>
      </p:sp>
      <p:sp>
        <p:nvSpPr>
          <p:cNvPr id="2" name="TextBox 1">
            <a:extLst>
              <a:ext uri="{FF2B5EF4-FFF2-40B4-BE49-F238E27FC236}">
                <a16:creationId xmlns:a16="http://schemas.microsoft.com/office/drawing/2014/main" id="{2057CC5F-8308-4E67-9786-428E7E208DA7}"/>
              </a:ext>
            </a:extLst>
          </p:cNvPr>
          <p:cNvSpPr txBox="1"/>
          <p:nvPr/>
        </p:nvSpPr>
        <p:spPr>
          <a:xfrm>
            <a:off x="10505661" y="874643"/>
            <a:ext cx="1393721" cy="369332"/>
          </a:xfrm>
          <a:prstGeom prst="rect">
            <a:avLst/>
          </a:prstGeom>
          <a:noFill/>
        </p:spPr>
        <p:txBody>
          <a:bodyPr wrap="square" rtlCol="0">
            <a:spAutoFit/>
          </a:bodyPr>
          <a:lstStyle/>
          <a:p>
            <a:pPr algn="ctr"/>
            <a:r>
              <a:rPr lang="ne-NP" b="1" dirty="0">
                <a:solidFill>
                  <a:srgbClr val="002060"/>
                </a:solidFill>
                <a:cs typeface="Kalimati" panose="00000400000000000000" pitchFamily="2"/>
              </a:rPr>
              <a:t>चौथो सत्र</a:t>
            </a:r>
            <a:endParaRPr lang="en-US" b="1" dirty="0">
              <a:solidFill>
                <a:srgbClr val="002060"/>
              </a:solidFill>
            </a:endParaRPr>
          </a:p>
        </p:txBody>
      </p:sp>
    </p:spTree>
    <p:extLst>
      <p:ext uri="{BB962C8B-B14F-4D97-AF65-F5344CB8AC3E}">
        <p14:creationId xmlns:p14="http://schemas.microsoft.com/office/powerpoint/2010/main" val="138717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08828" y="6385848"/>
            <a:ext cx="498987" cy="359082"/>
          </a:xfrm>
        </p:spPr>
        <p:txBody>
          <a:bodyPr/>
          <a:lstStyle/>
          <a:p>
            <a:pPr algn="ctr"/>
            <a:fld id="{2840B2E4-A264-431E-ABDE-38E3BCDA5876}" type="slidenum">
              <a:rPr lang="en-US">
                <a:latin typeface="Fontasy Himali" panose="04020500000000000000" pitchFamily="82" charset="0"/>
              </a:rPr>
              <a:pPr algn="ctr"/>
              <a:t>10</a:t>
            </a:fld>
            <a:endParaRPr lang="en-US" dirty="0">
              <a:latin typeface="Fontasy Himali" panose="04020500000000000000" pitchFamily="82" charset="0"/>
            </a:endParaRPr>
          </a:p>
        </p:txBody>
      </p:sp>
      <p:sp>
        <p:nvSpPr>
          <p:cNvPr id="8" name="Text Placeholder 1"/>
          <p:cNvSpPr txBox="1">
            <a:spLocks/>
          </p:cNvSpPr>
          <p:nvPr/>
        </p:nvSpPr>
        <p:spPr>
          <a:xfrm>
            <a:off x="924571" y="839590"/>
            <a:ext cx="10436773" cy="54072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२६—२७ को प्रश्नको सम्बन्धमा ध्यान दिनुपर्ने कुराहरू</a:t>
            </a:r>
            <a:endParaRPr lang="ko-KR" altLang="en-US" sz="2400" b="1" dirty="0">
              <a:latin typeface="Ganesh" pitchFamily="2" charset="0"/>
              <a:cs typeface="Kalimati" pitchFamily="2"/>
            </a:endParaRPr>
          </a:p>
        </p:txBody>
      </p:sp>
      <p:sp>
        <p:nvSpPr>
          <p:cNvPr id="2" name="Rectangle 1"/>
          <p:cNvSpPr/>
          <p:nvPr/>
        </p:nvSpPr>
        <p:spPr>
          <a:xfrm>
            <a:off x="-1" y="1725567"/>
            <a:ext cx="9792930" cy="4411849"/>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ne-NP" sz="2400" dirty="0">
                <a:latin typeface="Calibri" panose="020F0502020204030204" pitchFamily="34" charset="0"/>
                <a:ea typeface="Calibri" panose="020F0502020204030204" pitchFamily="34" charset="0"/>
                <a:cs typeface="Kalimati" panose="00000400000000000000" pitchFamily="2"/>
              </a:rPr>
              <a:t>प्रश्न सोध्दा जिउँदो जन्म भई मृत्यु भएका छोराछोरी कुनै थिए कि विशेष सोधखोज गर्नुपर्दछ । </a:t>
            </a:r>
          </a:p>
          <a:p>
            <a:pPr marL="342900" indent="-342900" algn="just">
              <a:lnSpc>
                <a:spcPct val="150000"/>
              </a:lnSpc>
              <a:spcAft>
                <a:spcPts val="800"/>
              </a:spcAft>
              <a:buFont typeface="Arial" panose="020B0604020202020204" pitchFamily="34" charset="0"/>
              <a:buChar char="•"/>
            </a:pPr>
            <a:r>
              <a:rPr lang="ne-NP" sz="2400" dirty="0">
                <a:latin typeface="Calibri" panose="020F0502020204030204" pitchFamily="34" charset="0"/>
                <a:ea typeface="Calibri" panose="020F0502020204030204" pitchFamily="34" charset="0"/>
                <a:cs typeface="Kalimati" panose="00000400000000000000" pitchFamily="2"/>
              </a:rPr>
              <a:t>कतिपयले छोराछोरी मृत्यु भएको दुखद घटनालाई बिर्सन चाहने हुनाले मृत्यु भएका छोराछोरीको बारेमा प्रश्न सोध्नु संवेदनशील हुन्छ र त्यस्ता विवरणहरू दिन उत्तरदाताले प्राय गरी रुचाउँदैनन् । साथै यस्तो विवरण दिन आवश्यक पर्दैन भन्ने धारणा पनि </a:t>
            </a:r>
            <a:r>
              <a:rPr lang="ne-NP" sz="2400">
                <a:latin typeface="Calibri" panose="020F0502020204030204" pitchFamily="34" charset="0"/>
                <a:ea typeface="Calibri" panose="020F0502020204030204" pitchFamily="34" charset="0"/>
                <a:cs typeface="Kalimati" panose="00000400000000000000" pitchFamily="2"/>
              </a:rPr>
              <a:t>हुनसक्दछ ।</a:t>
            </a:r>
          </a:p>
          <a:p>
            <a:pPr marL="342900" indent="-342900" algn="just">
              <a:lnSpc>
                <a:spcPct val="150000"/>
              </a:lnSpc>
              <a:spcAft>
                <a:spcPts val="800"/>
              </a:spcAft>
              <a:buFont typeface="Arial" panose="020B0604020202020204" pitchFamily="34" charset="0"/>
              <a:buChar char="•"/>
            </a:pPr>
            <a:r>
              <a:rPr lang="ne-NP" sz="2400">
                <a:latin typeface="Calibri" panose="020F0502020204030204" pitchFamily="34" charset="0"/>
                <a:ea typeface="Calibri" panose="020F0502020204030204" pitchFamily="34" charset="0"/>
                <a:cs typeface="Kalimati" panose="00000400000000000000" pitchFamily="2"/>
              </a:rPr>
              <a:t>खासगरेर जन्म भएको तुरुन्तै वा केही समयपछि मृत्यु भएका बच्चाहरूको विवरण दिन र लिन छुट हुने सम्भावना बढी हुन्छ ।</a:t>
            </a:r>
            <a:endParaRPr lang="ne-NP" sz="2400" dirty="0">
              <a:latin typeface="Calibri" panose="020F0502020204030204" pitchFamily="34" charset="0"/>
              <a:ea typeface="Calibri" panose="020F0502020204030204" pitchFamily="34" charset="0"/>
              <a:cs typeface="Kalimati" panose="00000400000000000000" pitchFamily="2"/>
            </a:endParaRPr>
          </a:p>
        </p:txBody>
      </p:sp>
      <p:pic>
        <p:nvPicPr>
          <p:cNvPr id="9" name="Picture 2" descr="H:\CBS_Tutorial\PPT Templates\anti-vaxxer-017-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0561" y="1380319"/>
            <a:ext cx="1875238" cy="137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00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77654" y="6322559"/>
            <a:ext cx="498987" cy="300087"/>
          </a:xfrm>
        </p:spPr>
        <p:txBody>
          <a:bodyPr/>
          <a:lstStyle/>
          <a:p>
            <a:pPr algn="ctr"/>
            <a:fld id="{2840B2E4-A264-431E-ABDE-38E3BCDA5876}" type="slidenum">
              <a:rPr lang="en-US">
                <a:latin typeface="Fontasy Himali" panose="04020500000000000000" pitchFamily="82" charset="0"/>
              </a:rPr>
              <a:pPr algn="ctr"/>
              <a:t>11</a:t>
            </a:fld>
            <a:endParaRPr lang="en-US" dirty="0">
              <a:latin typeface="Fontasy Himali" panose="04020500000000000000" pitchFamily="82" charset="0"/>
            </a:endParaRPr>
          </a:p>
        </p:txBody>
      </p:sp>
      <p:sp>
        <p:nvSpPr>
          <p:cNvPr id="8" name="Text Placeholder 1"/>
          <p:cNvSpPr txBox="1">
            <a:spLocks/>
          </p:cNvSpPr>
          <p:nvPr/>
        </p:nvSpPr>
        <p:spPr>
          <a:xfrm>
            <a:off x="1072055" y="960080"/>
            <a:ext cx="10505599" cy="60957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२६—२७ को प्रश्नको सम्बन्धमा ध्यान दिनुपर्ने कुराहरू</a:t>
            </a:r>
            <a:endParaRPr lang="ko-KR" altLang="en-US" sz="2800" b="1" dirty="0">
              <a:latin typeface="Ganesh" pitchFamily="2" charset="0"/>
              <a:cs typeface="Kalimati" pitchFamily="2"/>
            </a:endParaRPr>
          </a:p>
        </p:txBody>
      </p:sp>
      <p:sp>
        <p:nvSpPr>
          <p:cNvPr id="3" name="Rectangle 2"/>
          <p:cNvSpPr/>
          <p:nvPr/>
        </p:nvSpPr>
        <p:spPr>
          <a:xfrm>
            <a:off x="129210" y="1838013"/>
            <a:ext cx="9130294" cy="4129336"/>
          </a:xfrm>
          <a:prstGeom prst="rect">
            <a:avLst/>
          </a:prstGeom>
        </p:spPr>
        <p:txBody>
          <a:bodyPr wrap="square">
            <a:spAutoFit/>
          </a:bodyPr>
          <a:lstStyle/>
          <a:p>
            <a:pPr marL="342900" indent="-342900" algn="just">
              <a:lnSpc>
                <a:spcPct val="150000"/>
              </a:lnSpc>
              <a:spcAft>
                <a:spcPts val="800"/>
              </a:spcAft>
              <a:buFont typeface="Arial" panose="020B0604020202020204" pitchFamily="34" charset="0"/>
              <a:buChar char="•"/>
            </a:pPr>
            <a:r>
              <a:rPr lang="ne-NP" sz="2400" dirty="0">
                <a:latin typeface="Calibri" panose="020F0502020204030204" pitchFamily="34" charset="0"/>
                <a:ea typeface="Calibri" panose="020F0502020204030204" pitchFamily="34" charset="0"/>
                <a:cs typeface="Kalimati" panose="00000400000000000000" pitchFamily="2"/>
              </a:rPr>
              <a:t>विवाह भएर अर्काको घर गएका छोरीहरू गणनामा छुट्न सक्दछन् ।</a:t>
            </a:r>
            <a:endParaRPr lang="en-US" sz="2400" dirty="0">
              <a:latin typeface="Calibri" panose="020F0502020204030204" pitchFamily="34" charset="0"/>
              <a:ea typeface="Calibri" panose="020F0502020204030204" pitchFamily="34" charset="0"/>
              <a:cs typeface="Kalimati" panose="00000400000000000000" pitchFamily="2"/>
            </a:endParaRPr>
          </a:p>
          <a:p>
            <a:pPr marL="342900" indent="-342900" algn="just">
              <a:lnSpc>
                <a:spcPct val="150000"/>
              </a:lnSpc>
              <a:spcAft>
                <a:spcPts val="800"/>
              </a:spcAft>
              <a:buFont typeface="Arial" panose="020B0604020202020204" pitchFamily="34" charset="0"/>
              <a:buChar char="•"/>
            </a:pPr>
            <a:r>
              <a:rPr lang="ne-NP" sz="2400" dirty="0">
                <a:latin typeface="Calibri" panose="020F0502020204030204" pitchFamily="34" charset="0"/>
                <a:ea typeface="Calibri" panose="020F0502020204030204" pitchFamily="34" charset="0"/>
                <a:cs typeface="Kalimati" panose="00000400000000000000" pitchFamily="2"/>
              </a:rPr>
              <a:t>जायजन्मको विवरण संकलनमा आवश्यक समय दिई जन्म भएका छोराछोरीको स्थिति एकएक गरी सोधी छोराछोरीको संख्या अलगअलग लेख्नुपर्दछ ।</a:t>
            </a:r>
            <a:endParaRPr lang="en-US" sz="2400" dirty="0">
              <a:latin typeface="Calibri" panose="020F0502020204030204" pitchFamily="34" charset="0"/>
              <a:ea typeface="Calibri" panose="020F0502020204030204" pitchFamily="34" charset="0"/>
              <a:cs typeface="Kalimati" panose="00000400000000000000" pitchFamily="2"/>
            </a:endParaRPr>
          </a:p>
          <a:p>
            <a:pPr marL="342900" indent="-342900" algn="just">
              <a:lnSpc>
                <a:spcPct val="150000"/>
              </a:lnSpc>
              <a:spcAft>
                <a:spcPts val="800"/>
              </a:spcAft>
              <a:buFont typeface="Arial" panose="020B0604020202020204" pitchFamily="34" charset="0"/>
              <a:buChar char="•"/>
            </a:pPr>
            <a:r>
              <a:rPr lang="ne-NP" sz="2400" dirty="0">
                <a:latin typeface="Calibri" panose="020F0502020204030204" pitchFamily="34" charset="0"/>
                <a:ea typeface="Calibri" panose="020F0502020204030204" pitchFamily="34" charset="0"/>
                <a:cs typeface="Kalimati" panose="00000400000000000000" pitchFamily="2"/>
              </a:rPr>
              <a:t>पुनर्विवाह भएका महिलाको अघिल्लो श्रीमानको तर्फबाट जन्मेका छोराछोरीको संख्या छुट्न सक्ने भएकोले सो समेत छन् भने जोडी जम्मा संख्या नछुटाई लेख्नुपर्दछ ।</a:t>
            </a:r>
            <a:endParaRPr lang="en-US" sz="2400" dirty="0">
              <a:effectLst/>
              <a:latin typeface="Calibri" panose="020F0502020204030204" pitchFamily="34" charset="0"/>
              <a:ea typeface="Calibri" panose="020F0502020204030204" pitchFamily="34" charset="0"/>
              <a:cs typeface="Kalimati" panose="00000400000000000000" pitchFamily="2"/>
            </a:endParaRPr>
          </a:p>
        </p:txBody>
      </p:sp>
      <p:pic>
        <p:nvPicPr>
          <p:cNvPr id="3074" name="Picture 2" descr="Wedding Couple Sketch Stock Illustrations – 7,061 Wedding Couple Sketch  Stock Illustrations, Vectors &amp; Clipart - Dreamstime">
            <a:extLst>
              <a:ext uri="{FF2B5EF4-FFF2-40B4-BE49-F238E27FC236}">
                <a16:creationId xmlns:a16="http://schemas.microsoft.com/office/drawing/2014/main" id="{089F1933-084E-4C34-A37F-C686D8B42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623" y="1569658"/>
            <a:ext cx="2613018" cy="451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1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08828" y="6385848"/>
            <a:ext cx="498987" cy="359082"/>
          </a:xfrm>
        </p:spPr>
        <p:txBody>
          <a:bodyPr/>
          <a:lstStyle/>
          <a:p>
            <a:pPr algn="ctr"/>
            <a:fld id="{2840B2E4-A264-431E-ABDE-38E3BCDA5876}" type="slidenum">
              <a:rPr lang="en-US">
                <a:latin typeface="Fontasy Himali" panose="04020500000000000000" pitchFamily="82" charset="0"/>
              </a:rPr>
              <a:pPr algn="ctr"/>
              <a:t>12</a:t>
            </a:fld>
            <a:endParaRPr lang="en-US" dirty="0">
              <a:latin typeface="Fontasy Himali" panose="04020500000000000000" pitchFamily="82" charset="0"/>
            </a:endParaRPr>
          </a:p>
        </p:txBody>
      </p:sp>
      <p:sp>
        <p:nvSpPr>
          <p:cNvPr id="8" name="Text Placeholder 1"/>
          <p:cNvSpPr txBox="1">
            <a:spLocks/>
          </p:cNvSpPr>
          <p:nvPr/>
        </p:nvSpPr>
        <p:spPr>
          <a:xfrm>
            <a:off x="0" y="860691"/>
            <a:ext cx="12115800" cy="83466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२८</a:t>
            </a:r>
            <a:r>
              <a:rPr lang="en-US" sz="2800" b="1" dirty="0">
                <a:ea typeface="Calibri"/>
                <a:cs typeface="Kalimati" pitchFamily="2"/>
              </a:rPr>
              <a:t>:</a:t>
            </a:r>
            <a:r>
              <a:rPr lang="ne-NP" sz="2800" b="1" dirty="0">
                <a:latin typeface="Preeti"/>
                <a:ea typeface="Calibri"/>
                <a:cs typeface="Kalimati" pitchFamily="2"/>
              </a:rPr>
              <a:t> ..नाम.. ले गत १२ महिनामा कति जना जीवित बच्चा जन्माउनु भयो ?</a:t>
            </a:r>
            <a:r>
              <a:rPr lang="ne-NP" sz="2800" b="1" dirty="0">
                <a:solidFill>
                  <a:srgbClr val="002060"/>
                </a:solidFill>
                <a:latin typeface="Ganesh" pitchFamily="2" charset="0"/>
                <a:cs typeface="Kalimati" panose="00000400000000000000" pitchFamily="2"/>
              </a:rPr>
              <a:t> </a:t>
            </a:r>
            <a:endParaRPr lang="en-US" sz="2800" b="1" dirty="0">
              <a:solidFill>
                <a:srgbClr val="002060"/>
              </a:solidFill>
              <a:latin typeface="Ganesh" pitchFamily="2" charset="0"/>
              <a:cs typeface="Kalimati" panose="00000400000000000000" pitchFamily="2"/>
            </a:endParaRPr>
          </a:p>
          <a:p>
            <a:pPr marL="0" indent="0" algn="ctr">
              <a:buNone/>
            </a:pPr>
            <a:r>
              <a:rPr lang="ne-NP" sz="2000" b="1" dirty="0">
                <a:latin typeface="Preeti"/>
                <a:ea typeface="Calibri"/>
                <a:cs typeface="Kalimati" pitchFamily="2"/>
              </a:rPr>
              <a:t>(जीवित जन्मेर मृत्यु भएको समेत समावेश गरी संख्या लेख्नुहोस्।)</a:t>
            </a:r>
            <a:endParaRPr lang="ko-KR" altLang="en-US" sz="1400" b="1" dirty="0">
              <a:latin typeface="Ganesh" pitchFamily="2" charset="0"/>
              <a:cs typeface="Kalimati" pitchFamily="2"/>
            </a:endParaRPr>
          </a:p>
        </p:txBody>
      </p:sp>
      <p:pic>
        <p:nvPicPr>
          <p:cNvPr id="5" name="Picture 2" descr="H:\CBS_Tutorial\PPT Templates\Woman.png">
            <a:extLst>
              <a:ext uri="{FF2B5EF4-FFF2-40B4-BE49-F238E27FC236}">
                <a16:creationId xmlns:a16="http://schemas.microsoft.com/office/drawing/2014/main" id="{2DEE1796-F9BE-4C47-9489-4D728D98C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5538" y="2100307"/>
            <a:ext cx="2218503" cy="3336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E3778EF-91B9-44EF-9661-BAB2E4F6D902}"/>
              </a:ext>
            </a:extLst>
          </p:cNvPr>
          <p:cNvSpPr txBox="1"/>
          <p:nvPr/>
        </p:nvSpPr>
        <p:spPr>
          <a:xfrm>
            <a:off x="198325" y="2129232"/>
            <a:ext cx="9417623" cy="3970318"/>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hi-IN" sz="2400" dirty="0">
                <a:effectLst/>
                <a:latin typeface="Calibri" panose="020F0502020204030204" pitchFamily="34" charset="0"/>
                <a:ea typeface="Calibri" panose="020F0502020204030204" pitchFamily="34" charset="0"/>
                <a:cs typeface="Kalimati" panose="00000400000000000000" pitchFamily="2"/>
              </a:rPr>
              <a:t>यो प्रश्नको उद्देश्य प्रजनन् उमेर (१५ देखि ४९ वर्षसम्म) का विवाहित महिलाको प्रजनन्</a:t>
            </a:r>
            <a:r>
              <a:rPr lang="ne-NP" sz="2400" dirty="0">
                <a:effectLst/>
                <a:latin typeface="Calibri" panose="020F0502020204030204" pitchFamily="34" charset="0"/>
                <a:ea typeface="Calibri" panose="020F0502020204030204" pitchFamily="34" charset="0"/>
                <a:cs typeface="Kalimati" panose="00000400000000000000" pitchFamily="2"/>
              </a:rPr>
              <a:t> </a:t>
            </a:r>
            <a:r>
              <a:rPr lang="en-US" sz="2400" dirty="0">
                <a:effectLst/>
                <a:latin typeface="Calibri" panose="020F0502020204030204" pitchFamily="34" charset="0"/>
                <a:ea typeface="Calibri" panose="020F0502020204030204" pitchFamily="34" charset="0"/>
                <a:cs typeface="Kalimati" panose="00000400000000000000" pitchFamily="2"/>
              </a:rPr>
              <a:t>(Fertility)</a:t>
            </a:r>
            <a:r>
              <a:rPr lang="hi-IN" sz="2400" dirty="0">
                <a:effectLst/>
                <a:latin typeface="Calibri" panose="020F0502020204030204" pitchFamily="34" charset="0"/>
                <a:ea typeface="Calibri" panose="020F0502020204030204" pitchFamily="34" charset="0"/>
                <a:cs typeface="Kalimati" panose="00000400000000000000" pitchFamily="2"/>
              </a:rPr>
              <a:t> सम्बन्धी विवरण संकलन गर्नु हो । </a:t>
            </a:r>
            <a:endParaRPr lang="ne-NP" sz="2400" dirty="0">
              <a:effectLst/>
              <a:latin typeface="Calibri" panose="020F0502020204030204" pitchFamily="34" charset="0"/>
              <a:ea typeface="Calibri" panose="020F0502020204030204" pitchFamily="34" charset="0"/>
              <a:cs typeface="Kalimati" panose="00000400000000000000" pitchFamily="2"/>
            </a:endParaRPr>
          </a:p>
          <a:p>
            <a:pPr marL="342900" indent="-342900" algn="just">
              <a:lnSpc>
                <a:spcPct val="150000"/>
              </a:lnSpc>
              <a:buFont typeface="Arial" panose="020B0604020202020204" pitchFamily="34" charset="0"/>
              <a:buChar char="•"/>
            </a:pPr>
            <a:r>
              <a:rPr lang="hi-IN" sz="2400" dirty="0">
                <a:effectLst/>
                <a:latin typeface="Calibri" panose="020F0502020204030204" pitchFamily="34" charset="0"/>
                <a:ea typeface="Calibri" panose="020F0502020204030204" pitchFamily="34" charset="0"/>
                <a:cs typeface="Kalimati" panose="00000400000000000000" pitchFamily="2"/>
              </a:rPr>
              <a:t>गत १२ महिना भन्नाले  गणनाको दिन भन्दा ३६५ दिन अघि सम्मको अवधि बुझ्नुपर्दछ । </a:t>
            </a:r>
            <a:endParaRPr lang="ne-NP" sz="2400" dirty="0">
              <a:effectLst/>
              <a:latin typeface="Calibri" panose="020F0502020204030204" pitchFamily="34" charset="0"/>
              <a:ea typeface="Calibri" panose="020F0502020204030204" pitchFamily="34" charset="0"/>
              <a:cs typeface="Kalimati" panose="00000400000000000000" pitchFamily="2"/>
            </a:endParaRPr>
          </a:p>
          <a:p>
            <a:pPr marL="342900" indent="-342900" algn="just">
              <a:lnSpc>
                <a:spcPct val="150000"/>
              </a:lnSpc>
              <a:buFont typeface="Arial" panose="020B0604020202020204" pitchFamily="34" charset="0"/>
              <a:buChar char="•"/>
            </a:pPr>
            <a:r>
              <a:rPr lang="hi-IN" sz="2400" dirty="0">
                <a:effectLst/>
                <a:latin typeface="Calibri" panose="020F0502020204030204" pitchFamily="34" charset="0"/>
                <a:ea typeface="Calibri" panose="020F0502020204030204" pitchFamily="34" charset="0"/>
                <a:cs typeface="Kalimati" panose="00000400000000000000" pitchFamily="2"/>
              </a:rPr>
              <a:t>जस्तैः गणना गरेको दिन २०७८ </a:t>
            </a:r>
            <a:r>
              <a:rPr lang="hi-IN" sz="2400">
                <a:effectLst/>
                <a:latin typeface="Calibri" panose="020F0502020204030204" pitchFamily="34" charset="0"/>
                <a:ea typeface="Calibri" panose="020F0502020204030204" pitchFamily="34" charset="0"/>
                <a:cs typeface="Kalimati" panose="00000400000000000000" pitchFamily="2"/>
              </a:rPr>
              <a:t>साल </a:t>
            </a:r>
            <a:r>
              <a:rPr lang="ne-NP" sz="2400">
                <a:effectLst/>
                <a:latin typeface="Calibri" panose="020F0502020204030204" pitchFamily="34" charset="0"/>
                <a:ea typeface="Calibri" panose="020F0502020204030204" pitchFamily="34" charset="0"/>
                <a:cs typeface="Kalimati" panose="00000400000000000000" pitchFamily="2"/>
              </a:rPr>
              <a:t>कार्तिक</a:t>
            </a:r>
            <a:r>
              <a:rPr lang="hi-IN" sz="2400">
                <a:effectLst/>
                <a:latin typeface="Calibri" panose="020F0502020204030204" pitchFamily="34" charset="0"/>
                <a:ea typeface="Calibri" panose="020F0502020204030204" pitchFamily="34" charset="0"/>
                <a:cs typeface="Kalimati" panose="00000400000000000000" pitchFamily="2"/>
              </a:rPr>
              <a:t> २</a:t>
            </a:r>
            <a:r>
              <a:rPr lang="ne-NP" sz="2400">
                <a:effectLst/>
                <a:latin typeface="Calibri" panose="020F0502020204030204" pitchFamily="34" charset="0"/>
                <a:ea typeface="Calibri" panose="020F0502020204030204" pitchFamily="34" charset="0"/>
                <a:cs typeface="Kalimati" panose="00000400000000000000" pitchFamily="2"/>
              </a:rPr>
              <a:t>७</a:t>
            </a:r>
            <a:r>
              <a:rPr lang="hi-IN" sz="2400">
                <a:effectLst/>
                <a:latin typeface="Calibri" panose="020F0502020204030204" pitchFamily="34" charset="0"/>
                <a:ea typeface="Calibri" panose="020F0502020204030204" pitchFamily="34" charset="0"/>
                <a:cs typeface="Kalimati" panose="00000400000000000000" pitchFamily="2"/>
              </a:rPr>
              <a:t> </a:t>
            </a:r>
            <a:r>
              <a:rPr lang="hi-IN" sz="2400" dirty="0">
                <a:effectLst/>
                <a:latin typeface="Calibri" panose="020F0502020204030204" pitchFamily="34" charset="0"/>
                <a:ea typeface="Calibri" panose="020F0502020204030204" pitchFamily="34" charset="0"/>
                <a:cs typeface="Kalimati" panose="00000400000000000000" pitchFamily="2"/>
              </a:rPr>
              <a:t>गते भए गत १२ महिना </a:t>
            </a:r>
            <a:r>
              <a:rPr lang="hi-IN" sz="2400">
                <a:effectLst/>
                <a:latin typeface="Calibri" panose="020F0502020204030204" pitchFamily="34" charset="0"/>
                <a:ea typeface="Calibri" panose="020F0502020204030204" pitchFamily="34" charset="0"/>
                <a:cs typeface="Kalimati" panose="00000400000000000000" pitchFamily="2"/>
              </a:rPr>
              <a:t>भन्नाले </a:t>
            </a:r>
            <a:r>
              <a:rPr lang="ne-NP" sz="2400">
                <a:effectLst/>
                <a:latin typeface="Calibri" panose="020F0502020204030204" pitchFamily="34" charset="0"/>
                <a:ea typeface="Calibri" panose="020F0502020204030204" pitchFamily="34" charset="0"/>
                <a:cs typeface="Kalimati" panose="00000400000000000000" pitchFamily="2"/>
              </a:rPr>
              <a:t>कार्तिक २७ </a:t>
            </a:r>
            <a:r>
              <a:rPr lang="hi-IN" sz="2400">
                <a:effectLst/>
                <a:latin typeface="Calibri" panose="020F0502020204030204" pitchFamily="34" charset="0"/>
                <a:ea typeface="Calibri" panose="020F0502020204030204" pitchFamily="34" charset="0"/>
                <a:cs typeface="Kalimati" panose="00000400000000000000" pitchFamily="2"/>
              </a:rPr>
              <a:t>देखि </a:t>
            </a:r>
            <a:r>
              <a:rPr lang="ne-NP" sz="2400">
                <a:effectLst/>
                <a:latin typeface="Calibri" panose="020F0502020204030204" pitchFamily="34" charset="0"/>
                <a:ea typeface="Calibri" panose="020F0502020204030204" pitchFamily="34" charset="0"/>
                <a:cs typeface="Kalimati" panose="00000400000000000000" pitchFamily="2"/>
              </a:rPr>
              <a:t>ठीक अगाडिको १२ महिनास</a:t>
            </a:r>
            <a:r>
              <a:rPr lang="hi-IN" sz="2400">
                <a:effectLst/>
                <a:latin typeface="Calibri" panose="020F0502020204030204" pitchFamily="34" charset="0"/>
                <a:ea typeface="Calibri" panose="020F0502020204030204" pitchFamily="34" charset="0"/>
                <a:cs typeface="Kalimati" panose="00000400000000000000" pitchFamily="2"/>
              </a:rPr>
              <a:t>म्मको </a:t>
            </a:r>
            <a:r>
              <a:rPr lang="hi-IN" sz="2400" dirty="0">
                <a:effectLst/>
                <a:latin typeface="Calibri" panose="020F0502020204030204" pitchFamily="34" charset="0"/>
                <a:ea typeface="Calibri" panose="020F0502020204030204" pitchFamily="34" charset="0"/>
                <a:cs typeface="Kalimati" panose="00000400000000000000" pitchFamily="2"/>
              </a:rPr>
              <a:t>अवधिमा जीवित जन्मेका छोरा छोरीको विवरण यहाँ उल्लेख गर्नुपर्दछ ।</a:t>
            </a:r>
            <a:endParaRPr lang="en-US" sz="2400" dirty="0">
              <a:cs typeface="Kalimati" panose="00000400000000000000" pitchFamily="2"/>
            </a:endParaRPr>
          </a:p>
        </p:txBody>
      </p:sp>
      <p:sp>
        <p:nvSpPr>
          <p:cNvPr id="10" name="TextBox 9">
            <a:extLst>
              <a:ext uri="{FF2B5EF4-FFF2-40B4-BE49-F238E27FC236}">
                <a16:creationId xmlns:a16="http://schemas.microsoft.com/office/drawing/2014/main" id="{2E7C077C-37B6-4100-9151-B861987EF755}"/>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197992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77710" y="6480313"/>
            <a:ext cx="614289" cy="377687"/>
          </a:xfrm>
        </p:spPr>
        <p:txBody>
          <a:bodyPr/>
          <a:lstStyle/>
          <a:p>
            <a:pPr algn="ctr"/>
            <a:fld id="{2840B2E4-A264-431E-ABDE-38E3BCDA5876}" type="slidenum">
              <a:rPr lang="en-US">
                <a:latin typeface="Fontasy Himali" panose="04020500000000000000" pitchFamily="82" charset="0"/>
              </a:rPr>
              <a:pPr algn="ctr"/>
              <a:t>13</a:t>
            </a:fld>
            <a:endParaRPr lang="en-US" dirty="0">
              <a:latin typeface="Fontasy Himali" panose="04020500000000000000" pitchFamily="82" charset="0"/>
            </a:endParaRPr>
          </a:p>
        </p:txBody>
      </p:sp>
      <p:sp>
        <p:nvSpPr>
          <p:cNvPr id="8" name="Text Placeholder 1"/>
          <p:cNvSpPr txBox="1">
            <a:spLocks/>
          </p:cNvSpPr>
          <p:nvPr/>
        </p:nvSpPr>
        <p:spPr>
          <a:xfrm>
            <a:off x="1" y="791118"/>
            <a:ext cx="12191998" cy="83466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२८</a:t>
            </a:r>
            <a:r>
              <a:rPr lang="en-US" sz="2800" b="1" dirty="0">
                <a:ea typeface="Calibri"/>
                <a:cs typeface="Kalimati" pitchFamily="2"/>
              </a:rPr>
              <a:t>:</a:t>
            </a:r>
            <a:r>
              <a:rPr lang="ne-NP" sz="2800" b="1" dirty="0">
                <a:latin typeface="Preeti"/>
                <a:ea typeface="Calibri"/>
                <a:cs typeface="Kalimati" pitchFamily="2"/>
              </a:rPr>
              <a:t> ...नाम.. ले गत १२ महिनामा कति जना जीवित बच्चा जन्माउनु भयो ?</a:t>
            </a:r>
            <a:r>
              <a:rPr lang="ne-NP" sz="2800" b="1" dirty="0">
                <a:solidFill>
                  <a:srgbClr val="002060"/>
                </a:solidFill>
                <a:latin typeface="Ganesh" pitchFamily="2" charset="0"/>
                <a:cs typeface="Kalimati" panose="00000400000000000000" pitchFamily="2"/>
              </a:rPr>
              <a:t> </a:t>
            </a:r>
            <a:endParaRPr lang="en-US" sz="2800" b="1" dirty="0">
              <a:solidFill>
                <a:srgbClr val="002060"/>
              </a:solidFill>
              <a:latin typeface="Ganesh" pitchFamily="2" charset="0"/>
              <a:cs typeface="Kalimati" panose="00000400000000000000" pitchFamily="2"/>
            </a:endParaRPr>
          </a:p>
          <a:p>
            <a:pPr marL="0" indent="0" algn="ctr">
              <a:buNone/>
            </a:pPr>
            <a:r>
              <a:rPr lang="ne-NP" sz="2000" b="1" dirty="0">
                <a:latin typeface="Preeti"/>
                <a:ea typeface="Calibri"/>
                <a:cs typeface="Kalimati" pitchFamily="2"/>
              </a:rPr>
              <a:t>(जीवित जन्मेर मृत्यु भएको समेत समावेश गरी संख्या लेख्नुहोस्।)</a:t>
            </a:r>
            <a:endParaRPr lang="ko-KR" altLang="en-US" sz="1400" b="1" dirty="0">
              <a:latin typeface="Ganesh" pitchFamily="2" charset="0"/>
              <a:cs typeface="Kalimati" pitchFamily="2"/>
            </a:endParaRPr>
          </a:p>
        </p:txBody>
      </p:sp>
      <p:pic>
        <p:nvPicPr>
          <p:cNvPr id="5" name="Picture 2" descr="H:\CBS_Tutorial\PPT Templates\Woman.png">
            <a:extLst>
              <a:ext uri="{FF2B5EF4-FFF2-40B4-BE49-F238E27FC236}">
                <a16:creationId xmlns:a16="http://schemas.microsoft.com/office/drawing/2014/main" id="{2DEE1796-F9BE-4C47-9489-4D728D98C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261" y="2226916"/>
            <a:ext cx="2176554" cy="3273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E3778EF-91B9-44EF-9661-BAB2E4F6D902}"/>
              </a:ext>
            </a:extLst>
          </p:cNvPr>
          <p:cNvSpPr txBox="1"/>
          <p:nvPr/>
        </p:nvSpPr>
        <p:spPr>
          <a:xfrm>
            <a:off x="492370" y="2205605"/>
            <a:ext cx="9144000" cy="3913164"/>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hi-IN" sz="2400" dirty="0">
                <a:effectLst/>
                <a:latin typeface="Calibri" panose="020F0502020204030204" pitchFamily="34" charset="0"/>
                <a:ea typeface="Calibri" panose="020F0502020204030204" pitchFamily="34" charset="0"/>
                <a:cs typeface="Kalimati" panose="00000400000000000000" pitchFamily="2"/>
              </a:rPr>
              <a:t>गत १२ महिनामा जीवित जन्म भई तुरुन्त वा पछि मृत्यु भएको बच्चा भए पनि जीवित जन्मेको मानी गणनामा समावेश गर्नुपर्दछ । </a:t>
            </a:r>
            <a:endParaRPr lang="ne-NP" sz="2400" dirty="0">
              <a:effectLst/>
              <a:latin typeface="Calibri" panose="020F0502020204030204" pitchFamily="34" charset="0"/>
              <a:ea typeface="Calibri" panose="020F0502020204030204" pitchFamily="34" charset="0"/>
              <a:cs typeface="Kalimati" panose="00000400000000000000" pitchFamily="2"/>
            </a:endParaRPr>
          </a:p>
          <a:p>
            <a:pPr marL="342900" indent="-342900" algn="just">
              <a:lnSpc>
                <a:spcPct val="150000"/>
              </a:lnSpc>
              <a:buFont typeface="Arial" panose="020B0604020202020204" pitchFamily="34" charset="0"/>
              <a:buChar char="•"/>
            </a:pPr>
            <a:r>
              <a:rPr lang="hi-IN" sz="2400" dirty="0">
                <a:effectLst/>
                <a:latin typeface="Calibri" panose="020F0502020204030204" pitchFamily="34" charset="0"/>
                <a:ea typeface="Calibri" panose="020F0502020204030204" pitchFamily="34" charset="0"/>
                <a:cs typeface="Kalimati" panose="00000400000000000000" pitchFamily="2"/>
              </a:rPr>
              <a:t>गर्भमै मृ</a:t>
            </a:r>
            <a:r>
              <a:rPr lang="ne-NP" sz="2400" dirty="0">
                <a:latin typeface="Calibri" panose="020F0502020204030204" pitchFamily="34" charset="0"/>
                <a:ea typeface="Calibri" panose="020F0502020204030204" pitchFamily="34" charset="0"/>
                <a:cs typeface="Kalimati" panose="00000400000000000000" pitchFamily="2"/>
              </a:rPr>
              <a:t>त्यु भर्इ</a:t>
            </a:r>
            <a:r>
              <a:rPr lang="hi-IN" sz="2400" dirty="0">
                <a:effectLst/>
                <a:latin typeface="Calibri" panose="020F0502020204030204" pitchFamily="34" charset="0"/>
                <a:ea typeface="Calibri" panose="020F0502020204030204" pitchFamily="34" charset="0"/>
                <a:cs typeface="Kalimati" panose="00000400000000000000" pitchFamily="2"/>
              </a:rPr>
              <a:t> बच्चा जन्मेको भए त्यस्तो जन्मको बारेमा यहाँ उल्लेख गर्नुपर्दैन । </a:t>
            </a:r>
            <a:endParaRPr lang="ne-NP" sz="2400" dirty="0">
              <a:effectLst/>
              <a:latin typeface="Calibri" panose="020F0502020204030204" pitchFamily="34" charset="0"/>
              <a:ea typeface="Calibri" panose="020F0502020204030204" pitchFamily="34" charset="0"/>
              <a:cs typeface="Kalimati" panose="00000400000000000000" pitchFamily="2"/>
            </a:endParaRPr>
          </a:p>
          <a:p>
            <a:pPr marL="342900" indent="-342900" algn="just">
              <a:lnSpc>
                <a:spcPct val="150000"/>
              </a:lnSpc>
              <a:buFont typeface="Arial" panose="020B0604020202020204" pitchFamily="34" charset="0"/>
              <a:buChar char="•"/>
            </a:pPr>
            <a:r>
              <a:rPr lang="hi-IN" sz="2400" dirty="0">
                <a:effectLst/>
                <a:latin typeface="Calibri" panose="020F0502020204030204" pitchFamily="34" charset="0"/>
                <a:ea typeface="Calibri" panose="020F0502020204030204" pitchFamily="34" charset="0"/>
                <a:cs typeface="Kalimati" panose="00000400000000000000" pitchFamily="2"/>
              </a:rPr>
              <a:t>एक वर्षको समयमा एकजना महिलाको जुम्ल्याहा</a:t>
            </a:r>
            <a:r>
              <a:rPr lang="en-US" sz="2400" dirty="0">
                <a:effectLst/>
                <a:latin typeface="Calibri" panose="020F0502020204030204" pitchFamily="34" charset="0"/>
                <a:ea typeface="Calibri" panose="020F0502020204030204" pitchFamily="34" charset="0"/>
                <a:cs typeface="Kalimati" panose="00000400000000000000" pitchFamily="2"/>
              </a:rPr>
              <a:t>, </a:t>
            </a:r>
            <a:r>
              <a:rPr lang="hi-IN" sz="2400" dirty="0">
                <a:effectLst/>
                <a:latin typeface="Calibri" panose="020F0502020204030204" pitchFamily="34" charset="0"/>
                <a:ea typeface="Calibri" panose="020F0502020204030204" pitchFamily="34" charset="0"/>
                <a:cs typeface="Kalimati" panose="00000400000000000000" pitchFamily="2"/>
              </a:rPr>
              <a:t>तिम्ल्याहा बच्चा जिउँदै जन्मेका पनि हुन सक्दछन् । यस अवस्थामा सबै जीवित जन्मेका बच्चाको छुट्टाछुट्टै छोरा अथवा छोरी छुट्टयाई संख्या लेख्नुपर्दछ ।</a:t>
            </a:r>
            <a:endParaRPr lang="en-US" sz="2400" dirty="0">
              <a:cs typeface="Kalimati" panose="00000400000000000000" pitchFamily="2"/>
            </a:endParaRPr>
          </a:p>
        </p:txBody>
      </p:sp>
    </p:spTree>
    <p:extLst>
      <p:ext uri="{BB962C8B-B14F-4D97-AF65-F5344CB8AC3E}">
        <p14:creationId xmlns:p14="http://schemas.microsoft.com/office/powerpoint/2010/main" val="1908871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77710" y="6520069"/>
            <a:ext cx="614289" cy="318051"/>
          </a:xfrm>
        </p:spPr>
        <p:txBody>
          <a:bodyPr/>
          <a:lstStyle/>
          <a:p>
            <a:pPr algn="ctr"/>
            <a:fld id="{2840B2E4-A264-431E-ABDE-38E3BCDA5876}" type="slidenum">
              <a:rPr lang="en-US">
                <a:latin typeface="Fontasy Himali" panose="04020500000000000000" pitchFamily="82" charset="0"/>
              </a:rPr>
              <a:pPr algn="ctr"/>
              <a:t>14</a:t>
            </a:fld>
            <a:endParaRPr lang="en-US" dirty="0">
              <a:latin typeface="Fontasy Himali" panose="04020500000000000000" pitchFamily="82" charset="0"/>
            </a:endParaRPr>
          </a:p>
        </p:txBody>
      </p:sp>
      <p:sp>
        <p:nvSpPr>
          <p:cNvPr id="8" name="Text Placeholder 1"/>
          <p:cNvSpPr txBox="1">
            <a:spLocks/>
          </p:cNvSpPr>
          <p:nvPr/>
        </p:nvSpPr>
        <p:spPr>
          <a:xfrm>
            <a:off x="151695" y="960081"/>
            <a:ext cx="11964105" cy="83466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२८ </a:t>
            </a:r>
            <a:r>
              <a:rPr lang="en-US" sz="2800" b="1" dirty="0">
                <a:ea typeface="Calibri"/>
                <a:cs typeface="Kalimati" pitchFamily="2"/>
              </a:rPr>
              <a:t>:</a:t>
            </a:r>
            <a:r>
              <a:rPr lang="ne-NP" sz="2800" b="1" dirty="0">
                <a:latin typeface="Preeti"/>
                <a:ea typeface="Calibri"/>
                <a:cs typeface="Kalimati" pitchFamily="2"/>
              </a:rPr>
              <a:t> ...नाम.. ले गत १२ महिनामा कति जना जीवित बच्चा जन्माउनु भयो ?</a:t>
            </a:r>
            <a:r>
              <a:rPr lang="ne-NP" sz="2800" b="1" dirty="0">
                <a:solidFill>
                  <a:srgbClr val="002060"/>
                </a:solidFill>
                <a:latin typeface="Ganesh" pitchFamily="2" charset="0"/>
                <a:cs typeface="Kalimati" panose="00000400000000000000" pitchFamily="2"/>
              </a:rPr>
              <a:t> </a:t>
            </a:r>
            <a:endParaRPr lang="en-US" sz="2800" b="1" dirty="0">
              <a:solidFill>
                <a:srgbClr val="002060"/>
              </a:solidFill>
              <a:latin typeface="Ganesh" pitchFamily="2" charset="0"/>
              <a:cs typeface="Kalimati" panose="00000400000000000000" pitchFamily="2"/>
            </a:endParaRPr>
          </a:p>
          <a:p>
            <a:pPr marL="0" indent="0" algn="ctr">
              <a:buNone/>
            </a:pPr>
            <a:r>
              <a:rPr lang="ne-NP" sz="2000" b="1" dirty="0">
                <a:latin typeface="Preeti"/>
                <a:ea typeface="Calibri"/>
                <a:cs typeface="Kalimati" pitchFamily="2"/>
              </a:rPr>
              <a:t>(जीवित जन्मेर मृत्यु भएको समेत समावेश गरी संख्या लेख्नुहोस्।)</a:t>
            </a:r>
            <a:endParaRPr lang="ko-KR" altLang="en-US" sz="1400" b="1" dirty="0">
              <a:latin typeface="Ganesh" pitchFamily="2" charset="0"/>
              <a:cs typeface="Kalimati" pitchFamily="2"/>
            </a:endParaRPr>
          </a:p>
        </p:txBody>
      </p:sp>
      <p:sp>
        <p:nvSpPr>
          <p:cNvPr id="12" name="TextBox 11">
            <a:extLst>
              <a:ext uri="{FF2B5EF4-FFF2-40B4-BE49-F238E27FC236}">
                <a16:creationId xmlns:a16="http://schemas.microsoft.com/office/drawing/2014/main" id="{4B07DDBE-9E2A-45AD-9B2E-1E13FB159F0E}"/>
              </a:ext>
            </a:extLst>
          </p:cNvPr>
          <p:cNvSpPr txBox="1"/>
          <p:nvPr/>
        </p:nvSpPr>
        <p:spPr>
          <a:xfrm>
            <a:off x="151695" y="2001379"/>
            <a:ext cx="11851464" cy="4477188"/>
          </a:xfrm>
          <a:prstGeom prst="rect">
            <a:avLst/>
          </a:prstGeom>
          <a:noFill/>
        </p:spPr>
        <p:txBody>
          <a:bodyPr wrap="square">
            <a:spAutoFit/>
          </a:bodyPr>
          <a:lstStyle/>
          <a:p>
            <a:pPr>
              <a:lnSpc>
                <a:spcPct val="150000"/>
              </a:lnSpc>
            </a:pPr>
            <a:r>
              <a:rPr lang="hi-IN" sz="2400" b="1" dirty="0">
                <a:latin typeface="Preeti"/>
                <a:cs typeface="Kalimati" pitchFamily="2"/>
              </a:rPr>
              <a:t>उदाहरण –  दृश्यः दार्चुला जिल्लामा गणना भइरहेको अवस्था । </a:t>
            </a:r>
            <a:endParaRPr lang="ne-NP" sz="2400" b="1" dirty="0">
              <a:latin typeface="Preeti"/>
              <a:cs typeface="Kalimati" pitchFamily="2"/>
            </a:endParaRPr>
          </a:p>
          <a:p>
            <a:pPr algn="just">
              <a:lnSpc>
                <a:spcPct val="150000"/>
              </a:lnSpc>
            </a:pPr>
            <a:r>
              <a:rPr lang="hi-IN" sz="2400" dirty="0">
                <a:latin typeface="Preeti"/>
                <a:cs typeface="Kalimati" pitchFamily="2"/>
              </a:rPr>
              <a:t>विवरणः हिमाल ठगुन्नाको दुईवटी श्रीमती छन् । वर्ष ४८ की जेठी श्रीमती शकुन्तलाको एकजना छोरा र एकजना छोरी मध्ये छोरीको विवाह भई अन्यत्र बस्दछिन् भने छोरा पढ्नको लागि धनगढी बसेका छन् । हिमालकी वर्ष ३५ की कान्छी श्रीमती राधाले ६ महिना अगाडि जन्माएका जुम्ल्याहा छोरा छोरी मध्ये छोरीको जन्मेपछि मृत्यु भएको थियो । उनको हाल दुई जना छोरा र एउटी छोरी छन्। उनको अर्को श्रीमानको तर्फबाट जन्मेको एक जना छोराको पनि १० वर्ष अघि मृत्यु भएको थियो । यी विवरण अनुसारका विवरण भर्ने तरिका सँगैको तालिकामा दिइएको छ । कक्षा अभ्यासः– तल दिइएको अभ्यास पढेर दिइएका विवरण भर्नुहोस् ।</a:t>
            </a:r>
            <a:endParaRPr lang="en-US" sz="2400" dirty="0">
              <a:latin typeface="Preeti"/>
              <a:cs typeface="Kalimati" pitchFamily="2"/>
            </a:endParaRPr>
          </a:p>
        </p:txBody>
      </p:sp>
      <p:sp>
        <p:nvSpPr>
          <p:cNvPr id="6" name="TextBox 5">
            <a:extLst>
              <a:ext uri="{FF2B5EF4-FFF2-40B4-BE49-F238E27FC236}">
                <a16:creationId xmlns:a16="http://schemas.microsoft.com/office/drawing/2014/main" id="{E7B617A9-3143-47DF-8A03-DC0AA5D07ADC}"/>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3726231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77710" y="6450496"/>
            <a:ext cx="614289" cy="318052"/>
          </a:xfrm>
        </p:spPr>
        <p:txBody>
          <a:bodyPr/>
          <a:lstStyle/>
          <a:p>
            <a:pPr algn="ctr"/>
            <a:fld id="{2840B2E4-A264-431E-ABDE-38E3BCDA5876}" type="slidenum">
              <a:rPr lang="en-US">
                <a:latin typeface="Fontasy Himali" panose="04020500000000000000" pitchFamily="82" charset="0"/>
              </a:rPr>
              <a:pPr algn="ctr"/>
              <a:t>15</a:t>
            </a:fld>
            <a:endParaRPr lang="en-US" dirty="0">
              <a:latin typeface="Fontasy Himali" panose="04020500000000000000" pitchFamily="82" charset="0"/>
            </a:endParaRPr>
          </a:p>
        </p:txBody>
      </p:sp>
      <p:sp>
        <p:nvSpPr>
          <p:cNvPr id="8" name="Text Placeholder 1"/>
          <p:cNvSpPr txBox="1">
            <a:spLocks/>
          </p:cNvSpPr>
          <p:nvPr/>
        </p:nvSpPr>
        <p:spPr>
          <a:xfrm>
            <a:off x="1" y="771240"/>
            <a:ext cx="12191998" cy="83466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२८ </a:t>
            </a:r>
            <a:r>
              <a:rPr lang="en-US" sz="2800" b="1" dirty="0">
                <a:ea typeface="Calibri"/>
                <a:cs typeface="Kalimati" pitchFamily="2"/>
              </a:rPr>
              <a:t>:</a:t>
            </a:r>
            <a:r>
              <a:rPr lang="ne-NP" sz="2800" b="1" dirty="0">
                <a:latin typeface="Preeti"/>
                <a:ea typeface="Calibri"/>
                <a:cs typeface="Kalimati" pitchFamily="2"/>
              </a:rPr>
              <a:t> ..नाम.. ले गत १२ महिनामा कति जना जीवित बच्चा जन्माउनु भयो ?</a:t>
            </a:r>
            <a:br>
              <a:rPr lang="ne-NP" sz="2800" b="1" dirty="0">
                <a:latin typeface="Preeti"/>
                <a:ea typeface="Calibri"/>
                <a:cs typeface="Kalimati" pitchFamily="2"/>
              </a:rPr>
            </a:br>
            <a:r>
              <a:rPr lang="ne-NP" sz="2000" b="1" dirty="0">
                <a:latin typeface="Preeti"/>
                <a:ea typeface="Calibri"/>
                <a:cs typeface="Kalimati" pitchFamily="2"/>
              </a:rPr>
              <a:t>(जीवित जन्मेर मृत्यु भएको समेत समावेश गरी संख्या लेख्नुहोस्।)</a:t>
            </a:r>
            <a:endParaRPr lang="ko-KR" altLang="en-US" sz="1400" b="1" dirty="0">
              <a:latin typeface="Ganesh" pitchFamily="2" charset="0"/>
              <a:cs typeface="Kalimati" pitchFamily="2"/>
            </a:endParaRPr>
          </a:p>
        </p:txBody>
      </p:sp>
      <p:pic>
        <p:nvPicPr>
          <p:cNvPr id="10" name="Picture 9">
            <a:extLst>
              <a:ext uri="{FF2B5EF4-FFF2-40B4-BE49-F238E27FC236}">
                <a16:creationId xmlns:a16="http://schemas.microsoft.com/office/drawing/2014/main" id="{21E03968-3D5F-47AB-968E-A174C1A58DE4}"/>
              </a:ext>
            </a:extLst>
          </p:cNvPr>
          <p:cNvPicPr>
            <a:picLocks noChangeAspect="1"/>
          </p:cNvPicPr>
          <p:nvPr/>
        </p:nvPicPr>
        <p:blipFill rotWithShape="1">
          <a:blip r:embed="rId2"/>
          <a:srcRect b="10874"/>
          <a:stretch/>
        </p:blipFill>
        <p:spPr>
          <a:xfrm>
            <a:off x="1448302" y="2317093"/>
            <a:ext cx="8624235" cy="4383157"/>
          </a:xfrm>
          <a:prstGeom prst="rect">
            <a:avLst/>
          </a:prstGeom>
        </p:spPr>
      </p:pic>
      <p:sp>
        <p:nvSpPr>
          <p:cNvPr id="2" name="TextBox 1">
            <a:extLst>
              <a:ext uri="{FF2B5EF4-FFF2-40B4-BE49-F238E27FC236}">
                <a16:creationId xmlns:a16="http://schemas.microsoft.com/office/drawing/2014/main" id="{65D365BB-5432-4FC2-884B-AC8E1129E923}"/>
              </a:ext>
            </a:extLst>
          </p:cNvPr>
          <p:cNvSpPr txBox="1"/>
          <p:nvPr/>
        </p:nvSpPr>
        <p:spPr>
          <a:xfrm>
            <a:off x="89452" y="1852857"/>
            <a:ext cx="10654747" cy="400110"/>
          </a:xfrm>
          <a:prstGeom prst="rect">
            <a:avLst/>
          </a:prstGeom>
          <a:noFill/>
        </p:spPr>
        <p:txBody>
          <a:bodyPr wrap="square" rtlCol="0">
            <a:spAutoFit/>
          </a:bodyPr>
          <a:lstStyle/>
          <a:p>
            <a:r>
              <a:rPr lang="ne-NP" sz="2000" b="1" dirty="0">
                <a:latin typeface="Preeti"/>
                <a:cs typeface="Kalimati" pitchFamily="2"/>
              </a:rPr>
              <a:t>शकुन्तला र राधाको प्रजनन् सम्बन्धी विवरण निम्नानुसार भर्नुपर्दछ ।</a:t>
            </a:r>
            <a:endParaRPr lang="en-US" sz="2000" b="1" dirty="0">
              <a:latin typeface="Preeti"/>
              <a:cs typeface="Kalimati" pitchFamily="2"/>
            </a:endParaRPr>
          </a:p>
        </p:txBody>
      </p:sp>
    </p:spTree>
    <p:extLst>
      <p:ext uri="{BB962C8B-B14F-4D97-AF65-F5344CB8AC3E}">
        <p14:creationId xmlns:p14="http://schemas.microsoft.com/office/powerpoint/2010/main" val="5462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479236" y="6490251"/>
            <a:ext cx="712763" cy="347869"/>
          </a:xfrm>
        </p:spPr>
        <p:txBody>
          <a:bodyPr/>
          <a:lstStyle/>
          <a:p>
            <a:pPr algn="ctr"/>
            <a:fld id="{2840B2E4-A264-431E-ABDE-38E3BCDA5876}" type="slidenum">
              <a:rPr lang="en-US">
                <a:latin typeface="Fontasy Himali" panose="04020500000000000000" pitchFamily="82" charset="0"/>
              </a:rPr>
              <a:pPr algn="ctr"/>
              <a:t>16</a:t>
            </a:fld>
            <a:endParaRPr lang="en-US" dirty="0">
              <a:latin typeface="Fontasy Himali" panose="04020500000000000000" pitchFamily="82" charset="0"/>
            </a:endParaRPr>
          </a:p>
        </p:txBody>
      </p:sp>
      <p:sp>
        <p:nvSpPr>
          <p:cNvPr id="8" name="Text Placeholder 1"/>
          <p:cNvSpPr txBox="1">
            <a:spLocks/>
          </p:cNvSpPr>
          <p:nvPr/>
        </p:nvSpPr>
        <p:spPr>
          <a:xfrm>
            <a:off x="1135117" y="874228"/>
            <a:ext cx="10152993" cy="89493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२९</a:t>
            </a:r>
            <a:r>
              <a:rPr lang="en-US" sz="2800" b="1" dirty="0">
                <a:latin typeface="+mj-lt"/>
                <a:ea typeface="Calibri"/>
                <a:cs typeface="Kalimati" pitchFamily="2"/>
              </a:rPr>
              <a:t>:</a:t>
            </a:r>
            <a:r>
              <a:rPr lang="ne-NP" sz="2800" b="1" dirty="0">
                <a:latin typeface="Preeti"/>
                <a:ea typeface="Calibri"/>
                <a:cs typeface="Kalimati" pitchFamily="2"/>
              </a:rPr>
              <a:t> ..नाम.. कोसँग बसेका छन् ?</a:t>
            </a:r>
            <a:r>
              <a:rPr lang="ne-NP" sz="2800" b="1" dirty="0">
                <a:solidFill>
                  <a:srgbClr val="002060"/>
                </a:solidFill>
                <a:latin typeface="Ganesh" pitchFamily="2" charset="0"/>
                <a:cs typeface="Kalimati" panose="00000400000000000000" pitchFamily="2"/>
              </a:rPr>
              <a:t> </a:t>
            </a:r>
          </a:p>
          <a:p>
            <a:pPr marL="0" indent="0" algn="ctr">
              <a:buNone/>
            </a:pPr>
            <a:r>
              <a:rPr lang="ne-NP" sz="2000" b="1" dirty="0">
                <a:latin typeface="Preeti"/>
                <a:ea typeface="Calibri"/>
                <a:cs typeface="Kalimati" pitchFamily="2"/>
              </a:rPr>
              <a:t>(१८ वर्ष भन्दा कम उमेरका बालबालिकालाई मात्र) </a:t>
            </a:r>
            <a:br>
              <a:rPr lang="ne-NP" sz="2800" b="1" dirty="0">
                <a:latin typeface="Preeti"/>
                <a:ea typeface="Calibri"/>
                <a:cs typeface="Kalimati" pitchFamily="2"/>
              </a:rPr>
            </a:br>
            <a:endParaRPr lang="ko-KR" altLang="en-US" sz="1400" b="1" dirty="0">
              <a:latin typeface="Ganesh" pitchFamily="2" charset="0"/>
              <a:cs typeface="Kalimati" pitchFamily="2"/>
            </a:endParaRPr>
          </a:p>
        </p:txBody>
      </p:sp>
      <p:sp>
        <p:nvSpPr>
          <p:cNvPr id="9" name="TextBox 8"/>
          <p:cNvSpPr txBox="1"/>
          <p:nvPr/>
        </p:nvSpPr>
        <p:spPr>
          <a:xfrm>
            <a:off x="212393" y="2024643"/>
            <a:ext cx="11671495" cy="447643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hi-IN" sz="2400" dirty="0">
                <a:cs typeface="Kalimati" panose="00000400000000000000" pitchFamily="2"/>
              </a:rPr>
              <a:t>१८ वर्ष उमेर नपुगेका बालबालिकाहरू हाल कोसँग बसोबास गर्छन् भन्ने विवरण थाहा पाउनु बालबालिकाको अधिकार र लैङ्गिक समानता तथा सामाजिक समावेशीकरणका दृष्टिकोणले महत्वपूर्ण हुन्छ । </a:t>
            </a: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आर्थिक अवस्थाको कमजोरी वा अन्य </a:t>
            </a:r>
            <a:r>
              <a:rPr lang="ne-NP" sz="2400" dirty="0">
                <a:cs typeface="Kalimati" panose="00000400000000000000" pitchFamily="2"/>
              </a:rPr>
              <a:t>वा</a:t>
            </a:r>
            <a:r>
              <a:rPr lang="hi-IN" sz="2400" dirty="0">
                <a:cs typeface="Kalimati" panose="00000400000000000000" pitchFamily="2"/>
              </a:rPr>
              <a:t>ध्यात्मक कारणले कतिपय परिवारहरूमा आफ्ना बालबालिकाहरूलाई बाबुआमाले आफूसँग नराखी आफन्त वा अर्काको घरमा बस्न</a:t>
            </a:r>
            <a:r>
              <a:rPr lang="en-US" sz="2400" dirty="0">
                <a:cs typeface="Kalimati" panose="00000400000000000000" pitchFamily="2"/>
              </a:rPr>
              <a:t>÷</a:t>
            </a:r>
            <a:r>
              <a:rPr lang="hi-IN" sz="2400" dirty="0">
                <a:cs typeface="Kalimati" panose="00000400000000000000" pitchFamily="2"/>
              </a:rPr>
              <a:t>पढ्न पठाउने वा काम गर्न पठाउने गरेको पनि पाईन्छ । </a:t>
            </a: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परिवारमा बाबु वा आमा वा दुवै रोजगारीको लागि वा अन्य कारणले विदेशिएको अवस्थामा  त्यस्ता विदेशिएका व्यक्तिहरूका बच्चाहरू कोसँग बसेका छन् भन्ने पनि महत्वपूर्ण हुन्छ ।   </a:t>
            </a:r>
            <a:endParaRPr lang="ne-NP" sz="2400" dirty="0">
              <a:cs typeface="Kalimati" panose="00000400000000000000" pitchFamily="2"/>
            </a:endParaRPr>
          </a:p>
        </p:txBody>
      </p:sp>
      <p:sp>
        <p:nvSpPr>
          <p:cNvPr id="6" name="TextBox 5">
            <a:extLst>
              <a:ext uri="{FF2B5EF4-FFF2-40B4-BE49-F238E27FC236}">
                <a16:creationId xmlns:a16="http://schemas.microsoft.com/office/drawing/2014/main" id="{B1D15EED-D976-42C7-A7BE-F0431791B02F}"/>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215295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479237" y="6251610"/>
            <a:ext cx="465406" cy="365125"/>
          </a:xfrm>
        </p:spPr>
        <p:txBody>
          <a:bodyPr/>
          <a:lstStyle/>
          <a:p>
            <a:pPr algn="ctr"/>
            <a:fld id="{2840B2E4-A264-431E-ABDE-38E3BCDA5876}" type="slidenum">
              <a:rPr lang="en-US">
                <a:latin typeface="Fontasy Himali" panose="04020500000000000000" pitchFamily="82" charset="0"/>
              </a:rPr>
              <a:pPr algn="ctr"/>
              <a:t>17</a:t>
            </a:fld>
            <a:endParaRPr lang="en-US" dirty="0">
              <a:latin typeface="Fontasy Himali" panose="04020500000000000000" pitchFamily="82" charset="0"/>
            </a:endParaRPr>
          </a:p>
        </p:txBody>
      </p:sp>
      <p:sp>
        <p:nvSpPr>
          <p:cNvPr id="8" name="Text Placeholder 1"/>
          <p:cNvSpPr txBox="1">
            <a:spLocks/>
          </p:cNvSpPr>
          <p:nvPr/>
        </p:nvSpPr>
        <p:spPr>
          <a:xfrm>
            <a:off x="1135117" y="894107"/>
            <a:ext cx="10152993" cy="116432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२९</a:t>
            </a:r>
            <a:r>
              <a:rPr lang="en-US" sz="2800" b="1" dirty="0">
                <a:latin typeface="+mj-lt"/>
                <a:ea typeface="Calibri"/>
                <a:cs typeface="Kalimati" pitchFamily="2"/>
              </a:rPr>
              <a:t>:</a:t>
            </a:r>
            <a:r>
              <a:rPr lang="ne-NP" sz="2800" b="1" dirty="0">
                <a:latin typeface="Preeti"/>
                <a:ea typeface="Calibri"/>
                <a:cs typeface="Kalimati" pitchFamily="2"/>
              </a:rPr>
              <a:t> ..नाम.. कोसँग बसेका छन् ?</a:t>
            </a:r>
            <a:r>
              <a:rPr lang="ne-NP" sz="2800" b="1" dirty="0">
                <a:solidFill>
                  <a:srgbClr val="002060"/>
                </a:solidFill>
                <a:latin typeface="Ganesh" pitchFamily="2" charset="0"/>
                <a:cs typeface="Kalimati" panose="00000400000000000000" pitchFamily="2"/>
              </a:rPr>
              <a:t> </a:t>
            </a:r>
          </a:p>
          <a:p>
            <a:pPr marL="0" indent="0" algn="ctr">
              <a:buNone/>
            </a:pPr>
            <a:r>
              <a:rPr lang="ne-NP" sz="2400" b="1" dirty="0">
                <a:latin typeface="Preeti"/>
                <a:ea typeface="Calibri"/>
                <a:cs typeface="Kalimati" pitchFamily="2"/>
              </a:rPr>
              <a:t>(१८ वर्ष भन्दा कम उमेरका बालबालिकालाई मात्र) </a:t>
            </a:r>
            <a:br>
              <a:rPr lang="ne-NP" sz="2800" b="1" dirty="0">
                <a:latin typeface="Preeti"/>
                <a:ea typeface="Calibri"/>
                <a:cs typeface="Kalimati" pitchFamily="2"/>
              </a:rPr>
            </a:br>
            <a:endParaRPr lang="ko-KR" altLang="en-US" sz="1400" b="1" dirty="0">
              <a:latin typeface="Ganesh" pitchFamily="2" charset="0"/>
              <a:cs typeface="Kalimati" pitchFamily="2"/>
            </a:endParaRPr>
          </a:p>
        </p:txBody>
      </p:sp>
      <p:sp>
        <p:nvSpPr>
          <p:cNvPr id="9" name="TextBox 8"/>
          <p:cNvSpPr txBox="1"/>
          <p:nvPr/>
        </p:nvSpPr>
        <p:spPr>
          <a:xfrm>
            <a:off x="197253" y="2185538"/>
            <a:ext cx="11418277" cy="392415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hi-IN" sz="2400" dirty="0">
                <a:cs typeface="Kalimati" panose="00000400000000000000" pitchFamily="2"/>
              </a:rPr>
              <a:t>परिवारमा बाबु वा आमा वा दुवै रोजगारीको लागि वा अन्य कारणले विदेशिएको अवस्थामा  त्यस्ता विदेशिएका व्यक्तिहरूका बच्चाहरू कोसँग बसेका छन् भन्ने पनि महत्वपूर्ण हुन्छ । </a:t>
            </a: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बच्चाहरू परिवारका जोसुकै नातेदारसँग बसेपनि आफ्नै जन्मदिने आमा बुबासँग बस्न नपाएका बच्चाहरूको हुर्काइ अत्यन्त संवेदनशील हुने र त्यस्ता बालबालिकाहरू नै सुविधा एवं अवसर हरूबाट वञ्चित रहने तथा मनोबैज्ञानिकरुपले कमजोर हुने विभिन्न अध्ययनबाट देखिएको हुँदा त्यस्ता बच्चाहरू कस्ता व्यक्तिमा आश्रित भइरहेका छन् भन्ने विवरणबाट बालबालिका सम्बन्धी प्रभावकारी नीति</a:t>
            </a:r>
            <a:r>
              <a:rPr lang="ne-NP" sz="2400" dirty="0">
                <a:cs typeface="Kalimati" panose="00000400000000000000" pitchFamily="2"/>
              </a:rPr>
              <a:t> </a:t>
            </a:r>
            <a:r>
              <a:rPr lang="hi-IN" sz="2400" dirty="0">
                <a:cs typeface="Kalimati" panose="00000400000000000000" pitchFamily="2"/>
              </a:rPr>
              <a:t>कार्यक्रमहरू तर्जुमा गर्न महत्वपूर्ण हुन्छ ।</a:t>
            </a:r>
            <a:endParaRPr lang="en-US" sz="2400" dirty="0">
              <a:cs typeface="Kalimati" panose="00000400000000000000" pitchFamily="2"/>
            </a:endParaRPr>
          </a:p>
        </p:txBody>
      </p:sp>
      <p:sp>
        <p:nvSpPr>
          <p:cNvPr id="6" name="TextBox 5">
            <a:extLst>
              <a:ext uri="{FF2B5EF4-FFF2-40B4-BE49-F238E27FC236}">
                <a16:creationId xmlns:a16="http://schemas.microsoft.com/office/drawing/2014/main" id="{E9A245A2-E4DF-40A9-A90B-29A3BC154852}"/>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238203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35508" y="6449214"/>
            <a:ext cx="656492" cy="400111"/>
          </a:xfrm>
        </p:spPr>
        <p:txBody>
          <a:bodyPr/>
          <a:lstStyle/>
          <a:p>
            <a:pPr algn="ctr"/>
            <a:fld id="{2840B2E4-A264-431E-ABDE-38E3BCDA5876}" type="slidenum">
              <a:rPr lang="en-US">
                <a:latin typeface="Fontasy Himali" panose="04020500000000000000" pitchFamily="82" charset="0"/>
              </a:rPr>
              <a:pPr algn="ctr"/>
              <a:t>18</a:t>
            </a:fld>
            <a:endParaRPr lang="en-US" dirty="0">
              <a:latin typeface="Fontasy Himali" panose="04020500000000000000" pitchFamily="82" charset="0"/>
            </a:endParaRPr>
          </a:p>
        </p:txBody>
      </p:sp>
      <p:sp>
        <p:nvSpPr>
          <p:cNvPr id="8" name="Text Placeholder 1"/>
          <p:cNvSpPr txBox="1">
            <a:spLocks/>
          </p:cNvSpPr>
          <p:nvPr/>
        </p:nvSpPr>
        <p:spPr>
          <a:xfrm>
            <a:off x="1135117" y="774836"/>
            <a:ext cx="10152993" cy="116432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२९</a:t>
            </a:r>
            <a:r>
              <a:rPr lang="en-US" sz="2800" b="1" dirty="0">
                <a:latin typeface="+mj-lt"/>
                <a:ea typeface="Calibri"/>
                <a:cs typeface="Kalimati" pitchFamily="2"/>
              </a:rPr>
              <a:t>:</a:t>
            </a:r>
            <a:r>
              <a:rPr lang="ne-NP" sz="2800" b="1" dirty="0">
                <a:latin typeface="Preeti"/>
                <a:ea typeface="Calibri"/>
                <a:cs typeface="Kalimati" pitchFamily="2"/>
              </a:rPr>
              <a:t> ..नाम.. कोसँग बसेका छन् ?</a:t>
            </a:r>
            <a:r>
              <a:rPr lang="ne-NP" sz="2800" b="1" dirty="0">
                <a:solidFill>
                  <a:srgbClr val="002060"/>
                </a:solidFill>
                <a:latin typeface="Ganesh" pitchFamily="2" charset="0"/>
                <a:cs typeface="Kalimati" panose="00000400000000000000" pitchFamily="2"/>
              </a:rPr>
              <a:t> </a:t>
            </a:r>
          </a:p>
          <a:p>
            <a:pPr marL="0" indent="0" algn="ctr">
              <a:buNone/>
            </a:pPr>
            <a:r>
              <a:rPr lang="ne-NP" sz="2400" b="1" dirty="0">
                <a:latin typeface="Preeti"/>
                <a:ea typeface="Calibri"/>
                <a:cs typeface="Kalimati" pitchFamily="2"/>
              </a:rPr>
              <a:t>(१८ वर्ष भन्दा कम उमेरका बालबालिकालाई मात्र) </a:t>
            </a:r>
            <a:br>
              <a:rPr lang="ne-NP" sz="2800" b="1" dirty="0">
                <a:latin typeface="Preeti"/>
                <a:ea typeface="Calibri"/>
                <a:cs typeface="Kalimati" pitchFamily="2"/>
              </a:rPr>
            </a:br>
            <a:endParaRPr lang="ko-KR" altLang="en-US" sz="1400" b="1" dirty="0">
              <a:latin typeface="Ganesh" pitchFamily="2" charset="0"/>
              <a:cs typeface="Kalimati" pitchFamily="2"/>
            </a:endParaRPr>
          </a:p>
        </p:txBody>
      </p:sp>
      <p:sp>
        <p:nvSpPr>
          <p:cNvPr id="9" name="TextBox 8"/>
          <p:cNvSpPr txBox="1"/>
          <p:nvPr/>
        </p:nvSpPr>
        <p:spPr>
          <a:xfrm>
            <a:off x="101447" y="1849707"/>
            <a:ext cx="9708475" cy="4632037"/>
          </a:xfrm>
          <a:prstGeom prst="rect">
            <a:avLst/>
          </a:prstGeom>
          <a:noFill/>
        </p:spPr>
        <p:txBody>
          <a:bodyPr wrap="square" rtlCol="0">
            <a:spAutoFit/>
          </a:bodyPr>
          <a:lstStyle/>
          <a:p>
            <a:pPr marL="285750" indent="-285750" algn="just">
              <a:lnSpc>
                <a:spcPct val="150000"/>
              </a:lnSpc>
              <a:spcAft>
                <a:spcPts val="600"/>
              </a:spcAft>
              <a:buFont typeface="Arial" pitchFamily="34" charset="0"/>
              <a:buChar char="•"/>
            </a:pPr>
            <a:r>
              <a:rPr lang="hi-IN" sz="2400" dirty="0">
                <a:cs typeface="Kalimati" panose="00000400000000000000" pitchFamily="2"/>
              </a:rPr>
              <a:t>यस प्रश्नमा गणना गरिएको परिवारमा रहेका १८ वर्ष उमेर नपुगेका सदस्यको अर्थात् १७ वर्षसम्मका व्यक्तिहरू कोसँग बसेका छन् सोधिएको छ ।</a:t>
            </a:r>
            <a:endParaRPr lang="ne-NP" sz="2400" dirty="0">
              <a:cs typeface="Kalimati" panose="00000400000000000000" pitchFamily="2"/>
            </a:endParaRPr>
          </a:p>
          <a:p>
            <a:pPr marL="285750" indent="-285750" algn="just">
              <a:lnSpc>
                <a:spcPct val="150000"/>
              </a:lnSpc>
              <a:spcAft>
                <a:spcPts val="600"/>
              </a:spcAft>
              <a:buFont typeface="Arial" pitchFamily="34" charset="0"/>
              <a:buChar char="•"/>
            </a:pPr>
            <a:r>
              <a:rPr lang="ne-NP" sz="2400" dirty="0">
                <a:cs typeface="Kalimati" panose="00000400000000000000" pitchFamily="2"/>
              </a:rPr>
              <a:t>गणना गरिएको परिवारका सदस्यको उमेर १८ वर्ष नपुगेका अर्थात् १७ वर्षसम्मका व्यक्तिहरु यस परिवारमा हाल जोसँग बसेका छन् उसैसँग</a:t>
            </a:r>
            <a:r>
              <a:rPr lang="en-US" sz="2400" dirty="0">
                <a:cs typeface="Kalimati" pitchFamily="2"/>
              </a:rPr>
              <a:t> </a:t>
            </a:r>
            <a:r>
              <a:rPr lang="ne-NP" sz="2400" dirty="0">
                <a:cs typeface="Kalimati" pitchFamily="2"/>
              </a:rPr>
              <a:t>बसेको मान्नुपर्दछ ।</a:t>
            </a:r>
          </a:p>
          <a:p>
            <a:pPr marL="285750" indent="-225425" algn="just">
              <a:lnSpc>
                <a:spcPct val="150000"/>
              </a:lnSpc>
              <a:spcAft>
                <a:spcPts val="600"/>
              </a:spcAft>
              <a:buFont typeface="Arial" pitchFamily="34" charset="0"/>
              <a:buChar char="•"/>
            </a:pPr>
            <a:r>
              <a:rPr lang="ne-NP" sz="2400" dirty="0">
                <a:cs typeface="Kalimati" pitchFamily="2"/>
              </a:rPr>
              <a:t>बुवा रोजगारीको लागि विदेश वा स्वदेशको अन्य कुनै ठाउँमा</a:t>
            </a:r>
            <a:r>
              <a:rPr lang="en-US" sz="2400" dirty="0">
                <a:cs typeface="Kalimati" pitchFamily="2"/>
              </a:rPr>
              <a:t> </a:t>
            </a:r>
            <a:r>
              <a:rPr lang="ne-NP" sz="2400" dirty="0">
                <a:cs typeface="Kalimati" pitchFamily="2"/>
              </a:rPr>
              <a:t>अक्सर बसोबास गर्ने गरेका छन् र उनका छोराछोरी आमासँग मात्र बस्दछन् भने उनीहरूलार्इ आमासँग बसेको मान्नुपर्दछ, आमाबावु दुबैसँग बसेको मान्नुहुँदैन । </a:t>
            </a:r>
          </a:p>
        </p:txBody>
      </p:sp>
      <p:sp>
        <p:nvSpPr>
          <p:cNvPr id="6" name="TextBox 5">
            <a:extLst>
              <a:ext uri="{FF2B5EF4-FFF2-40B4-BE49-F238E27FC236}">
                <a16:creationId xmlns:a16="http://schemas.microsoft.com/office/drawing/2014/main" id="{0F428822-8567-4505-9338-FE8AA9355ED9}"/>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pic>
        <p:nvPicPr>
          <p:cNvPr id="10" name="Picture 9">
            <a:extLst>
              <a:ext uri="{FF2B5EF4-FFF2-40B4-BE49-F238E27FC236}">
                <a16:creationId xmlns:a16="http://schemas.microsoft.com/office/drawing/2014/main" id="{B5971A13-A654-4F4E-9A4F-162AAFC93175}"/>
              </a:ext>
            </a:extLst>
          </p:cNvPr>
          <p:cNvPicPr>
            <a:picLocks noChangeAspect="1"/>
          </p:cNvPicPr>
          <p:nvPr/>
        </p:nvPicPr>
        <p:blipFill>
          <a:blip r:embed="rId2"/>
          <a:stretch>
            <a:fillRect/>
          </a:stretch>
        </p:blipFill>
        <p:spPr>
          <a:xfrm>
            <a:off x="9867454" y="1903648"/>
            <a:ext cx="2296999" cy="4537142"/>
          </a:xfrm>
          <a:prstGeom prst="rect">
            <a:avLst/>
          </a:prstGeom>
        </p:spPr>
      </p:pic>
    </p:spTree>
    <p:extLst>
      <p:ext uri="{BB962C8B-B14F-4D97-AF65-F5344CB8AC3E}">
        <p14:creationId xmlns:p14="http://schemas.microsoft.com/office/powerpoint/2010/main" val="1913577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35508" y="6449214"/>
            <a:ext cx="635714" cy="400111"/>
          </a:xfrm>
        </p:spPr>
        <p:txBody>
          <a:bodyPr/>
          <a:lstStyle/>
          <a:p>
            <a:pPr algn="ctr"/>
            <a:fld id="{2840B2E4-A264-431E-ABDE-38E3BCDA5876}" type="slidenum">
              <a:rPr lang="en-US">
                <a:latin typeface="Fontasy Himali" panose="04020500000000000000" pitchFamily="82" charset="0"/>
              </a:rPr>
              <a:pPr algn="ctr"/>
              <a:t>19</a:t>
            </a:fld>
            <a:endParaRPr lang="en-US" dirty="0">
              <a:latin typeface="Fontasy Himali" panose="04020500000000000000" pitchFamily="82" charset="0"/>
            </a:endParaRPr>
          </a:p>
        </p:txBody>
      </p:sp>
      <p:sp>
        <p:nvSpPr>
          <p:cNvPr id="8" name="Text Placeholder 1"/>
          <p:cNvSpPr txBox="1">
            <a:spLocks/>
          </p:cNvSpPr>
          <p:nvPr/>
        </p:nvSpPr>
        <p:spPr>
          <a:xfrm>
            <a:off x="1135117" y="715201"/>
            <a:ext cx="10152993" cy="116432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२९</a:t>
            </a:r>
            <a:r>
              <a:rPr lang="en-US" sz="2800" b="1" dirty="0">
                <a:latin typeface="+mj-lt"/>
                <a:ea typeface="Calibri"/>
                <a:cs typeface="Kalimati" pitchFamily="2"/>
              </a:rPr>
              <a:t>:</a:t>
            </a:r>
            <a:r>
              <a:rPr lang="ne-NP" sz="2800" b="1" dirty="0">
                <a:latin typeface="Preeti"/>
                <a:ea typeface="Calibri"/>
                <a:cs typeface="Kalimati" pitchFamily="2"/>
              </a:rPr>
              <a:t> ..नाम.. कोसँग बसेका छन् ?</a:t>
            </a:r>
            <a:r>
              <a:rPr lang="ne-NP" sz="2800" b="1" dirty="0">
                <a:solidFill>
                  <a:srgbClr val="002060"/>
                </a:solidFill>
                <a:latin typeface="Ganesh" pitchFamily="2" charset="0"/>
                <a:cs typeface="Kalimati" panose="00000400000000000000" pitchFamily="2"/>
              </a:rPr>
              <a:t> </a:t>
            </a:r>
          </a:p>
          <a:p>
            <a:pPr marL="0" indent="0" algn="ctr">
              <a:buNone/>
            </a:pPr>
            <a:r>
              <a:rPr lang="ne-NP" sz="2400" b="1" dirty="0">
                <a:latin typeface="Preeti"/>
                <a:ea typeface="Calibri"/>
                <a:cs typeface="Kalimati" pitchFamily="2"/>
              </a:rPr>
              <a:t>(१८ वर्ष भन्दा कम उमेरका बालबालिकालाई मात्र) </a:t>
            </a:r>
            <a:br>
              <a:rPr lang="ne-NP" sz="2800" b="1" dirty="0">
                <a:latin typeface="Preeti"/>
                <a:ea typeface="Calibri"/>
                <a:cs typeface="Kalimati" pitchFamily="2"/>
              </a:rPr>
            </a:br>
            <a:endParaRPr lang="ko-KR" altLang="en-US" sz="1400" b="1" dirty="0">
              <a:latin typeface="Ganesh" pitchFamily="2" charset="0"/>
              <a:cs typeface="Kalimati" pitchFamily="2"/>
            </a:endParaRPr>
          </a:p>
        </p:txBody>
      </p:sp>
      <p:sp>
        <p:nvSpPr>
          <p:cNvPr id="9" name="TextBox 8"/>
          <p:cNvSpPr txBox="1"/>
          <p:nvPr/>
        </p:nvSpPr>
        <p:spPr>
          <a:xfrm>
            <a:off x="689318" y="2543347"/>
            <a:ext cx="8356359" cy="3554819"/>
          </a:xfrm>
          <a:prstGeom prst="rect">
            <a:avLst/>
          </a:prstGeom>
          <a:noFill/>
        </p:spPr>
        <p:txBody>
          <a:bodyPr wrap="square" rtlCol="0">
            <a:spAutoFit/>
          </a:bodyPr>
          <a:lstStyle/>
          <a:p>
            <a:pPr algn="just">
              <a:lnSpc>
                <a:spcPct val="150000"/>
              </a:lnSpc>
            </a:pPr>
            <a:r>
              <a:rPr lang="hi-IN" sz="2400" b="1" dirty="0">
                <a:cs typeface="Kalimati" panose="00000400000000000000" pitchFamily="2"/>
              </a:rPr>
              <a:t>आमाबाबु दुवैसँग (कोड </a:t>
            </a:r>
            <a:r>
              <a:rPr lang="en-US" sz="2800" b="1" dirty="0">
                <a:cs typeface="Kalimati" panose="00000400000000000000" pitchFamily="2"/>
              </a:rPr>
              <a:t>1</a:t>
            </a:r>
            <a:r>
              <a:rPr lang="hi-IN" sz="2400" b="1" dirty="0">
                <a:cs typeface="Kalimati" panose="00000400000000000000" pitchFamily="2"/>
              </a:rPr>
              <a:t>) </a:t>
            </a:r>
            <a:endParaRPr lang="ne-NP" sz="2400" b="1" dirty="0">
              <a:cs typeface="Kalimati" panose="00000400000000000000" pitchFamily="2"/>
            </a:endParaRPr>
          </a:p>
          <a:p>
            <a:pPr algn="just">
              <a:lnSpc>
                <a:spcPct val="150000"/>
              </a:lnSpc>
            </a:pPr>
            <a:r>
              <a:rPr lang="hi-IN" sz="2400" dirty="0">
                <a:cs typeface="Kalimati" panose="00000400000000000000" pitchFamily="2"/>
              </a:rPr>
              <a:t>अठार वर्ष उमेर नपुगेका बालबालिकाको परिवारमा नीजको जन्म दिने बाबु र आमा दुवै बसिरहेको भए आमाबाबु दुवैसँगको लागि कोड </a:t>
            </a:r>
            <a:r>
              <a:rPr lang="en-US" sz="2800" b="1" dirty="0">
                <a:solidFill>
                  <a:srgbClr val="0070C0"/>
                </a:solidFill>
                <a:cs typeface="Kalimati" panose="00000400000000000000" pitchFamily="2"/>
              </a:rPr>
              <a:t>1</a:t>
            </a:r>
            <a:r>
              <a:rPr lang="hi-IN" sz="2400" dirty="0">
                <a:cs typeface="Kalimati" panose="00000400000000000000" pitchFamily="2"/>
              </a:rPr>
              <a:t> लेख्नुपर्दछ । </a:t>
            </a:r>
            <a:endParaRPr lang="ne-NP" sz="2400" dirty="0">
              <a:cs typeface="Kalimati" panose="00000400000000000000" pitchFamily="2"/>
            </a:endParaRPr>
          </a:p>
          <a:p>
            <a:pPr algn="just">
              <a:lnSpc>
                <a:spcPct val="150000"/>
              </a:lnSpc>
            </a:pPr>
            <a:endParaRPr lang="ne-NP" sz="2400" dirty="0">
              <a:cs typeface="Kalimati" panose="00000400000000000000" pitchFamily="2"/>
            </a:endParaRPr>
          </a:p>
          <a:p>
            <a:pPr algn="just">
              <a:lnSpc>
                <a:spcPct val="150000"/>
              </a:lnSpc>
              <a:spcAft>
                <a:spcPts val="600"/>
              </a:spcAft>
            </a:pPr>
            <a:endParaRPr lang="ne-NP" sz="2400" dirty="0">
              <a:cs typeface="Kalimati" panose="00000400000000000000" pitchFamily="2"/>
            </a:endParaRPr>
          </a:p>
        </p:txBody>
      </p:sp>
      <p:pic>
        <p:nvPicPr>
          <p:cNvPr id="2" name="Picture 1"/>
          <p:cNvPicPr>
            <a:picLocks noChangeAspect="1"/>
          </p:cNvPicPr>
          <p:nvPr/>
        </p:nvPicPr>
        <p:blipFill>
          <a:blip r:embed="rId2"/>
          <a:stretch>
            <a:fillRect/>
          </a:stretch>
        </p:blipFill>
        <p:spPr>
          <a:xfrm>
            <a:off x="9817755" y="1814197"/>
            <a:ext cx="2296999" cy="4537142"/>
          </a:xfrm>
          <a:prstGeom prst="rect">
            <a:avLst/>
          </a:prstGeom>
        </p:spPr>
      </p:pic>
      <p:sp>
        <p:nvSpPr>
          <p:cNvPr id="10" name="TextBox 9">
            <a:extLst>
              <a:ext uri="{FF2B5EF4-FFF2-40B4-BE49-F238E27FC236}">
                <a16:creationId xmlns:a16="http://schemas.microsoft.com/office/drawing/2014/main" id="{532A8589-36F9-454A-A077-F37FBBAF61CC}"/>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311857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44893"/>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19"/>
          <p:cNvSpPr txBox="1">
            <a:spLocks/>
          </p:cNvSpPr>
          <p:nvPr/>
        </p:nvSpPr>
        <p:spPr>
          <a:xfrm>
            <a:off x="11759612" y="6425067"/>
            <a:ext cx="425257"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a:t>
            </a:fld>
            <a:endParaRPr lang="en-US" dirty="0"/>
          </a:p>
        </p:txBody>
      </p:sp>
      <p:pic>
        <p:nvPicPr>
          <p:cNvPr id="7" name="Picture 6"/>
          <p:cNvPicPr>
            <a:picLocks noChangeAspect="1"/>
          </p:cNvPicPr>
          <p:nvPr/>
        </p:nvPicPr>
        <p:blipFill>
          <a:blip r:embed="rId2"/>
          <a:stretch>
            <a:fillRect/>
          </a:stretch>
        </p:blipFill>
        <p:spPr>
          <a:xfrm>
            <a:off x="856647" y="1570382"/>
            <a:ext cx="10684043" cy="5090293"/>
          </a:xfrm>
          <a:prstGeom prst="rect">
            <a:avLst/>
          </a:prstGeom>
        </p:spPr>
      </p:pic>
      <p:sp>
        <p:nvSpPr>
          <p:cNvPr id="6" name="Rectangle 5">
            <a:extLst>
              <a:ext uri="{FF2B5EF4-FFF2-40B4-BE49-F238E27FC236}">
                <a16:creationId xmlns:a16="http://schemas.microsoft.com/office/drawing/2014/main" id="{D8710582-6326-418C-994F-BAAC601028BC}"/>
              </a:ext>
            </a:extLst>
          </p:cNvPr>
          <p:cNvSpPr/>
          <p:nvPr/>
        </p:nvSpPr>
        <p:spPr>
          <a:xfrm>
            <a:off x="866068" y="771359"/>
            <a:ext cx="9004515" cy="575157"/>
          </a:xfrm>
          <a:prstGeom prst="rect">
            <a:avLst/>
          </a:prstGeom>
        </p:spPr>
        <p:txBody>
          <a:bodyPr wrap="square">
            <a:spAutoFit/>
          </a:bodyPr>
          <a:lstStyle/>
          <a:p>
            <a:pPr marL="285750" algn="ctr">
              <a:lnSpc>
                <a:spcPts val="3889"/>
              </a:lnSpc>
            </a:pPr>
            <a:r>
              <a:rPr lang="ne-NP" sz="2800" b="1" dirty="0">
                <a:cs typeface="Kalimati" pitchFamily="2"/>
              </a:rPr>
              <a:t>व्यक्तिगत खण्ड (महल २६ देखि २९)</a:t>
            </a:r>
            <a:endParaRPr lang="en-US" sz="2800" b="1" dirty="0">
              <a:cs typeface="Kalimati" pitchFamily="2"/>
            </a:endParaRPr>
          </a:p>
        </p:txBody>
      </p:sp>
    </p:spTree>
    <p:extLst>
      <p:ext uri="{BB962C8B-B14F-4D97-AF65-F5344CB8AC3E}">
        <p14:creationId xmlns:p14="http://schemas.microsoft.com/office/powerpoint/2010/main" val="1868074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35508" y="6449216"/>
            <a:ext cx="656492" cy="319332"/>
          </a:xfrm>
        </p:spPr>
        <p:txBody>
          <a:bodyPr/>
          <a:lstStyle/>
          <a:p>
            <a:pPr algn="ctr"/>
            <a:fld id="{2840B2E4-A264-431E-ABDE-38E3BCDA5876}" type="slidenum">
              <a:rPr lang="en-US">
                <a:latin typeface="Fontasy Himali" panose="04020500000000000000" pitchFamily="82" charset="0"/>
              </a:rPr>
              <a:pPr algn="ctr"/>
              <a:t>20</a:t>
            </a:fld>
            <a:endParaRPr lang="en-US" dirty="0">
              <a:latin typeface="Fontasy Himali" panose="04020500000000000000" pitchFamily="82" charset="0"/>
            </a:endParaRPr>
          </a:p>
        </p:txBody>
      </p:sp>
      <p:sp>
        <p:nvSpPr>
          <p:cNvPr id="8" name="Text Placeholder 1"/>
          <p:cNvSpPr txBox="1">
            <a:spLocks/>
          </p:cNvSpPr>
          <p:nvPr/>
        </p:nvSpPr>
        <p:spPr>
          <a:xfrm>
            <a:off x="1293824" y="847958"/>
            <a:ext cx="10152993" cy="116432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२९</a:t>
            </a:r>
            <a:r>
              <a:rPr lang="en-US" sz="2800" b="1" dirty="0">
                <a:latin typeface="+mj-lt"/>
                <a:ea typeface="Calibri"/>
                <a:cs typeface="Kalimati" pitchFamily="2"/>
              </a:rPr>
              <a:t>:</a:t>
            </a:r>
            <a:r>
              <a:rPr lang="ne-NP" sz="2800" b="1" dirty="0">
                <a:latin typeface="Preeti"/>
                <a:ea typeface="Calibri"/>
                <a:cs typeface="Kalimati" pitchFamily="2"/>
              </a:rPr>
              <a:t> ..नाम.. कोसँग बसेका छन् ?</a:t>
            </a:r>
            <a:r>
              <a:rPr lang="ne-NP" sz="2800" b="1" dirty="0">
                <a:solidFill>
                  <a:srgbClr val="002060"/>
                </a:solidFill>
                <a:latin typeface="Ganesh" pitchFamily="2" charset="0"/>
                <a:cs typeface="Kalimati" panose="00000400000000000000" pitchFamily="2"/>
              </a:rPr>
              <a:t> </a:t>
            </a:r>
          </a:p>
          <a:p>
            <a:pPr marL="0" indent="0" algn="ctr">
              <a:buNone/>
            </a:pPr>
            <a:r>
              <a:rPr lang="ne-NP" sz="2400" b="1" dirty="0">
                <a:latin typeface="Preeti"/>
                <a:ea typeface="Calibri"/>
                <a:cs typeface="Kalimati" pitchFamily="2"/>
              </a:rPr>
              <a:t>(१८ वर्ष भन्दा कम उमेरका बालबालिकालाई मात्र) </a:t>
            </a:r>
            <a:br>
              <a:rPr lang="ne-NP" sz="2800" b="1" dirty="0">
                <a:latin typeface="Preeti"/>
                <a:ea typeface="Calibri"/>
                <a:cs typeface="Kalimati" pitchFamily="2"/>
              </a:rPr>
            </a:br>
            <a:endParaRPr lang="ko-KR" altLang="en-US" sz="1400" b="1" dirty="0">
              <a:latin typeface="Ganesh" pitchFamily="2" charset="0"/>
              <a:cs typeface="Kalimati" pitchFamily="2"/>
            </a:endParaRPr>
          </a:p>
        </p:txBody>
      </p:sp>
      <p:sp>
        <p:nvSpPr>
          <p:cNvPr id="9" name="TextBox 8"/>
          <p:cNvSpPr txBox="1"/>
          <p:nvPr/>
        </p:nvSpPr>
        <p:spPr>
          <a:xfrm>
            <a:off x="239150" y="1812385"/>
            <a:ext cx="11207667" cy="4662815"/>
          </a:xfrm>
          <a:prstGeom prst="rect">
            <a:avLst/>
          </a:prstGeom>
          <a:noFill/>
        </p:spPr>
        <p:txBody>
          <a:bodyPr wrap="square" rtlCol="0">
            <a:spAutoFit/>
          </a:bodyPr>
          <a:lstStyle/>
          <a:p>
            <a:pPr algn="just">
              <a:lnSpc>
                <a:spcPct val="150000"/>
              </a:lnSpc>
            </a:pPr>
            <a:r>
              <a:rPr lang="hi-IN" sz="2400" b="1" dirty="0">
                <a:cs typeface="Kalimati" panose="00000400000000000000" pitchFamily="2"/>
              </a:rPr>
              <a:t>आमासँग मात्र (कोड </a:t>
            </a:r>
            <a:r>
              <a:rPr lang="en-US" sz="2800" b="1" dirty="0">
                <a:cs typeface="Kalimati" panose="00000400000000000000" pitchFamily="2"/>
              </a:rPr>
              <a:t>2</a:t>
            </a:r>
            <a:r>
              <a:rPr lang="hi-IN" sz="2400" b="1" dirty="0">
                <a:cs typeface="Kalimati" panose="00000400000000000000" pitchFamily="2"/>
              </a:rPr>
              <a:t>) </a:t>
            </a:r>
            <a:endParaRPr lang="ne-NP" sz="2400" b="1"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अठार वर्ष उ</a:t>
            </a:r>
            <a:r>
              <a:rPr lang="ne-NP" sz="2400" dirty="0">
                <a:cs typeface="Kalimati" panose="00000400000000000000" pitchFamily="2"/>
              </a:rPr>
              <a:t>मेर</a:t>
            </a:r>
            <a:r>
              <a:rPr lang="hi-IN" sz="2400" dirty="0">
                <a:cs typeface="Kalimati" panose="00000400000000000000" pitchFamily="2"/>
              </a:rPr>
              <a:t> न</a:t>
            </a:r>
            <a:r>
              <a:rPr lang="ne-NP" sz="2400" dirty="0">
                <a:cs typeface="Kalimati" panose="00000400000000000000" pitchFamily="2"/>
              </a:rPr>
              <a:t>पुगे</a:t>
            </a:r>
            <a:r>
              <a:rPr lang="hi-IN" sz="2400" dirty="0">
                <a:cs typeface="Kalimati" panose="00000400000000000000" pitchFamily="2"/>
              </a:rPr>
              <a:t>को बालबालिकाका परिवारमा जन्म दि</a:t>
            </a:r>
            <a:r>
              <a:rPr lang="ne-NP" sz="2400" dirty="0">
                <a:cs typeface="Kalimati" panose="00000400000000000000" pitchFamily="2"/>
              </a:rPr>
              <a:t>ने</a:t>
            </a:r>
            <a:r>
              <a:rPr lang="hi-IN" sz="2400" dirty="0">
                <a:cs typeface="Kalimati" panose="00000400000000000000" pitchFamily="2"/>
              </a:rPr>
              <a:t> आमा मात्र बसिरहको भएमा </a:t>
            </a:r>
            <a:r>
              <a:rPr lang="ne-NP" sz="2400" dirty="0">
                <a:cs typeface="Kalimati" panose="00000400000000000000" pitchFamily="2"/>
              </a:rPr>
              <a:t>कोड </a:t>
            </a:r>
            <a:r>
              <a:rPr lang="en-US" sz="2800" b="1" dirty="0">
                <a:solidFill>
                  <a:srgbClr val="0070C0"/>
                </a:solidFill>
                <a:cs typeface="Kalimati" panose="00000400000000000000" pitchFamily="2"/>
              </a:rPr>
              <a:t>2</a:t>
            </a:r>
            <a:r>
              <a:rPr lang="hi-IN" sz="2400" dirty="0">
                <a:cs typeface="Kalimati" panose="00000400000000000000" pitchFamily="2"/>
              </a:rPr>
              <a:t> लेख्नु पर्दछ । </a:t>
            </a: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यदि बवुा र</a:t>
            </a:r>
            <a:r>
              <a:rPr lang="ne-NP" sz="2400" dirty="0">
                <a:cs typeface="Kalimati" panose="00000400000000000000" pitchFamily="2"/>
              </a:rPr>
              <a:t>ो</a:t>
            </a:r>
            <a:r>
              <a:rPr lang="hi-IN" sz="2400" dirty="0">
                <a:cs typeface="Kalimati" panose="00000400000000000000" pitchFamily="2"/>
              </a:rPr>
              <a:t>जगारीका लागि विदशे वा स्व</a:t>
            </a:r>
            <a:r>
              <a:rPr lang="ne-NP" sz="2400" dirty="0">
                <a:cs typeface="Kalimati" panose="00000400000000000000" pitchFamily="2"/>
              </a:rPr>
              <a:t>देश</a:t>
            </a:r>
            <a:r>
              <a:rPr lang="hi-IN" sz="2400" dirty="0">
                <a:cs typeface="Kalimati" panose="00000400000000000000" pitchFamily="2"/>
              </a:rPr>
              <a:t>का अन्य </a:t>
            </a:r>
            <a:r>
              <a:rPr lang="ne-NP" sz="2400" dirty="0">
                <a:cs typeface="Kalimati" panose="00000400000000000000" pitchFamily="2"/>
              </a:rPr>
              <a:t>कुनै</a:t>
            </a:r>
            <a:r>
              <a:rPr lang="hi-IN" sz="2400" dirty="0">
                <a:cs typeface="Kalimati" panose="00000400000000000000" pitchFamily="2"/>
              </a:rPr>
              <a:t> ठाउ</a:t>
            </a:r>
            <a:r>
              <a:rPr lang="ne-NP" sz="2400" dirty="0">
                <a:cs typeface="Kalimati" panose="00000400000000000000" pitchFamily="2"/>
              </a:rPr>
              <a:t>ँ</a:t>
            </a:r>
            <a:r>
              <a:rPr lang="hi-IN" sz="2400" dirty="0">
                <a:cs typeface="Kalimati" panose="00000400000000000000" pitchFamily="2"/>
              </a:rPr>
              <a:t>मा अक्सर बसाबोस गर्न ग</a:t>
            </a:r>
            <a:r>
              <a:rPr lang="ne-NP" sz="2400" dirty="0">
                <a:cs typeface="Kalimati" panose="00000400000000000000" pitchFamily="2"/>
              </a:rPr>
              <a:t>ए</a:t>
            </a:r>
            <a:r>
              <a:rPr lang="hi-IN" sz="2400" dirty="0">
                <a:cs typeface="Kalimati" panose="00000400000000000000" pitchFamily="2"/>
              </a:rPr>
              <a:t>को र </a:t>
            </a:r>
            <a:r>
              <a:rPr lang="ne-NP" sz="2400" dirty="0">
                <a:cs typeface="Kalimati" panose="00000400000000000000" pitchFamily="2"/>
              </a:rPr>
              <a:t>छोराछोरी</a:t>
            </a:r>
            <a:r>
              <a:rPr lang="hi-IN" sz="2400" dirty="0">
                <a:cs typeface="Kalimati" panose="00000400000000000000" pitchFamily="2"/>
              </a:rPr>
              <a:t> आमास</a:t>
            </a:r>
            <a:r>
              <a:rPr lang="ne-NP" sz="2400" dirty="0">
                <a:cs typeface="Kalimati" panose="00000400000000000000" pitchFamily="2"/>
              </a:rPr>
              <a:t>ँ</a:t>
            </a:r>
            <a:r>
              <a:rPr lang="hi-IN" sz="2400" dirty="0">
                <a:cs typeface="Kalimati" panose="00000400000000000000" pitchFamily="2"/>
              </a:rPr>
              <a:t>ग ब</a:t>
            </a:r>
            <a:r>
              <a:rPr lang="ne-NP" sz="2400" dirty="0">
                <a:cs typeface="Kalimati" panose="00000400000000000000" pitchFamily="2"/>
              </a:rPr>
              <a:t>सोबास</a:t>
            </a:r>
            <a:r>
              <a:rPr lang="hi-IN" sz="2400" dirty="0">
                <a:cs typeface="Kalimati" panose="00000400000000000000" pitchFamily="2"/>
              </a:rPr>
              <a:t> गरको अवस्थामा आमास</a:t>
            </a:r>
            <a:r>
              <a:rPr lang="ne-NP" sz="2400" dirty="0">
                <a:cs typeface="Kalimati" panose="00000400000000000000" pitchFamily="2"/>
              </a:rPr>
              <a:t>ँ</a:t>
            </a:r>
            <a:r>
              <a:rPr lang="hi-IN" sz="2400" dirty="0">
                <a:cs typeface="Kalimati" panose="00000400000000000000" pitchFamily="2"/>
              </a:rPr>
              <a:t>ग मात्र </a:t>
            </a:r>
            <a:r>
              <a:rPr lang="ne-NP" sz="2400" dirty="0">
                <a:cs typeface="Kalimati" panose="00000400000000000000" pitchFamily="2"/>
              </a:rPr>
              <a:t>बसेको</a:t>
            </a:r>
            <a:r>
              <a:rPr lang="hi-IN" sz="2400" dirty="0">
                <a:cs typeface="Kalimati" panose="00000400000000000000" pitchFamily="2"/>
              </a:rPr>
              <a:t> </a:t>
            </a:r>
            <a:r>
              <a:rPr lang="ne-NP" sz="2400" dirty="0">
                <a:cs typeface="Kalimati" panose="00000400000000000000" pitchFamily="2"/>
              </a:rPr>
              <a:t>भन्ने </a:t>
            </a:r>
            <a:r>
              <a:rPr lang="hi-IN" sz="2400" dirty="0">
                <a:cs typeface="Kalimati" panose="00000400000000000000" pitchFamily="2"/>
              </a:rPr>
              <a:t>मान्नपुदर्छ</a:t>
            </a:r>
            <a:r>
              <a:rPr lang="en-US" sz="2400" dirty="0">
                <a:cs typeface="Kalimati" panose="00000400000000000000" pitchFamily="2"/>
              </a:rPr>
              <a:t>, </a:t>
            </a:r>
            <a:r>
              <a:rPr lang="hi-IN" sz="2400" dirty="0">
                <a:cs typeface="Kalimati" panose="00000400000000000000" pitchFamily="2"/>
              </a:rPr>
              <a:t>आमाबा</a:t>
            </a:r>
            <a:r>
              <a:rPr lang="ne-NP" sz="2400" dirty="0">
                <a:cs typeface="Kalimati" panose="00000400000000000000" pitchFamily="2"/>
              </a:rPr>
              <a:t>बु</a:t>
            </a:r>
            <a:r>
              <a:rPr lang="hi-IN" sz="2400" dirty="0">
                <a:cs typeface="Kalimati" panose="00000400000000000000" pitchFamily="2"/>
              </a:rPr>
              <a:t> </a:t>
            </a:r>
            <a:r>
              <a:rPr lang="ne-NP" sz="2400" dirty="0">
                <a:cs typeface="Kalimati" panose="00000400000000000000" pitchFamily="2"/>
              </a:rPr>
              <a:t>दुबैसँ</a:t>
            </a:r>
            <a:r>
              <a:rPr lang="hi-IN" sz="2400" dirty="0">
                <a:cs typeface="Kalimati" panose="00000400000000000000" pitchFamily="2"/>
              </a:rPr>
              <a:t>ग ब</a:t>
            </a:r>
            <a:r>
              <a:rPr lang="ne-NP" sz="2400" dirty="0">
                <a:cs typeface="Kalimati" panose="00000400000000000000" pitchFamily="2"/>
              </a:rPr>
              <a:t>से</a:t>
            </a:r>
            <a:r>
              <a:rPr lang="hi-IN" sz="2400" dirty="0">
                <a:cs typeface="Kalimati" panose="00000400000000000000" pitchFamily="2"/>
              </a:rPr>
              <a:t>को मान्</a:t>
            </a:r>
            <a:r>
              <a:rPr lang="ne-NP" sz="2400" dirty="0">
                <a:cs typeface="Kalimati" panose="00000400000000000000" pitchFamily="2"/>
              </a:rPr>
              <a:t>न्नुहुदैन</a:t>
            </a:r>
            <a:r>
              <a:rPr lang="hi-IN" sz="2400" dirty="0">
                <a:cs typeface="Kalimati" panose="00000400000000000000" pitchFamily="2"/>
              </a:rPr>
              <a:t>।</a:t>
            </a: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यदि</a:t>
            </a:r>
            <a:r>
              <a:rPr lang="ne-NP" sz="2400" dirty="0">
                <a:cs typeface="Kalimati" panose="00000400000000000000" pitchFamily="2"/>
              </a:rPr>
              <a:t> </a:t>
            </a:r>
            <a:r>
              <a:rPr lang="hi-IN" sz="2400" dirty="0">
                <a:cs typeface="Kalimati" panose="00000400000000000000" pitchFamily="2"/>
              </a:rPr>
              <a:t>बा</a:t>
            </a:r>
            <a:r>
              <a:rPr lang="ne-NP" sz="2400" dirty="0">
                <a:cs typeface="Kalimati" panose="00000400000000000000" pitchFamily="2"/>
              </a:rPr>
              <a:t>बु</a:t>
            </a:r>
            <a:r>
              <a:rPr lang="hi-IN" sz="2400" dirty="0">
                <a:cs typeface="Kalimati" panose="00000400000000000000" pitchFamily="2"/>
              </a:rPr>
              <a:t> अन्यत्र ब</a:t>
            </a:r>
            <a:r>
              <a:rPr lang="ne-NP" sz="2400" dirty="0">
                <a:cs typeface="Kalimati" panose="00000400000000000000" pitchFamily="2"/>
              </a:rPr>
              <a:t>से</a:t>
            </a:r>
            <a:r>
              <a:rPr lang="hi-IN" sz="2400" dirty="0">
                <a:cs typeface="Kalimati" panose="00000400000000000000" pitchFamily="2"/>
              </a:rPr>
              <a:t>को र आमाको साथमा ह</a:t>
            </a:r>
            <a:r>
              <a:rPr lang="ne-NP" sz="2400" dirty="0">
                <a:cs typeface="Kalimati" panose="00000400000000000000" pitchFamily="2"/>
              </a:rPr>
              <a:t>जु</a:t>
            </a:r>
            <a:r>
              <a:rPr lang="hi-IN" sz="2400" dirty="0">
                <a:cs typeface="Kalimati" panose="00000400000000000000" pitchFamily="2"/>
              </a:rPr>
              <a:t>रुबा ह</a:t>
            </a:r>
            <a:r>
              <a:rPr lang="ne-NP" sz="2400" dirty="0">
                <a:cs typeface="Kalimati" panose="00000400000000000000" pitchFamily="2"/>
              </a:rPr>
              <a:t>जु</a:t>
            </a:r>
            <a:r>
              <a:rPr lang="hi-IN" sz="2400" dirty="0">
                <a:cs typeface="Kalimati" panose="00000400000000000000" pitchFamily="2"/>
              </a:rPr>
              <a:t>रुआमास</a:t>
            </a:r>
            <a:r>
              <a:rPr lang="ne-NP" sz="2400" dirty="0">
                <a:cs typeface="Kalimati" panose="00000400000000000000" pitchFamily="2"/>
              </a:rPr>
              <a:t>ँ</a:t>
            </a:r>
            <a:r>
              <a:rPr lang="hi-IN" sz="2400" dirty="0">
                <a:cs typeface="Kalimati" panose="00000400000000000000" pitchFamily="2"/>
              </a:rPr>
              <a:t>ग ब</a:t>
            </a:r>
            <a:r>
              <a:rPr lang="ne-NP" sz="2400" dirty="0">
                <a:cs typeface="Kalimati" panose="00000400000000000000" pitchFamily="2"/>
              </a:rPr>
              <a:t>से</a:t>
            </a:r>
            <a:r>
              <a:rPr lang="hi-IN" sz="2400" dirty="0">
                <a:cs typeface="Kalimati" panose="00000400000000000000" pitchFamily="2"/>
              </a:rPr>
              <a:t>को भएता पनि आमास</a:t>
            </a:r>
            <a:r>
              <a:rPr lang="ne-NP" sz="2400" dirty="0">
                <a:cs typeface="Kalimati" panose="00000400000000000000" pitchFamily="2"/>
              </a:rPr>
              <a:t>ँ</a:t>
            </a:r>
            <a:r>
              <a:rPr lang="hi-IN" sz="2400" dirty="0">
                <a:cs typeface="Kalimati" panose="00000400000000000000" pitchFamily="2"/>
              </a:rPr>
              <a:t>ग मात्र ब</a:t>
            </a:r>
            <a:r>
              <a:rPr lang="ne-NP" sz="2400" dirty="0">
                <a:cs typeface="Kalimati" panose="00000400000000000000" pitchFamily="2"/>
              </a:rPr>
              <a:t>से</a:t>
            </a:r>
            <a:r>
              <a:rPr lang="hi-IN" sz="2400" dirty="0">
                <a:cs typeface="Kalimati" panose="00000400000000000000" pitchFamily="2"/>
              </a:rPr>
              <a:t>को उल्</a:t>
            </a:r>
            <a:r>
              <a:rPr lang="ne-NP" sz="2400" dirty="0">
                <a:cs typeface="Kalimati" panose="00000400000000000000" pitchFamily="2"/>
              </a:rPr>
              <a:t>ले</a:t>
            </a:r>
            <a:r>
              <a:rPr lang="hi-IN" sz="2400" dirty="0">
                <a:cs typeface="Kalimati" panose="00000400000000000000" pitchFamily="2"/>
              </a:rPr>
              <a:t>ख </a:t>
            </a:r>
            <a:r>
              <a:rPr lang="ne-NP" sz="2400" dirty="0">
                <a:cs typeface="Kalimati" panose="00000400000000000000" pitchFamily="2"/>
              </a:rPr>
              <a:t>गर्नुपर्दछ</a:t>
            </a:r>
            <a:r>
              <a:rPr lang="hi-IN" sz="2400" dirty="0">
                <a:cs typeface="Kalimati" panose="00000400000000000000" pitchFamily="2"/>
              </a:rPr>
              <a:t> ।</a:t>
            </a:r>
            <a:endParaRPr lang="ne-NP" sz="2400" dirty="0">
              <a:cs typeface="Kalimati" pitchFamily="2"/>
            </a:endParaRPr>
          </a:p>
        </p:txBody>
      </p:sp>
      <p:sp>
        <p:nvSpPr>
          <p:cNvPr id="6" name="TextBox 5">
            <a:extLst>
              <a:ext uri="{FF2B5EF4-FFF2-40B4-BE49-F238E27FC236}">
                <a16:creationId xmlns:a16="http://schemas.microsoft.com/office/drawing/2014/main" id="{68BD07AE-1B52-4581-85D9-139EFAE99669}"/>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398626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615020" y="6449214"/>
            <a:ext cx="570353" cy="400111"/>
          </a:xfrm>
        </p:spPr>
        <p:txBody>
          <a:bodyPr/>
          <a:lstStyle/>
          <a:p>
            <a:pPr algn="ctr"/>
            <a:fld id="{2840B2E4-A264-431E-ABDE-38E3BCDA5876}" type="slidenum">
              <a:rPr lang="en-US">
                <a:latin typeface="Fontasy Himali" panose="04020500000000000000" pitchFamily="82" charset="0"/>
              </a:rPr>
              <a:pPr algn="ctr"/>
              <a:t>21</a:t>
            </a:fld>
            <a:endParaRPr lang="en-US" dirty="0">
              <a:latin typeface="Fontasy Himali" panose="04020500000000000000" pitchFamily="82" charset="0"/>
            </a:endParaRPr>
          </a:p>
        </p:txBody>
      </p:sp>
      <p:sp>
        <p:nvSpPr>
          <p:cNvPr id="8" name="Text Placeholder 1"/>
          <p:cNvSpPr txBox="1">
            <a:spLocks/>
          </p:cNvSpPr>
          <p:nvPr/>
        </p:nvSpPr>
        <p:spPr>
          <a:xfrm>
            <a:off x="1135117" y="1232036"/>
            <a:ext cx="10152993" cy="116432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२९</a:t>
            </a:r>
            <a:r>
              <a:rPr lang="en-US" sz="2800" b="1" dirty="0">
                <a:latin typeface="+mj-lt"/>
                <a:ea typeface="Calibri"/>
                <a:cs typeface="Kalimati" pitchFamily="2"/>
              </a:rPr>
              <a:t>:</a:t>
            </a:r>
            <a:r>
              <a:rPr lang="ne-NP" sz="2800" b="1" dirty="0">
                <a:latin typeface="Preeti"/>
                <a:ea typeface="Calibri"/>
                <a:cs typeface="Kalimati" pitchFamily="2"/>
              </a:rPr>
              <a:t> ..नाम.. कोसँग बसेका छन् ?</a:t>
            </a:r>
            <a:r>
              <a:rPr lang="ne-NP" sz="2800" b="1" dirty="0">
                <a:solidFill>
                  <a:srgbClr val="002060"/>
                </a:solidFill>
                <a:latin typeface="Ganesh" pitchFamily="2" charset="0"/>
                <a:cs typeface="Kalimati" panose="00000400000000000000" pitchFamily="2"/>
              </a:rPr>
              <a:t> </a:t>
            </a:r>
          </a:p>
          <a:p>
            <a:pPr marL="0" indent="0" algn="ctr">
              <a:buNone/>
            </a:pPr>
            <a:r>
              <a:rPr lang="ne-NP" sz="2400" b="1" dirty="0">
                <a:latin typeface="Preeti"/>
                <a:ea typeface="Calibri"/>
                <a:cs typeface="Kalimati" pitchFamily="2"/>
              </a:rPr>
              <a:t>(१८ वर्ष भन्दा कम उमेरका बालबालिकालाई मात्र) </a:t>
            </a:r>
            <a:br>
              <a:rPr lang="ne-NP" sz="2800" b="1" dirty="0">
                <a:latin typeface="Preeti"/>
                <a:ea typeface="Calibri"/>
                <a:cs typeface="Kalimati" pitchFamily="2"/>
              </a:rPr>
            </a:br>
            <a:endParaRPr lang="ko-KR" altLang="en-US" sz="1400" b="1" dirty="0">
              <a:latin typeface="Ganesh" pitchFamily="2" charset="0"/>
              <a:cs typeface="Kalimati" pitchFamily="2"/>
            </a:endParaRPr>
          </a:p>
        </p:txBody>
      </p:sp>
      <p:sp>
        <p:nvSpPr>
          <p:cNvPr id="9" name="TextBox 8"/>
          <p:cNvSpPr txBox="1"/>
          <p:nvPr/>
        </p:nvSpPr>
        <p:spPr>
          <a:xfrm>
            <a:off x="526774" y="2705848"/>
            <a:ext cx="11230175" cy="3000821"/>
          </a:xfrm>
          <a:prstGeom prst="rect">
            <a:avLst/>
          </a:prstGeom>
          <a:noFill/>
        </p:spPr>
        <p:txBody>
          <a:bodyPr wrap="square" rtlCol="0">
            <a:spAutoFit/>
          </a:bodyPr>
          <a:lstStyle/>
          <a:p>
            <a:pPr algn="just">
              <a:lnSpc>
                <a:spcPct val="150000"/>
              </a:lnSpc>
            </a:pPr>
            <a:r>
              <a:rPr lang="hi-IN" sz="2400" b="1" dirty="0">
                <a:cs typeface="Kalimati" panose="00000400000000000000" pitchFamily="2"/>
              </a:rPr>
              <a:t>बाबुसँग मात्र (कोड </a:t>
            </a:r>
            <a:r>
              <a:rPr lang="en-US" sz="2800" b="1" dirty="0">
                <a:cs typeface="Kalimati" panose="00000400000000000000" pitchFamily="2"/>
              </a:rPr>
              <a:t>3</a:t>
            </a:r>
            <a:r>
              <a:rPr lang="hi-IN" sz="2400" b="1" dirty="0">
                <a:cs typeface="Kalimati" panose="00000400000000000000" pitchFamily="2"/>
              </a:rPr>
              <a:t>) </a:t>
            </a:r>
            <a:endParaRPr lang="ne-NP" sz="2400" b="1"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अठार वर्ष उमेर नपुगेका बालबालिकाको परिवारमा नीजको जन्म दिने बाबु मात्र बसिरहेको भए कोड </a:t>
            </a:r>
            <a:r>
              <a:rPr lang="en-US" sz="2800" b="1" dirty="0">
                <a:solidFill>
                  <a:srgbClr val="0070C0"/>
                </a:solidFill>
                <a:cs typeface="Kalimati" panose="00000400000000000000" pitchFamily="2"/>
              </a:rPr>
              <a:t>3</a:t>
            </a:r>
            <a:r>
              <a:rPr lang="hi-IN" sz="2400" dirty="0">
                <a:cs typeface="Kalimati" panose="00000400000000000000" pitchFamily="2"/>
              </a:rPr>
              <a:t> लेख्नुपर्दछ । </a:t>
            </a: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यदि आमा अन्यत्र बसेको र बाबुको साथमा हजुरबा हजुरआमासँग बसेको भएता पनि बाबुसँग मात्र बसेको उल्लेख गर्नुपर्दछ । </a:t>
            </a:r>
            <a:endParaRPr lang="en-US" sz="2400" dirty="0">
              <a:cs typeface="Kalimati" panose="00000400000000000000" pitchFamily="2"/>
            </a:endParaRPr>
          </a:p>
        </p:txBody>
      </p:sp>
      <p:sp>
        <p:nvSpPr>
          <p:cNvPr id="6" name="TextBox 5">
            <a:extLst>
              <a:ext uri="{FF2B5EF4-FFF2-40B4-BE49-F238E27FC236}">
                <a16:creationId xmlns:a16="http://schemas.microsoft.com/office/drawing/2014/main" id="{F3DF999A-E1D6-4ACD-97BE-3A86ED0A95ED}"/>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3795546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35508" y="6539948"/>
            <a:ext cx="656492" cy="309378"/>
          </a:xfrm>
        </p:spPr>
        <p:txBody>
          <a:bodyPr/>
          <a:lstStyle/>
          <a:p>
            <a:pPr algn="ctr"/>
            <a:fld id="{2840B2E4-A264-431E-ABDE-38E3BCDA5876}" type="slidenum">
              <a:rPr lang="en-US">
                <a:latin typeface="Fontasy Himali" panose="04020500000000000000" pitchFamily="82" charset="0"/>
              </a:rPr>
              <a:pPr algn="ctr"/>
              <a:t>22</a:t>
            </a:fld>
            <a:endParaRPr lang="en-US" dirty="0">
              <a:latin typeface="Fontasy Himali" panose="04020500000000000000" pitchFamily="82" charset="0"/>
            </a:endParaRPr>
          </a:p>
        </p:txBody>
      </p:sp>
      <p:sp>
        <p:nvSpPr>
          <p:cNvPr id="8" name="Text Placeholder 1"/>
          <p:cNvSpPr txBox="1">
            <a:spLocks/>
          </p:cNvSpPr>
          <p:nvPr/>
        </p:nvSpPr>
        <p:spPr>
          <a:xfrm>
            <a:off x="1135117" y="963681"/>
            <a:ext cx="10152993" cy="116432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२९</a:t>
            </a:r>
            <a:r>
              <a:rPr lang="en-US" sz="2800" b="1" dirty="0">
                <a:latin typeface="+mj-lt"/>
                <a:ea typeface="Calibri"/>
                <a:cs typeface="Kalimati" pitchFamily="2"/>
              </a:rPr>
              <a:t>:</a:t>
            </a:r>
            <a:r>
              <a:rPr lang="ne-NP" sz="2800" b="1" dirty="0">
                <a:latin typeface="Preeti"/>
                <a:ea typeface="Calibri"/>
                <a:cs typeface="Kalimati" pitchFamily="2"/>
              </a:rPr>
              <a:t> ..नाम.. कोसँग बसेका छन् ?</a:t>
            </a:r>
            <a:r>
              <a:rPr lang="ne-NP" sz="2400" b="1" dirty="0">
                <a:solidFill>
                  <a:srgbClr val="002060"/>
                </a:solidFill>
                <a:latin typeface="Ganesh" pitchFamily="2" charset="0"/>
                <a:cs typeface="Kalimati" panose="00000400000000000000" pitchFamily="2"/>
              </a:rPr>
              <a:t> </a:t>
            </a:r>
          </a:p>
          <a:p>
            <a:pPr marL="0" indent="0" algn="ctr">
              <a:buNone/>
            </a:pPr>
            <a:r>
              <a:rPr lang="ne-NP" sz="2400" b="1" dirty="0">
                <a:latin typeface="Preeti"/>
                <a:ea typeface="Calibri"/>
                <a:cs typeface="Kalimati" pitchFamily="2"/>
              </a:rPr>
              <a:t>(१८ वर्ष भन्दा कम उमेरका बालबालिकालाई मात्र) </a:t>
            </a:r>
            <a:br>
              <a:rPr lang="ne-NP" sz="2800" b="1" dirty="0">
                <a:latin typeface="Preeti"/>
                <a:ea typeface="Calibri"/>
                <a:cs typeface="Kalimati" pitchFamily="2"/>
              </a:rPr>
            </a:br>
            <a:endParaRPr lang="ko-KR" altLang="en-US" sz="1400" b="1" dirty="0">
              <a:latin typeface="Ganesh" pitchFamily="2" charset="0"/>
              <a:cs typeface="Kalimati" pitchFamily="2"/>
            </a:endParaRPr>
          </a:p>
        </p:txBody>
      </p:sp>
      <p:sp>
        <p:nvSpPr>
          <p:cNvPr id="9" name="TextBox 8"/>
          <p:cNvSpPr txBox="1"/>
          <p:nvPr/>
        </p:nvSpPr>
        <p:spPr>
          <a:xfrm>
            <a:off x="372380" y="2128003"/>
            <a:ext cx="11491374" cy="4274119"/>
          </a:xfrm>
          <a:prstGeom prst="rect">
            <a:avLst/>
          </a:prstGeom>
          <a:noFill/>
        </p:spPr>
        <p:txBody>
          <a:bodyPr wrap="square" rtlCol="0">
            <a:spAutoFit/>
          </a:bodyPr>
          <a:lstStyle/>
          <a:p>
            <a:pPr algn="just">
              <a:lnSpc>
                <a:spcPct val="150000"/>
              </a:lnSpc>
            </a:pPr>
            <a:r>
              <a:rPr lang="hi-IN" sz="2400" b="1" dirty="0">
                <a:cs typeface="Kalimati" panose="00000400000000000000" pitchFamily="2"/>
              </a:rPr>
              <a:t>बाबु र सौतेनी आमासँग (कोड </a:t>
            </a:r>
            <a:r>
              <a:rPr lang="en-US" sz="2800" b="1" dirty="0">
                <a:cs typeface="Kalimati" panose="00000400000000000000" pitchFamily="2"/>
              </a:rPr>
              <a:t>4</a:t>
            </a:r>
            <a:r>
              <a:rPr lang="hi-IN" sz="2400" b="1" dirty="0">
                <a:cs typeface="Kalimati" panose="00000400000000000000" pitchFamily="2"/>
              </a:rPr>
              <a:t>)</a:t>
            </a:r>
            <a:endParaRPr lang="ne-NP" sz="2400" b="1"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अठार वर्ष उमेर नपुगेका बालबालिकाको परिवारमा नीजको जन्म दिने बाबु र सौतेनी आमा बसिरहेको भए कोड </a:t>
            </a:r>
            <a:r>
              <a:rPr lang="en-US" sz="2800" b="1" dirty="0">
                <a:solidFill>
                  <a:srgbClr val="0070C0"/>
                </a:solidFill>
                <a:cs typeface="Kalimati" panose="00000400000000000000" pitchFamily="2"/>
              </a:rPr>
              <a:t>4</a:t>
            </a:r>
            <a:r>
              <a:rPr lang="hi-IN" sz="2400" dirty="0">
                <a:cs typeface="Kalimati" panose="00000400000000000000" pitchFamily="2"/>
              </a:rPr>
              <a:t> लेख्नुपर्दछ । </a:t>
            </a:r>
            <a:endParaRPr lang="ne-NP" sz="2400" dirty="0">
              <a:cs typeface="Kalimati" panose="00000400000000000000" pitchFamily="2"/>
            </a:endParaRPr>
          </a:p>
          <a:p>
            <a:pPr algn="just">
              <a:lnSpc>
                <a:spcPct val="150000"/>
              </a:lnSpc>
            </a:pPr>
            <a:endParaRPr lang="ne-NP" sz="2400" dirty="0">
              <a:cs typeface="Kalimati" panose="00000400000000000000" pitchFamily="2"/>
            </a:endParaRPr>
          </a:p>
          <a:p>
            <a:pPr algn="just">
              <a:lnSpc>
                <a:spcPct val="150000"/>
              </a:lnSpc>
            </a:pPr>
            <a:r>
              <a:rPr lang="hi-IN" sz="2400" b="1" dirty="0">
                <a:cs typeface="Kalimati" panose="00000400000000000000" pitchFamily="2"/>
              </a:rPr>
              <a:t>आमा र सौतेनी बाबुसँग (कोड </a:t>
            </a:r>
            <a:r>
              <a:rPr lang="en-US" sz="2800" b="1" dirty="0">
                <a:cs typeface="Kalimati" panose="00000400000000000000" pitchFamily="2"/>
              </a:rPr>
              <a:t>5</a:t>
            </a:r>
            <a:r>
              <a:rPr lang="hi-IN" sz="2400" b="1" dirty="0">
                <a:cs typeface="Kalimati" panose="00000400000000000000" pitchFamily="2"/>
              </a:rPr>
              <a:t>)</a:t>
            </a:r>
            <a:r>
              <a:rPr lang="hi-IN" sz="2400" dirty="0">
                <a:cs typeface="Kalimati" panose="00000400000000000000" pitchFamily="2"/>
              </a:rPr>
              <a:t> </a:t>
            </a: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अठार वर्ष उमेर नपुगेका बालबालिकाको परिवारमा नीजको जन्म दिने आमा र सौतेनी बाबु बसिरहेको भए कोड </a:t>
            </a:r>
            <a:r>
              <a:rPr lang="en-US" sz="2800" b="1" dirty="0">
                <a:solidFill>
                  <a:srgbClr val="0070C0"/>
                </a:solidFill>
                <a:cs typeface="Kalimati" panose="00000400000000000000" pitchFamily="2"/>
              </a:rPr>
              <a:t>5</a:t>
            </a:r>
            <a:r>
              <a:rPr lang="hi-IN" sz="2400" dirty="0">
                <a:cs typeface="Kalimati" panose="00000400000000000000" pitchFamily="2"/>
              </a:rPr>
              <a:t> लेख्नुपर्दछ । </a:t>
            </a:r>
            <a:endParaRPr lang="ne-NP" sz="2400" dirty="0">
              <a:cs typeface="Kalimati" panose="00000400000000000000" pitchFamily="2"/>
            </a:endParaRPr>
          </a:p>
        </p:txBody>
      </p:sp>
      <p:sp>
        <p:nvSpPr>
          <p:cNvPr id="6" name="TextBox 5">
            <a:extLst>
              <a:ext uri="{FF2B5EF4-FFF2-40B4-BE49-F238E27FC236}">
                <a16:creationId xmlns:a16="http://schemas.microsoft.com/office/drawing/2014/main" id="{04B8E60C-96ED-4D70-93B0-946967E2BC7E}"/>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232431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35508" y="6578423"/>
            <a:ext cx="656492" cy="295280"/>
          </a:xfrm>
        </p:spPr>
        <p:txBody>
          <a:bodyPr/>
          <a:lstStyle/>
          <a:p>
            <a:pPr algn="ctr"/>
            <a:fld id="{2840B2E4-A264-431E-ABDE-38E3BCDA5876}" type="slidenum">
              <a:rPr lang="en-US">
                <a:latin typeface="Fontasy Himali" panose="04020500000000000000" pitchFamily="82" charset="0"/>
              </a:rPr>
              <a:pPr algn="ctr"/>
              <a:t>23</a:t>
            </a:fld>
            <a:endParaRPr lang="en-US" dirty="0">
              <a:latin typeface="Fontasy Himali" panose="04020500000000000000" pitchFamily="82" charset="0"/>
            </a:endParaRPr>
          </a:p>
        </p:txBody>
      </p:sp>
      <p:sp>
        <p:nvSpPr>
          <p:cNvPr id="8" name="Text Placeholder 1"/>
          <p:cNvSpPr txBox="1">
            <a:spLocks/>
          </p:cNvSpPr>
          <p:nvPr/>
        </p:nvSpPr>
        <p:spPr>
          <a:xfrm>
            <a:off x="1135117" y="784781"/>
            <a:ext cx="10152993" cy="116432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२९</a:t>
            </a:r>
            <a:r>
              <a:rPr lang="en-US" sz="2800" b="1" dirty="0">
                <a:latin typeface="+mj-lt"/>
                <a:ea typeface="Calibri"/>
                <a:cs typeface="Kalimati" pitchFamily="2"/>
              </a:rPr>
              <a:t>:</a:t>
            </a:r>
            <a:r>
              <a:rPr lang="ne-NP" sz="2800" b="1" dirty="0">
                <a:latin typeface="Preeti"/>
                <a:ea typeface="Calibri"/>
                <a:cs typeface="Kalimati" pitchFamily="2"/>
              </a:rPr>
              <a:t> ..नाम.. कोसँग बसेका छन् ?</a:t>
            </a:r>
            <a:r>
              <a:rPr lang="ne-NP" sz="2800" b="1" dirty="0">
                <a:solidFill>
                  <a:srgbClr val="002060"/>
                </a:solidFill>
                <a:latin typeface="Ganesh" pitchFamily="2" charset="0"/>
                <a:cs typeface="Kalimati" panose="00000400000000000000" pitchFamily="2"/>
              </a:rPr>
              <a:t> </a:t>
            </a:r>
            <a:endParaRPr lang="en-US" sz="2800" b="1" dirty="0">
              <a:solidFill>
                <a:srgbClr val="002060"/>
              </a:solidFill>
              <a:latin typeface="Ganesh" pitchFamily="2" charset="0"/>
              <a:cs typeface="Kalimati" panose="00000400000000000000" pitchFamily="2"/>
            </a:endParaRPr>
          </a:p>
          <a:p>
            <a:pPr marL="0" indent="0" algn="ctr">
              <a:buNone/>
            </a:pPr>
            <a:r>
              <a:rPr lang="ne-NP" sz="2400" b="1" dirty="0">
                <a:latin typeface="Preeti"/>
                <a:ea typeface="Calibri"/>
                <a:cs typeface="Kalimati" pitchFamily="2"/>
              </a:rPr>
              <a:t>(१८ वर्ष भन्दा कम उमेरका बालबालिकालाई मात्र) </a:t>
            </a:r>
            <a:br>
              <a:rPr lang="ne-NP" sz="2800" b="1" dirty="0">
                <a:latin typeface="Preeti"/>
                <a:ea typeface="Calibri"/>
                <a:cs typeface="Kalimati" pitchFamily="2"/>
              </a:rPr>
            </a:br>
            <a:endParaRPr lang="ko-KR" altLang="en-US" sz="1400" b="1" dirty="0">
              <a:latin typeface="Ganesh" pitchFamily="2" charset="0"/>
              <a:cs typeface="Kalimati" pitchFamily="2"/>
            </a:endParaRPr>
          </a:p>
        </p:txBody>
      </p:sp>
      <p:sp>
        <p:nvSpPr>
          <p:cNvPr id="9" name="TextBox 8"/>
          <p:cNvSpPr txBox="1"/>
          <p:nvPr/>
        </p:nvSpPr>
        <p:spPr>
          <a:xfrm>
            <a:off x="536714" y="2185538"/>
            <a:ext cx="11441678" cy="4201150"/>
          </a:xfrm>
          <a:prstGeom prst="rect">
            <a:avLst/>
          </a:prstGeom>
          <a:noFill/>
        </p:spPr>
        <p:txBody>
          <a:bodyPr wrap="square" rtlCol="0">
            <a:spAutoFit/>
          </a:bodyPr>
          <a:lstStyle/>
          <a:p>
            <a:pPr>
              <a:lnSpc>
                <a:spcPct val="150000"/>
              </a:lnSpc>
            </a:pPr>
            <a:r>
              <a:rPr lang="hi-IN" sz="2400" b="1" dirty="0">
                <a:cs typeface="Kalimati" panose="00000400000000000000" pitchFamily="2"/>
              </a:rPr>
              <a:t>अन्य नातेदारसँग (कोड </a:t>
            </a:r>
            <a:r>
              <a:rPr lang="en-US" sz="2800" b="1" dirty="0">
                <a:cs typeface="Kalimati" panose="00000400000000000000" pitchFamily="2"/>
              </a:rPr>
              <a:t>6</a:t>
            </a:r>
            <a:r>
              <a:rPr lang="hi-IN" sz="2400" b="1" dirty="0">
                <a:cs typeface="Kalimati" panose="00000400000000000000" pitchFamily="2"/>
              </a:rPr>
              <a:t>)</a:t>
            </a:r>
            <a:r>
              <a:rPr lang="hi-IN" sz="2400" dirty="0">
                <a:cs typeface="Kalimati" panose="00000400000000000000" pitchFamily="2"/>
              </a:rPr>
              <a:t> </a:t>
            </a: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अठार वर्ष उमेर नपुगेका बालबालिका माथि कोड </a:t>
            </a:r>
            <a:r>
              <a:rPr lang="en-US" sz="2800" dirty="0">
                <a:solidFill>
                  <a:srgbClr val="0070C0"/>
                </a:solidFill>
                <a:cs typeface="Kalimati" panose="00000400000000000000" pitchFamily="2"/>
              </a:rPr>
              <a:t>1</a:t>
            </a:r>
            <a:r>
              <a:rPr lang="hi-IN" sz="2400" dirty="0">
                <a:cs typeface="Kalimati" panose="00000400000000000000" pitchFamily="2"/>
              </a:rPr>
              <a:t> देखि </a:t>
            </a:r>
            <a:r>
              <a:rPr lang="en-US" sz="2800" dirty="0">
                <a:solidFill>
                  <a:srgbClr val="0070C0"/>
                </a:solidFill>
                <a:cs typeface="Kalimati" panose="00000400000000000000" pitchFamily="2"/>
              </a:rPr>
              <a:t>5</a:t>
            </a:r>
            <a:r>
              <a:rPr lang="hi-IN" sz="2400" dirty="0">
                <a:cs typeface="Kalimati" panose="00000400000000000000" pitchFamily="2"/>
              </a:rPr>
              <a:t> सम्म उल्लेख भएका नातेदारबाहेक अरू कुनै नातेदारसँग</a:t>
            </a:r>
            <a:r>
              <a:rPr lang="en-US" sz="2400" dirty="0">
                <a:cs typeface="Kalimati" panose="00000400000000000000" pitchFamily="2"/>
              </a:rPr>
              <a:t>, </a:t>
            </a:r>
            <a:r>
              <a:rPr lang="hi-IN" sz="2400" dirty="0">
                <a:cs typeface="Kalimati" panose="00000400000000000000" pitchFamily="2"/>
              </a:rPr>
              <a:t>जस्तैः दाजु</a:t>
            </a:r>
            <a:r>
              <a:rPr lang="en-US" sz="2400" dirty="0">
                <a:cs typeface="Kalimati" panose="00000400000000000000" pitchFamily="2"/>
              </a:rPr>
              <a:t>÷</a:t>
            </a:r>
            <a:r>
              <a:rPr lang="hi-IN" sz="2400" dirty="0">
                <a:cs typeface="Kalimati" panose="00000400000000000000" pitchFamily="2"/>
              </a:rPr>
              <a:t>भाइ</a:t>
            </a:r>
            <a:r>
              <a:rPr lang="en-US" sz="2400" dirty="0">
                <a:cs typeface="Kalimati" panose="00000400000000000000" pitchFamily="2"/>
              </a:rPr>
              <a:t>, </a:t>
            </a:r>
            <a:r>
              <a:rPr lang="hi-IN" sz="2400" dirty="0">
                <a:cs typeface="Kalimati" panose="00000400000000000000" pitchFamily="2"/>
              </a:rPr>
              <a:t>दिदी</a:t>
            </a:r>
            <a:r>
              <a:rPr lang="en-US" sz="2400" dirty="0">
                <a:cs typeface="Kalimati" panose="00000400000000000000" pitchFamily="2"/>
              </a:rPr>
              <a:t>÷</a:t>
            </a:r>
            <a:r>
              <a:rPr lang="hi-IN" sz="2400" dirty="0">
                <a:cs typeface="Kalimati" panose="00000400000000000000" pitchFamily="2"/>
              </a:rPr>
              <a:t>बहिनी</a:t>
            </a:r>
            <a:r>
              <a:rPr lang="en-US" sz="2400" dirty="0">
                <a:cs typeface="Kalimati" panose="00000400000000000000" pitchFamily="2"/>
              </a:rPr>
              <a:t>, </a:t>
            </a:r>
            <a:r>
              <a:rPr lang="hi-IN" sz="2400" dirty="0">
                <a:cs typeface="Kalimati" panose="00000400000000000000" pitchFamily="2"/>
              </a:rPr>
              <a:t>हजुरबुबा</a:t>
            </a:r>
            <a:r>
              <a:rPr lang="en-US" sz="2400" dirty="0">
                <a:cs typeface="Kalimati" panose="00000400000000000000" pitchFamily="2"/>
              </a:rPr>
              <a:t>÷</a:t>
            </a:r>
            <a:r>
              <a:rPr lang="hi-IN" sz="2400" dirty="0">
                <a:cs typeface="Kalimati" panose="00000400000000000000" pitchFamily="2"/>
              </a:rPr>
              <a:t>हजुरआमा</a:t>
            </a:r>
            <a:r>
              <a:rPr lang="en-US" sz="2400" dirty="0">
                <a:cs typeface="Kalimati" panose="00000400000000000000" pitchFamily="2"/>
              </a:rPr>
              <a:t>, </a:t>
            </a:r>
            <a:r>
              <a:rPr lang="hi-IN" sz="2400" dirty="0">
                <a:cs typeface="Kalimati" panose="00000400000000000000" pitchFamily="2"/>
              </a:rPr>
              <a:t>काका</a:t>
            </a:r>
            <a:r>
              <a:rPr lang="en-US" sz="2400" dirty="0">
                <a:cs typeface="Kalimati" panose="00000400000000000000" pitchFamily="2"/>
              </a:rPr>
              <a:t>÷</a:t>
            </a:r>
            <a:r>
              <a:rPr lang="hi-IN" sz="2400" dirty="0">
                <a:cs typeface="Kalimati" panose="00000400000000000000" pitchFamily="2"/>
              </a:rPr>
              <a:t>काकी</a:t>
            </a:r>
            <a:r>
              <a:rPr lang="en-US" sz="2400" dirty="0">
                <a:cs typeface="Kalimati" panose="00000400000000000000" pitchFamily="2"/>
              </a:rPr>
              <a:t>, </a:t>
            </a:r>
            <a:r>
              <a:rPr lang="hi-IN" sz="2400" dirty="0">
                <a:cs typeface="Kalimati" panose="00000400000000000000" pitchFamily="2"/>
              </a:rPr>
              <a:t>मामा</a:t>
            </a:r>
            <a:r>
              <a:rPr lang="en-US" sz="2400" dirty="0">
                <a:cs typeface="Kalimati" panose="00000400000000000000" pitchFamily="2"/>
              </a:rPr>
              <a:t>÷</a:t>
            </a:r>
            <a:r>
              <a:rPr lang="hi-IN" sz="2400" dirty="0">
                <a:cs typeface="Kalimati" panose="00000400000000000000" pitchFamily="2"/>
              </a:rPr>
              <a:t>माइजू</a:t>
            </a:r>
            <a:r>
              <a:rPr lang="en-US" sz="2400" dirty="0">
                <a:cs typeface="Kalimati" panose="00000400000000000000" pitchFamily="2"/>
              </a:rPr>
              <a:t>, </a:t>
            </a:r>
            <a:r>
              <a:rPr lang="hi-IN" sz="2400" dirty="0">
                <a:cs typeface="Kalimati" panose="00000400000000000000" pitchFamily="2"/>
              </a:rPr>
              <a:t>फुपूसँग वा अरू कुनै नाताको व्यक्तिको संरक्षणमा बसिरहेको भए कोड </a:t>
            </a:r>
            <a:r>
              <a:rPr lang="en-US" sz="2800" dirty="0">
                <a:solidFill>
                  <a:srgbClr val="0070C0"/>
                </a:solidFill>
                <a:cs typeface="Kalimati" panose="00000400000000000000" pitchFamily="2"/>
              </a:rPr>
              <a:t>6</a:t>
            </a:r>
            <a:r>
              <a:rPr lang="hi-IN" sz="2400" dirty="0">
                <a:cs typeface="Kalimati" panose="00000400000000000000" pitchFamily="2"/>
              </a:rPr>
              <a:t> लेख्नुपर्दछ । </a:t>
            </a: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१८ वर्ष भन्दा कम उमेरका व्यक्ति श्रीमान</a:t>
            </a:r>
            <a:r>
              <a:rPr lang="ne-NP" sz="2400" dirty="0">
                <a:cs typeface="Kalimati" panose="00000400000000000000" pitchFamily="2"/>
              </a:rPr>
              <a:t>संग </a:t>
            </a:r>
            <a:r>
              <a:rPr lang="hi-IN" sz="2400" dirty="0">
                <a:cs typeface="Kalimati" panose="00000400000000000000" pitchFamily="2"/>
              </a:rPr>
              <a:t>वा सासु ससुरासँग बस्दै आएको समेत यसै अन्तर्गत पर्दछ । </a:t>
            </a:r>
            <a:endParaRPr lang="en-US" sz="2400" dirty="0">
              <a:cs typeface="Kalimati" panose="00000400000000000000" pitchFamily="2"/>
            </a:endParaRPr>
          </a:p>
        </p:txBody>
      </p:sp>
      <p:sp>
        <p:nvSpPr>
          <p:cNvPr id="6" name="TextBox 5">
            <a:extLst>
              <a:ext uri="{FF2B5EF4-FFF2-40B4-BE49-F238E27FC236}">
                <a16:creationId xmlns:a16="http://schemas.microsoft.com/office/drawing/2014/main" id="{CC086F09-D7F2-46CA-83DD-A7E70A8B7743}"/>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1698252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35508" y="6449216"/>
            <a:ext cx="656492" cy="400110"/>
          </a:xfrm>
        </p:spPr>
        <p:txBody>
          <a:bodyPr/>
          <a:lstStyle/>
          <a:p>
            <a:pPr algn="ctr"/>
            <a:fld id="{2840B2E4-A264-431E-ABDE-38E3BCDA5876}" type="slidenum">
              <a:rPr lang="en-US">
                <a:latin typeface="Fontasy Himali" panose="04020500000000000000" pitchFamily="82" charset="0"/>
              </a:rPr>
              <a:pPr algn="ctr"/>
              <a:t>24</a:t>
            </a:fld>
            <a:endParaRPr lang="en-US" dirty="0">
              <a:latin typeface="Fontasy Himali" panose="04020500000000000000" pitchFamily="82" charset="0"/>
            </a:endParaRPr>
          </a:p>
        </p:txBody>
      </p:sp>
      <p:sp>
        <p:nvSpPr>
          <p:cNvPr id="8" name="Text Placeholder 1"/>
          <p:cNvSpPr txBox="1">
            <a:spLocks/>
          </p:cNvSpPr>
          <p:nvPr/>
        </p:nvSpPr>
        <p:spPr>
          <a:xfrm>
            <a:off x="1135117" y="884168"/>
            <a:ext cx="10152993" cy="116432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२९</a:t>
            </a:r>
            <a:r>
              <a:rPr lang="en-US" sz="2800" b="1" dirty="0">
                <a:latin typeface="+mj-lt"/>
                <a:ea typeface="Calibri"/>
                <a:cs typeface="Kalimati" pitchFamily="2"/>
              </a:rPr>
              <a:t>:</a:t>
            </a:r>
            <a:r>
              <a:rPr lang="ne-NP" sz="2800" b="1" dirty="0">
                <a:latin typeface="Preeti"/>
                <a:ea typeface="Calibri"/>
                <a:cs typeface="Kalimati" pitchFamily="2"/>
              </a:rPr>
              <a:t> ..नाम.. कोसँग बसेका छन् ?</a:t>
            </a:r>
            <a:r>
              <a:rPr lang="ne-NP" sz="2800" b="1" dirty="0">
                <a:solidFill>
                  <a:srgbClr val="002060"/>
                </a:solidFill>
                <a:latin typeface="Ganesh" pitchFamily="2" charset="0"/>
                <a:cs typeface="Kalimati" panose="00000400000000000000" pitchFamily="2"/>
              </a:rPr>
              <a:t> </a:t>
            </a:r>
            <a:endParaRPr lang="en-US" sz="2400" b="1" dirty="0">
              <a:latin typeface="Preeti"/>
              <a:ea typeface="Calibri"/>
              <a:cs typeface="Kalimati" pitchFamily="2"/>
            </a:endParaRPr>
          </a:p>
          <a:p>
            <a:pPr marL="0" indent="0" algn="ctr">
              <a:buNone/>
            </a:pPr>
            <a:r>
              <a:rPr lang="ne-NP" sz="2400" b="1" dirty="0">
                <a:latin typeface="Preeti"/>
                <a:ea typeface="Calibri"/>
                <a:cs typeface="Kalimati" pitchFamily="2"/>
              </a:rPr>
              <a:t>(१८ वर्ष भन्दा कम उमेरका बालबालिकालाई मात्र) </a:t>
            </a:r>
            <a:br>
              <a:rPr lang="ne-NP" sz="2800" b="1" dirty="0">
                <a:latin typeface="Preeti"/>
                <a:ea typeface="Calibri"/>
                <a:cs typeface="Kalimati" pitchFamily="2"/>
              </a:rPr>
            </a:br>
            <a:endParaRPr lang="ko-KR" altLang="en-US" sz="1400" b="1" dirty="0">
              <a:latin typeface="Ganesh" pitchFamily="2" charset="0"/>
              <a:cs typeface="Kalimati" pitchFamily="2"/>
            </a:endParaRPr>
          </a:p>
        </p:txBody>
      </p:sp>
      <p:sp>
        <p:nvSpPr>
          <p:cNvPr id="9" name="TextBox 8"/>
          <p:cNvSpPr txBox="1"/>
          <p:nvPr/>
        </p:nvSpPr>
        <p:spPr>
          <a:xfrm>
            <a:off x="626165" y="1966876"/>
            <a:ext cx="10889133" cy="4108817"/>
          </a:xfrm>
          <a:prstGeom prst="rect">
            <a:avLst/>
          </a:prstGeom>
          <a:noFill/>
        </p:spPr>
        <p:txBody>
          <a:bodyPr wrap="square" rtlCol="0">
            <a:spAutoFit/>
          </a:bodyPr>
          <a:lstStyle/>
          <a:p>
            <a:pPr>
              <a:lnSpc>
                <a:spcPct val="150000"/>
              </a:lnSpc>
            </a:pPr>
            <a:r>
              <a:rPr lang="hi-IN" sz="2400" b="1" dirty="0">
                <a:cs typeface="Kalimati" panose="00000400000000000000" pitchFamily="2"/>
              </a:rPr>
              <a:t>काम लगाउने व्यक्तिसँग (कोड </a:t>
            </a:r>
            <a:r>
              <a:rPr lang="en-US" sz="2800" b="1" dirty="0">
                <a:cs typeface="Kalimati" panose="00000400000000000000" pitchFamily="2"/>
              </a:rPr>
              <a:t>7</a:t>
            </a:r>
            <a:r>
              <a:rPr lang="hi-IN" sz="2400" b="1" dirty="0">
                <a:cs typeface="Kalimati" panose="00000400000000000000" pitchFamily="2"/>
              </a:rPr>
              <a:t>) </a:t>
            </a:r>
            <a:endParaRPr lang="ne-NP" sz="2400" b="1"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अठार वर्ष उमेर नपुगेका बालबालिका कामदारको रुपमा काम लगाउने व्यक्तिको घरमा बसेको भए कोड </a:t>
            </a:r>
            <a:r>
              <a:rPr lang="en-US" sz="2800" b="1" dirty="0">
                <a:solidFill>
                  <a:srgbClr val="0070C0"/>
                </a:solidFill>
                <a:cs typeface="Kalimati" panose="00000400000000000000" pitchFamily="2"/>
              </a:rPr>
              <a:t>7</a:t>
            </a:r>
            <a:r>
              <a:rPr lang="hi-IN" sz="2400" dirty="0">
                <a:cs typeface="Kalimati" panose="00000400000000000000" pitchFamily="2"/>
              </a:rPr>
              <a:t> लेख्नुपर्दछ ।  </a:t>
            </a: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कामदार भन्नाले तलब</a:t>
            </a:r>
            <a:r>
              <a:rPr lang="en-US" sz="2400" dirty="0">
                <a:cs typeface="Kalimati" panose="00000400000000000000" pitchFamily="2"/>
              </a:rPr>
              <a:t>/</a:t>
            </a:r>
            <a:r>
              <a:rPr lang="hi-IN" sz="2400" dirty="0">
                <a:cs typeface="Kalimati" panose="00000400000000000000" pitchFamily="2"/>
              </a:rPr>
              <a:t>ज्याला (नगद वा जिन्सी वा दुवै) वा अरू कुनै किसिमको पारिश्रमिक</a:t>
            </a:r>
            <a:r>
              <a:rPr lang="en-US" sz="2400" dirty="0">
                <a:cs typeface="Kalimati" panose="00000400000000000000" pitchFamily="2"/>
              </a:rPr>
              <a:t>÷</a:t>
            </a:r>
            <a:r>
              <a:rPr lang="hi-IN" sz="2400" dirty="0">
                <a:cs typeface="Kalimati" panose="00000400000000000000" pitchFamily="2"/>
              </a:rPr>
              <a:t>सुविधा दिई घरको काम गर्न राखेको व्यक्तिलाई जनाउँछ ।</a:t>
            </a: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ne-NP" sz="2400" dirty="0">
                <a:cs typeface="Kalimati" panose="00000400000000000000" pitchFamily="2"/>
              </a:rPr>
              <a:t>बसोबासको स्थितिमा कोड </a:t>
            </a:r>
            <a:r>
              <a:rPr lang="en-US" sz="2400" b="1" dirty="0">
                <a:solidFill>
                  <a:srgbClr val="0070C0"/>
                </a:solidFill>
                <a:cs typeface="Kalimati" panose="00000400000000000000" pitchFamily="2"/>
              </a:rPr>
              <a:t>7</a:t>
            </a:r>
            <a:r>
              <a:rPr lang="en-US" sz="2400" dirty="0">
                <a:cs typeface="Kalimati" panose="00000400000000000000" pitchFamily="2"/>
              </a:rPr>
              <a:t> </a:t>
            </a:r>
            <a:r>
              <a:rPr lang="ne-NP" sz="2400" dirty="0">
                <a:cs typeface="Kalimati" panose="00000400000000000000" pitchFamily="2"/>
              </a:rPr>
              <a:t>हुने बालबालिकाको हकमा महल ३ (परिवारमूलीको नाता) मा कोड </a:t>
            </a:r>
            <a:r>
              <a:rPr lang="en-US" sz="2400" b="1" dirty="0">
                <a:solidFill>
                  <a:srgbClr val="0070C0"/>
                </a:solidFill>
                <a:cs typeface="Kalimati" panose="00000400000000000000" pitchFamily="2"/>
              </a:rPr>
              <a:t>10 </a:t>
            </a:r>
            <a:r>
              <a:rPr lang="en-US" sz="2400" dirty="0">
                <a:cs typeface="Kalimati" panose="00000400000000000000" pitchFamily="2"/>
              </a:rPr>
              <a:t> </a:t>
            </a:r>
            <a:r>
              <a:rPr lang="ne-NP" sz="2400" dirty="0">
                <a:cs typeface="Kalimati" panose="00000400000000000000" pitchFamily="2"/>
              </a:rPr>
              <a:t>हुनुपर्दछ ।</a:t>
            </a:r>
          </a:p>
        </p:txBody>
      </p:sp>
      <p:sp>
        <p:nvSpPr>
          <p:cNvPr id="6" name="TextBox 5">
            <a:extLst>
              <a:ext uri="{FF2B5EF4-FFF2-40B4-BE49-F238E27FC236}">
                <a16:creationId xmlns:a16="http://schemas.microsoft.com/office/drawing/2014/main" id="{36A7121D-08A1-43BC-BD3F-AE46347AB3C9}"/>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345826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35508" y="6532688"/>
            <a:ext cx="656492" cy="255738"/>
          </a:xfrm>
        </p:spPr>
        <p:txBody>
          <a:bodyPr/>
          <a:lstStyle/>
          <a:p>
            <a:pPr algn="ctr"/>
            <a:fld id="{2840B2E4-A264-431E-ABDE-38E3BCDA5876}" type="slidenum">
              <a:rPr lang="en-US">
                <a:latin typeface="Fontasy Himali" panose="04020500000000000000" pitchFamily="82" charset="0"/>
              </a:rPr>
              <a:pPr algn="ctr"/>
              <a:t>25</a:t>
            </a:fld>
            <a:endParaRPr lang="en-US" dirty="0">
              <a:latin typeface="Fontasy Himali" panose="04020500000000000000" pitchFamily="82" charset="0"/>
            </a:endParaRPr>
          </a:p>
        </p:txBody>
      </p:sp>
      <p:sp>
        <p:nvSpPr>
          <p:cNvPr id="8" name="Text Placeholder 1"/>
          <p:cNvSpPr txBox="1">
            <a:spLocks/>
          </p:cNvSpPr>
          <p:nvPr/>
        </p:nvSpPr>
        <p:spPr>
          <a:xfrm>
            <a:off x="1194752" y="852168"/>
            <a:ext cx="10152993" cy="116432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२९</a:t>
            </a:r>
            <a:r>
              <a:rPr lang="en-US" sz="2800" b="1" dirty="0">
                <a:latin typeface="+mj-lt"/>
                <a:ea typeface="Calibri"/>
                <a:cs typeface="Kalimati" pitchFamily="2"/>
              </a:rPr>
              <a:t>:</a:t>
            </a:r>
            <a:r>
              <a:rPr lang="ne-NP" sz="2800" b="1" dirty="0">
                <a:latin typeface="Preeti"/>
                <a:ea typeface="Calibri"/>
                <a:cs typeface="Kalimati" pitchFamily="2"/>
              </a:rPr>
              <a:t> ..नाम.. कोसँग बसेका छन् ?</a:t>
            </a:r>
            <a:endParaRPr lang="en-US" sz="2800" b="1" dirty="0">
              <a:latin typeface="Preeti"/>
              <a:ea typeface="Calibri"/>
              <a:cs typeface="Kalimati" pitchFamily="2"/>
            </a:endParaRPr>
          </a:p>
          <a:p>
            <a:pPr marL="0" indent="0" algn="ctr">
              <a:buNone/>
            </a:pPr>
            <a:r>
              <a:rPr lang="ne-NP" sz="2400" b="1" dirty="0">
                <a:latin typeface="Preeti"/>
                <a:ea typeface="Calibri"/>
                <a:cs typeface="Kalimati" pitchFamily="2"/>
              </a:rPr>
              <a:t>(१८ वर्ष भन्दा कम उमेरका बालबालिकालाई मात्र) </a:t>
            </a:r>
            <a:br>
              <a:rPr lang="ne-NP" sz="2800" b="1" dirty="0">
                <a:latin typeface="Preeti"/>
                <a:ea typeface="Calibri"/>
                <a:cs typeface="Kalimati" pitchFamily="2"/>
              </a:rPr>
            </a:br>
            <a:endParaRPr lang="ko-KR" altLang="en-US" sz="1400" b="1" dirty="0">
              <a:latin typeface="Ganesh" pitchFamily="2" charset="0"/>
              <a:cs typeface="Kalimati" pitchFamily="2"/>
            </a:endParaRPr>
          </a:p>
        </p:txBody>
      </p:sp>
      <p:sp>
        <p:nvSpPr>
          <p:cNvPr id="9" name="TextBox 8"/>
          <p:cNvSpPr txBox="1"/>
          <p:nvPr/>
        </p:nvSpPr>
        <p:spPr>
          <a:xfrm>
            <a:off x="626165" y="2543346"/>
            <a:ext cx="11352226" cy="3462486"/>
          </a:xfrm>
          <a:prstGeom prst="rect">
            <a:avLst/>
          </a:prstGeom>
          <a:noFill/>
        </p:spPr>
        <p:txBody>
          <a:bodyPr wrap="square" rtlCol="0">
            <a:spAutoFit/>
          </a:bodyPr>
          <a:lstStyle/>
          <a:p>
            <a:pPr>
              <a:lnSpc>
                <a:spcPct val="150000"/>
              </a:lnSpc>
            </a:pPr>
            <a:r>
              <a:rPr lang="hi-IN" sz="2400" b="1" dirty="0">
                <a:cs typeface="Kalimati" panose="00000400000000000000" pitchFamily="2"/>
              </a:rPr>
              <a:t>अन्य व्यक्तिसँग (कोड </a:t>
            </a:r>
            <a:r>
              <a:rPr lang="en-US" sz="2800" b="1" dirty="0">
                <a:cs typeface="Kalimati" panose="00000400000000000000" pitchFamily="2"/>
              </a:rPr>
              <a:t>8</a:t>
            </a:r>
            <a:r>
              <a:rPr lang="hi-IN" sz="2400" b="1" dirty="0">
                <a:cs typeface="Kalimati" panose="00000400000000000000" pitchFamily="2"/>
              </a:rPr>
              <a:t>) </a:t>
            </a:r>
            <a:endParaRPr lang="ne-NP" sz="2400" b="1"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अठार वर्ष उमेर नपुगेका बालबालिका माथि कोड </a:t>
            </a:r>
            <a:r>
              <a:rPr lang="en-US" sz="2400" b="1" dirty="0">
                <a:solidFill>
                  <a:srgbClr val="0070C0"/>
                </a:solidFill>
                <a:cs typeface="Kalimati" panose="00000400000000000000" pitchFamily="2"/>
              </a:rPr>
              <a:t>1</a:t>
            </a:r>
            <a:r>
              <a:rPr lang="hi-IN" sz="2400" dirty="0">
                <a:cs typeface="Kalimati" panose="00000400000000000000" pitchFamily="2"/>
              </a:rPr>
              <a:t> देखि </a:t>
            </a:r>
            <a:r>
              <a:rPr lang="en-US" sz="2400" b="1" dirty="0">
                <a:solidFill>
                  <a:srgbClr val="0070C0"/>
                </a:solidFill>
                <a:cs typeface="Kalimati" panose="00000400000000000000" pitchFamily="2"/>
              </a:rPr>
              <a:t>7</a:t>
            </a:r>
            <a:r>
              <a:rPr lang="hi-IN" sz="2400" dirty="0">
                <a:cs typeface="Kalimati" panose="00000400000000000000" pitchFamily="2"/>
              </a:rPr>
              <a:t> उल्लेख भएका बाहेक अन्य व्यक्तिसँग बसेको भए अन्य व्यक्तिसँगको कोड </a:t>
            </a:r>
            <a:r>
              <a:rPr lang="en-US" sz="2400" b="1" dirty="0">
                <a:solidFill>
                  <a:srgbClr val="0070C0"/>
                </a:solidFill>
                <a:cs typeface="Kalimati" panose="00000400000000000000" pitchFamily="2"/>
              </a:rPr>
              <a:t>8</a:t>
            </a:r>
            <a:r>
              <a:rPr lang="hi-IN" sz="2400" dirty="0">
                <a:cs typeface="Kalimati" panose="00000400000000000000" pitchFamily="2"/>
              </a:rPr>
              <a:t> लेख्नुपर्दछ ।जस्तैः छिमेकीको नाताले बसिरहेको</a:t>
            </a:r>
            <a:r>
              <a:rPr lang="en-US" sz="2400" dirty="0">
                <a:cs typeface="Kalimati" panose="00000400000000000000" pitchFamily="2"/>
              </a:rPr>
              <a:t>, </a:t>
            </a:r>
            <a:r>
              <a:rPr lang="hi-IN" sz="2400" dirty="0">
                <a:cs typeface="Kalimati" panose="00000400000000000000" pitchFamily="2"/>
              </a:rPr>
              <a:t>साथीभाईको नाताले बसेको आदि । </a:t>
            </a: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hi-IN" sz="2400" dirty="0">
                <a:cs typeface="Kalimati" panose="00000400000000000000" pitchFamily="2"/>
              </a:rPr>
              <a:t>परिवारमा १८ वर्ष कम उमेरका व्यक्ति आफैं परिवारमूली रहेको भए समेत यस अन्तर्गत नै राख्नुपर्दछ ।</a:t>
            </a:r>
            <a:endParaRPr lang="en-US" sz="2400" dirty="0">
              <a:cs typeface="Kalimati" panose="00000400000000000000" pitchFamily="2"/>
            </a:endParaRPr>
          </a:p>
        </p:txBody>
      </p:sp>
    </p:spTree>
    <p:extLst>
      <p:ext uri="{BB962C8B-B14F-4D97-AF65-F5344CB8AC3E}">
        <p14:creationId xmlns:p14="http://schemas.microsoft.com/office/powerpoint/2010/main" val="688961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704320" y="6451600"/>
            <a:ext cx="462280" cy="381635"/>
          </a:xfrm>
        </p:spPr>
        <p:txBody>
          <a:bodyPr/>
          <a:lstStyle/>
          <a:p>
            <a:pPr algn="ctr"/>
            <a:fld id="{2840B2E4-A264-431E-ABDE-38E3BCDA5876}" type="slidenum">
              <a:rPr lang="en-US">
                <a:latin typeface="Fontasy Himali" panose="04020500000000000000" pitchFamily="82" charset="0"/>
              </a:rPr>
              <a:pPr algn="ctr"/>
              <a:t>26</a:t>
            </a:fld>
            <a:endParaRPr lang="en-US" dirty="0">
              <a:latin typeface="Fontasy Himali" panose="04020500000000000000" pitchFamily="82" charset="0"/>
            </a:endParaRPr>
          </a:p>
        </p:txBody>
      </p:sp>
      <p:sp>
        <p:nvSpPr>
          <p:cNvPr id="6" name="Rectangle 5">
            <a:extLst>
              <a:ext uri="{FF2B5EF4-FFF2-40B4-BE49-F238E27FC236}">
                <a16:creationId xmlns:a16="http://schemas.microsoft.com/office/drawing/2014/main" id="{1B44C860-C6C8-4B13-9FE9-805C3230E513}"/>
              </a:ext>
            </a:extLst>
          </p:cNvPr>
          <p:cNvSpPr/>
          <p:nvPr/>
        </p:nvSpPr>
        <p:spPr>
          <a:xfrm>
            <a:off x="104961" y="2356968"/>
            <a:ext cx="11830499" cy="461665"/>
          </a:xfrm>
          <a:prstGeom prst="rect">
            <a:avLst/>
          </a:prstGeom>
        </p:spPr>
        <p:txBody>
          <a:bodyPr wrap="square">
            <a:spAutoFit/>
          </a:bodyPr>
          <a:lstStyle/>
          <a:p>
            <a:pPr algn="ctr"/>
            <a:r>
              <a:rPr lang="ne-NP" sz="2400" dirty="0">
                <a:cs typeface="Kalimati" pitchFamily="2"/>
              </a:rPr>
              <a:t>गणना पुस्तिकाको अनुच्छेद ११.१ देखि ११.१५ सम्म</a:t>
            </a:r>
          </a:p>
        </p:txBody>
      </p:sp>
      <p:pic>
        <p:nvPicPr>
          <p:cNvPr id="4" name="Picture 3">
            <a:extLst>
              <a:ext uri="{FF2B5EF4-FFF2-40B4-BE49-F238E27FC236}">
                <a16:creationId xmlns:a16="http://schemas.microsoft.com/office/drawing/2014/main" id="{560FC5B3-01C8-4BDB-975A-2D4B25DFCDE9}"/>
              </a:ext>
            </a:extLst>
          </p:cNvPr>
          <p:cNvPicPr>
            <a:picLocks noChangeAspect="1"/>
          </p:cNvPicPr>
          <p:nvPr/>
        </p:nvPicPr>
        <p:blipFill rotWithShape="1">
          <a:blip r:embed="rId2"/>
          <a:srcRect l="44128" t="14264" r="30145" b="26666"/>
          <a:stretch/>
        </p:blipFill>
        <p:spPr>
          <a:xfrm>
            <a:off x="4981191" y="3125535"/>
            <a:ext cx="2680441" cy="3461859"/>
          </a:xfrm>
          <a:prstGeom prst="rect">
            <a:avLst/>
          </a:prstGeom>
        </p:spPr>
      </p:pic>
      <p:pic>
        <p:nvPicPr>
          <p:cNvPr id="9" name="Picture 8">
            <a:extLst>
              <a:ext uri="{FF2B5EF4-FFF2-40B4-BE49-F238E27FC236}">
                <a16:creationId xmlns:a16="http://schemas.microsoft.com/office/drawing/2014/main" id="{962B99E0-BA41-4DEA-90D8-E0FABABA9A92}"/>
              </a:ext>
            </a:extLst>
          </p:cNvPr>
          <p:cNvPicPr>
            <a:picLocks noChangeAspect="1"/>
          </p:cNvPicPr>
          <p:nvPr/>
        </p:nvPicPr>
        <p:blipFill rotWithShape="1">
          <a:blip r:embed="rId3"/>
          <a:srcRect l="28953" t="24328" r="28576" b="13121"/>
          <a:stretch/>
        </p:blipFill>
        <p:spPr>
          <a:xfrm>
            <a:off x="7743534" y="3074183"/>
            <a:ext cx="4076846" cy="3377417"/>
          </a:xfrm>
          <a:prstGeom prst="rect">
            <a:avLst/>
          </a:prstGeom>
        </p:spPr>
      </p:pic>
      <p:pic>
        <p:nvPicPr>
          <p:cNvPr id="12" name="Picture 11">
            <a:extLst>
              <a:ext uri="{FF2B5EF4-FFF2-40B4-BE49-F238E27FC236}">
                <a16:creationId xmlns:a16="http://schemas.microsoft.com/office/drawing/2014/main" id="{0F10A398-8F7B-43EB-8F33-4247F68C3F38}"/>
              </a:ext>
            </a:extLst>
          </p:cNvPr>
          <p:cNvPicPr>
            <a:picLocks noChangeAspect="1"/>
          </p:cNvPicPr>
          <p:nvPr/>
        </p:nvPicPr>
        <p:blipFill rotWithShape="1">
          <a:blip r:embed="rId4"/>
          <a:srcRect l="28866" t="25737" r="28314" b="9544"/>
          <a:stretch/>
        </p:blipFill>
        <p:spPr>
          <a:xfrm>
            <a:off x="244550" y="3074183"/>
            <a:ext cx="4670921" cy="3598385"/>
          </a:xfrm>
          <a:prstGeom prst="rect">
            <a:avLst/>
          </a:prstGeom>
        </p:spPr>
      </p:pic>
      <p:sp>
        <p:nvSpPr>
          <p:cNvPr id="10" name="Text Placeholder 2"/>
          <p:cNvSpPr txBox="1">
            <a:spLocks/>
          </p:cNvSpPr>
          <p:nvPr/>
        </p:nvSpPr>
        <p:spPr>
          <a:xfrm>
            <a:off x="1748093" y="835356"/>
            <a:ext cx="7416427" cy="1521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e-NP" b="1" spc="-40">
                <a:solidFill>
                  <a:srgbClr val="002060"/>
                </a:solidFill>
                <a:cs typeface="Kalimati" pitchFamily="2"/>
              </a:rPr>
              <a:t>महल ३०</a:t>
            </a:r>
          </a:p>
          <a:p>
            <a:pPr marL="0" indent="0" algn="ctr">
              <a:buFont typeface="Arial" panose="020B0604020202020204" pitchFamily="34" charset="0"/>
              <a:buNone/>
            </a:pPr>
            <a:r>
              <a:rPr lang="ne-NP" b="1" spc="-40">
                <a:solidFill>
                  <a:srgbClr val="002060"/>
                </a:solidFill>
                <a:cs typeface="Kalimati" pitchFamily="2"/>
              </a:rPr>
              <a:t>अपाङ्गता सम्बन्धी विवरण </a:t>
            </a:r>
            <a:endParaRPr lang="en-US" b="1" spc="-40" dirty="0">
              <a:solidFill>
                <a:srgbClr val="002060"/>
              </a:solidFill>
              <a:cs typeface="Kalimati" pitchFamily="2"/>
            </a:endParaRPr>
          </a:p>
        </p:txBody>
      </p:sp>
    </p:spTree>
    <p:extLst>
      <p:ext uri="{BB962C8B-B14F-4D97-AF65-F5344CB8AC3E}">
        <p14:creationId xmlns:p14="http://schemas.microsoft.com/office/powerpoint/2010/main" val="3708455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993BF8A-EFCB-4EE4-9D01-A74F5324A256}"/>
              </a:ext>
            </a:extLst>
          </p:cNvPr>
          <p:cNvGrpSpPr/>
          <p:nvPr/>
        </p:nvGrpSpPr>
        <p:grpSpPr>
          <a:xfrm>
            <a:off x="1275907" y="3859618"/>
            <a:ext cx="6836735" cy="2243469"/>
            <a:chOff x="3502142" y="4472292"/>
            <a:chExt cx="5002623" cy="2381376"/>
          </a:xfrm>
        </p:grpSpPr>
        <p:pic>
          <p:nvPicPr>
            <p:cNvPr id="3" name="Picture 2"/>
            <p:cNvPicPr>
              <a:picLocks noChangeAspect="1"/>
            </p:cNvPicPr>
            <p:nvPr/>
          </p:nvPicPr>
          <p:blipFill>
            <a:blip r:embed="rId2"/>
            <a:srcRect/>
            <a:stretch>
              <a:fillRect/>
            </a:stretch>
          </p:blipFill>
          <p:spPr>
            <a:xfrm rot="5400000">
              <a:off x="4812766" y="3161668"/>
              <a:ext cx="2381376" cy="5002623"/>
            </a:xfrm>
            <a:prstGeom prst="rect">
              <a:avLst/>
            </a:prstGeom>
          </p:spPr>
        </p:pic>
        <p:sp>
          <p:nvSpPr>
            <p:cNvPr id="4" name="TextBox 3"/>
            <p:cNvSpPr txBox="1"/>
            <p:nvPr/>
          </p:nvSpPr>
          <p:spPr>
            <a:xfrm>
              <a:off x="3911799" y="5026990"/>
              <a:ext cx="4183312" cy="1440452"/>
            </a:xfrm>
            <a:prstGeom prst="rect">
              <a:avLst/>
            </a:prstGeom>
          </p:spPr>
          <p:txBody>
            <a:bodyPr wrap="square" lIns="0" tIns="0" rIns="0" bIns="0" rtlCol="0" anchor="t">
              <a:spAutoFit/>
            </a:bodyPr>
            <a:lstStyle/>
            <a:p>
              <a:pPr algn="ctr">
                <a:lnSpc>
                  <a:spcPts val="4610"/>
                </a:lnSpc>
              </a:pPr>
              <a:r>
                <a:rPr lang="ne-NP" sz="3200" b="1" spc="-42" dirty="0">
                  <a:solidFill>
                    <a:schemeClr val="tx1">
                      <a:lumMod val="85000"/>
                      <a:lumOff val="15000"/>
                    </a:schemeClr>
                  </a:solidFill>
                  <a:cs typeface="Kalimati" pitchFamily="2"/>
                </a:rPr>
                <a:t>व्यक्तिगत खण्ड</a:t>
              </a:r>
            </a:p>
            <a:p>
              <a:pPr algn="ctr">
                <a:lnSpc>
                  <a:spcPts val="4610"/>
                </a:lnSpc>
              </a:pPr>
              <a:r>
                <a:rPr lang="ne-NP" sz="3200" b="1" spc="-42" dirty="0">
                  <a:solidFill>
                    <a:schemeClr val="tx1">
                      <a:lumMod val="85000"/>
                      <a:lumOff val="15000"/>
                    </a:schemeClr>
                  </a:solidFill>
                  <a:cs typeface="Kalimati" pitchFamily="2"/>
                </a:rPr>
                <a:t>महल ३० अपाङ्गता सम्बन्धी विवरण</a:t>
              </a:r>
            </a:p>
          </p:txBody>
        </p:sp>
      </p:grpSp>
      <p:sp>
        <p:nvSpPr>
          <p:cNvPr id="5" name="Slide Number Placeholder 19"/>
          <p:cNvSpPr txBox="1">
            <a:spLocks/>
          </p:cNvSpPr>
          <p:nvPr/>
        </p:nvSpPr>
        <p:spPr>
          <a:xfrm>
            <a:off x="11759612" y="6415128"/>
            <a:ext cx="425257"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27</a:t>
            </a:fld>
            <a:endParaRPr lang="en-US" dirty="0"/>
          </a:p>
        </p:txBody>
      </p:sp>
      <p:pic>
        <p:nvPicPr>
          <p:cNvPr id="8" name="Picture 7">
            <a:extLst>
              <a:ext uri="{FF2B5EF4-FFF2-40B4-BE49-F238E27FC236}">
                <a16:creationId xmlns:a16="http://schemas.microsoft.com/office/drawing/2014/main" id="{56FC0285-3E92-4674-BD1B-C87D5D291879}"/>
              </a:ext>
            </a:extLst>
          </p:cNvPr>
          <p:cNvPicPr>
            <a:picLocks noChangeAspect="1"/>
          </p:cNvPicPr>
          <p:nvPr/>
        </p:nvPicPr>
        <p:blipFill rotWithShape="1">
          <a:blip r:embed="rId3"/>
          <a:srcRect l="63401" t="27907" r="20465" b="13333"/>
          <a:stretch/>
        </p:blipFill>
        <p:spPr>
          <a:xfrm>
            <a:off x="8814390" y="712060"/>
            <a:ext cx="2945221" cy="6033724"/>
          </a:xfrm>
          <a:prstGeom prst="rect">
            <a:avLst/>
          </a:prstGeom>
        </p:spPr>
      </p:pic>
      <p:pic>
        <p:nvPicPr>
          <p:cNvPr id="12" name="Picture 11" descr="ब्यक्तिगत सहयोगी सहित दुवै तर्फबाट बिचतिर जादै गरेका महिला दृष्टिविहिन ब्यक्तिहरु र बिचमा सहयोगीले अगाडी बढाउदै गरेको ह्विलचियर प्रयोगकर्ता महिला पिक्टोरियल । ">
            <a:extLst>
              <a:ext uri="{FF2B5EF4-FFF2-40B4-BE49-F238E27FC236}">
                <a16:creationId xmlns:a16="http://schemas.microsoft.com/office/drawing/2014/main" id="{CD9D9B3C-18A0-4660-80D8-A2DA502A63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8911" y="871422"/>
            <a:ext cx="4572000" cy="2857500"/>
          </a:xfrm>
          <a:prstGeom prst="ellipse">
            <a:avLst/>
          </a:prstGeom>
          <a:ln>
            <a:noFill/>
          </a:ln>
          <a:effectLst>
            <a:softEdge rad="112500"/>
          </a:effectLst>
        </p:spPr>
      </p:pic>
    </p:spTree>
    <p:extLst>
      <p:ext uri="{BB962C8B-B14F-4D97-AF65-F5344CB8AC3E}">
        <p14:creationId xmlns:p14="http://schemas.microsoft.com/office/powerpoint/2010/main" val="3448939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1134" y="772941"/>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अपाङ्गता सम्बन्धी विवरण संकलन गर्दा ध्यान दिनुपर्ने प्रमुख कुराहरू </a:t>
            </a:r>
          </a:p>
        </p:txBody>
      </p:sp>
      <p:sp>
        <p:nvSpPr>
          <p:cNvPr id="5" name="TextBox 4"/>
          <p:cNvSpPr txBox="1"/>
          <p:nvPr/>
        </p:nvSpPr>
        <p:spPr>
          <a:xfrm>
            <a:off x="147033" y="1400756"/>
            <a:ext cx="11729716" cy="4939814"/>
          </a:xfrm>
          <a:prstGeom prst="rect">
            <a:avLst/>
          </a:prstGeom>
        </p:spPr>
        <p:txBody>
          <a:bodyPr wrap="square" lIns="0" tIns="0" rIns="0" bIns="0" rtlCol="0" anchor="t">
            <a:spAutoFit/>
          </a:bodyPr>
          <a:lstStyle/>
          <a:p>
            <a:pPr lvl="1" indent="-284163" algn="just">
              <a:lnSpc>
                <a:spcPct val="150000"/>
              </a:lnSpc>
              <a:buFont typeface="Arial"/>
              <a:buChar char="•"/>
            </a:pPr>
            <a:r>
              <a:rPr lang="ne-NP" altLang="en-US" sz="2400" dirty="0">
                <a:cs typeface="Kalimati" pitchFamily="2"/>
              </a:rPr>
              <a:t>अपाङ्गता प्रत्यक्ष देखिने शारीरिक वा इन्द्रिय सम्बन्धी बिचलन मात्र नभर्इ प्रत्यक्ष नदेखिने पनि हुन्छन् । जस्तै</a:t>
            </a:r>
            <a:r>
              <a:rPr lang="en-US" altLang="en-US" sz="2400" dirty="0">
                <a:cs typeface="Kalimati" pitchFamily="2"/>
              </a:rPr>
              <a:t>: </a:t>
            </a:r>
            <a:r>
              <a:rPr lang="ne-NP" altLang="en-US" sz="2400" dirty="0">
                <a:cs typeface="Kalimati" pitchFamily="2"/>
              </a:rPr>
              <a:t>बौद्धिक अपाङ्गता</a:t>
            </a:r>
            <a:r>
              <a:rPr lang="en-US" altLang="en-US" sz="2400" dirty="0">
                <a:cs typeface="Kalimati" pitchFamily="2"/>
              </a:rPr>
              <a:t>,</a:t>
            </a:r>
            <a:r>
              <a:rPr lang="ne-NP" altLang="en-US" sz="2400" dirty="0">
                <a:cs typeface="Kalimati" pitchFamily="2"/>
              </a:rPr>
              <a:t> सुस्तश्रवण</a:t>
            </a:r>
            <a:r>
              <a:rPr lang="en-US" altLang="en-US" sz="2400" dirty="0">
                <a:cs typeface="Kalimati" pitchFamily="2"/>
              </a:rPr>
              <a:t>,</a:t>
            </a:r>
            <a:r>
              <a:rPr lang="ne-NP" altLang="en-US" sz="2400" dirty="0">
                <a:cs typeface="Kalimati" pitchFamily="2"/>
              </a:rPr>
              <a:t> न्युन दृष्टियुक्त</a:t>
            </a:r>
            <a:r>
              <a:rPr lang="en-US" altLang="en-US" sz="2400" dirty="0">
                <a:cs typeface="Kalimati" pitchFamily="2"/>
              </a:rPr>
              <a:t>,</a:t>
            </a:r>
            <a:r>
              <a:rPr lang="ne-NP" altLang="en-US" sz="2400" dirty="0">
                <a:cs typeface="Kalimati" pitchFamily="2"/>
              </a:rPr>
              <a:t> अटिजम्</a:t>
            </a:r>
            <a:r>
              <a:rPr lang="en-US" altLang="en-US" sz="2400" dirty="0">
                <a:cs typeface="Kalimati" pitchFamily="2"/>
              </a:rPr>
              <a:t>, </a:t>
            </a:r>
            <a:r>
              <a:rPr lang="ne-NP" altLang="en-US" sz="2400" dirty="0">
                <a:cs typeface="Kalimati" pitchFamily="2"/>
              </a:rPr>
              <a:t>मनोसामाजिक ।</a:t>
            </a:r>
          </a:p>
          <a:p>
            <a:pPr lvl="1" indent="-284163" algn="just">
              <a:lnSpc>
                <a:spcPct val="150000"/>
              </a:lnSpc>
              <a:buFont typeface="Arial"/>
              <a:buChar char="•"/>
            </a:pPr>
            <a:r>
              <a:rPr lang="hi-IN" sz="2400" dirty="0">
                <a:latin typeface="Preeti"/>
                <a:ea typeface="Calibri"/>
                <a:cs typeface="Kalimati" pitchFamily="2"/>
              </a:rPr>
              <a:t>कुनै व्यक्तिमा कुनै एक किसिमको वा विभिन्न किसिमको अपाङ्गता हुनसक्दछ वा कुनै किसिमको अपाङ्गता नभएको</a:t>
            </a:r>
            <a:r>
              <a:rPr lang="ne-NP" altLang="en-US" sz="2400" dirty="0">
                <a:cs typeface="Kalimati" pitchFamily="2"/>
              </a:rPr>
              <a:t> (साङ्ग)</a:t>
            </a:r>
            <a:r>
              <a:rPr lang="hi-IN" sz="2400" dirty="0">
                <a:latin typeface="Preeti"/>
                <a:ea typeface="Calibri"/>
                <a:cs typeface="Kalimati" pitchFamily="2"/>
              </a:rPr>
              <a:t> पनि हुन सक्दछ । </a:t>
            </a:r>
            <a:endParaRPr lang="ne-NP" sz="2400" dirty="0">
              <a:latin typeface="Preeti"/>
              <a:ea typeface="Calibri"/>
              <a:cs typeface="Kalimati" pitchFamily="2"/>
            </a:endParaRPr>
          </a:p>
          <a:p>
            <a:pPr lvl="1" indent="-284163" algn="just">
              <a:lnSpc>
                <a:spcPct val="150000"/>
              </a:lnSpc>
              <a:buFont typeface="Arial"/>
              <a:buChar char="•"/>
            </a:pPr>
            <a:r>
              <a:rPr lang="hi-IN" sz="2400" dirty="0">
                <a:latin typeface="Preeti"/>
                <a:ea typeface="Calibri"/>
                <a:cs typeface="Kalimati" pitchFamily="2"/>
              </a:rPr>
              <a:t>केही परिवारले अपाङ्गता </a:t>
            </a:r>
            <a:r>
              <a:rPr lang="ne-NP" sz="2400" dirty="0">
                <a:latin typeface="Preeti"/>
                <a:ea typeface="Calibri"/>
                <a:cs typeface="Kalimati" pitchFamily="2"/>
              </a:rPr>
              <a:t>भन्न नचाहने तथा कतिपय </a:t>
            </a:r>
            <a:r>
              <a:rPr lang="hi-IN" sz="2400" dirty="0">
                <a:latin typeface="Preeti"/>
                <a:ea typeface="Calibri"/>
                <a:cs typeface="Kalimati" pitchFamily="2"/>
              </a:rPr>
              <a:t>अपाङ्गता पहिचान गर्न कठिन</a:t>
            </a:r>
            <a:r>
              <a:rPr lang="ne-NP" sz="2400" dirty="0">
                <a:latin typeface="Preeti"/>
                <a:ea typeface="Calibri"/>
                <a:cs typeface="Kalimati" pitchFamily="2"/>
              </a:rPr>
              <a:t> पनि</a:t>
            </a:r>
            <a:r>
              <a:rPr lang="hi-IN" sz="2400" dirty="0">
                <a:latin typeface="Preeti"/>
                <a:ea typeface="Calibri"/>
                <a:cs typeface="Kalimati" pitchFamily="2"/>
              </a:rPr>
              <a:t> </a:t>
            </a:r>
            <a:r>
              <a:rPr lang="hi-IN" sz="2400">
                <a:latin typeface="Preeti"/>
                <a:ea typeface="Calibri"/>
                <a:cs typeface="Kalimati" pitchFamily="2"/>
              </a:rPr>
              <a:t>हुनसक्छ</a:t>
            </a:r>
            <a:r>
              <a:rPr lang="ne-NP" sz="2400">
                <a:latin typeface="Preeti"/>
                <a:ea typeface="Calibri"/>
                <a:cs typeface="Kalimati" pitchFamily="2"/>
              </a:rPr>
              <a:t> </a:t>
            </a:r>
            <a:endParaRPr lang="ne-NP" sz="2400" dirty="0">
              <a:latin typeface="Preeti"/>
              <a:ea typeface="Calibri"/>
              <a:cs typeface="Kalimati" pitchFamily="2"/>
            </a:endParaRPr>
          </a:p>
          <a:p>
            <a:pPr lvl="1" indent="-284163" algn="just">
              <a:lnSpc>
                <a:spcPct val="150000"/>
              </a:lnSpc>
              <a:buFont typeface="Arial"/>
              <a:buChar char="•"/>
            </a:pPr>
            <a:r>
              <a:rPr lang="hi-IN" sz="2400" dirty="0">
                <a:latin typeface="Preeti"/>
                <a:ea typeface="Calibri"/>
                <a:cs typeface="Kalimati" pitchFamily="2"/>
              </a:rPr>
              <a:t>अपाङ्गता</a:t>
            </a:r>
            <a:r>
              <a:rPr lang="ne-NP" sz="2400" dirty="0">
                <a:latin typeface="Preeti"/>
                <a:ea typeface="Calibri"/>
                <a:cs typeface="Kalimati" pitchFamily="2"/>
              </a:rPr>
              <a:t> </a:t>
            </a:r>
            <a:r>
              <a:rPr lang="hi-IN" sz="2400" dirty="0">
                <a:latin typeface="Preeti"/>
                <a:ea typeface="Calibri"/>
                <a:cs typeface="Kalimati" pitchFamily="2"/>
              </a:rPr>
              <a:t>भएका भन्नुभन्दा पनि बिरामी र अशक्त छन् भन्न सक्छन् </a:t>
            </a:r>
            <a:r>
              <a:rPr lang="ne-NP" sz="2400" dirty="0">
                <a:latin typeface="Preeti"/>
                <a:ea typeface="Calibri"/>
                <a:cs typeface="Kalimati" pitchFamily="2"/>
              </a:rPr>
              <a:t>।</a:t>
            </a:r>
          </a:p>
          <a:p>
            <a:pPr lvl="1" indent="-284163" algn="just">
              <a:lnSpc>
                <a:spcPct val="150000"/>
              </a:lnSpc>
              <a:buFont typeface="Arial"/>
              <a:buChar char="•"/>
            </a:pPr>
            <a:r>
              <a:rPr lang="hi-IN" sz="2400" dirty="0">
                <a:latin typeface="Preeti"/>
                <a:ea typeface="Calibri"/>
                <a:cs typeface="Kalimati" pitchFamily="2"/>
              </a:rPr>
              <a:t>नाम टिपेर हामीलाई के सुविधा दिन्छौ भन्न सक्छन् </a:t>
            </a:r>
            <a:r>
              <a:rPr lang="ne-NP" sz="2400" dirty="0">
                <a:latin typeface="Preeti"/>
                <a:ea typeface="Calibri"/>
                <a:cs typeface="Kalimati" pitchFamily="2"/>
              </a:rPr>
              <a:t>।</a:t>
            </a:r>
          </a:p>
          <a:p>
            <a:pPr lvl="1" indent="-284163" algn="just">
              <a:lnSpc>
                <a:spcPct val="150000"/>
              </a:lnSpc>
              <a:buFont typeface="Arial"/>
              <a:buChar char="•"/>
            </a:pPr>
            <a:r>
              <a:rPr lang="ne-NP" sz="2400" dirty="0">
                <a:cs typeface="Kalimati" pitchFamily="2"/>
              </a:rPr>
              <a:t>अपाङ्गतासम्बन्धी सीधा प्रश्नले मात्र यथार्थ विवरण ल्याउन अत्यन्त कठीन हुने भएकोले गणकले गणना पुस्तिका राम्ररी अध्ययन गरी प्रत्येक व्यक्तिलाई यो प्रश्न अलग अलग सोध्नुपर्दछ </a:t>
            </a:r>
            <a:endParaRPr lang="en-US" sz="2400" dirty="0">
              <a:cs typeface="Kalimati" pitchFamily="2"/>
            </a:endParaRP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28</a:t>
            </a:fld>
            <a:endParaRPr lang="en-US" dirty="0"/>
          </a:p>
        </p:txBody>
      </p:sp>
    </p:spTree>
    <p:extLst>
      <p:ext uri="{BB962C8B-B14F-4D97-AF65-F5344CB8AC3E}">
        <p14:creationId xmlns:p14="http://schemas.microsoft.com/office/powerpoint/2010/main" val="1913422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630565-AA88-4715-8260-D0DD96E478FC}"/>
              </a:ext>
            </a:extLst>
          </p:cNvPr>
          <p:cNvSpPr>
            <a:spLocks noGrp="1"/>
          </p:cNvSpPr>
          <p:nvPr>
            <p:ph type="sldNum" sz="quarter" idx="11"/>
          </p:nvPr>
        </p:nvSpPr>
        <p:spPr>
          <a:xfrm>
            <a:off x="11730632" y="6485289"/>
            <a:ext cx="449779" cy="360726"/>
          </a:xfrm>
        </p:spPr>
        <p:txBody>
          <a:bodyPr/>
          <a:lstStyle/>
          <a:p>
            <a:pPr algn="ctr"/>
            <a:fld id="{2840B2E4-A264-431E-ABDE-38E3BCDA5876}" type="slidenum">
              <a:rPr lang="en-US">
                <a:latin typeface="Fontasy Himali" panose="04020500000000000000" pitchFamily="82" charset="0"/>
              </a:rPr>
              <a:pPr algn="ctr"/>
              <a:t>29</a:t>
            </a:fld>
            <a:endParaRPr lang="en-US" dirty="0">
              <a:latin typeface="Fontasy Himali" panose="04020500000000000000" pitchFamily="82" charset="0"/>
            </a:endParaRPr>
          </a:p>
        </p:txBody>
      </p:sp>
      <p:sp>
        <p:nvSpPr>
          <p:cNvPr id="6" name="TextBox 5">
            <a:extLst>
              <a:ext uri="{FF2B5EF4-FFF2-40B4-BE49-F238E27FC236}">
                <a16:creationId xmlns:a16="http://schemas.microsoft.com/office/drawing/2014/main" id="{AE4FA68F-3377-46CB-A64F-103907FB421F}"/>
              </a:ext>
            </a:extLst>
          </p:cNvPr>
          <p:cNvSpPr txBox="1"/>
          <p:nvPr/>
        </p:nvSpPr>
        <p:spPr>
          <a:xfrm>
            <a:off x="140739" y="2909588"/>
            <a:ext cx="11905949" cy="3416320"/>
          </a:xfrm>
          <a:prstGeom prst="rect">
            <a:avLst/>
          </a:prstGeom>
          <a:noFill/>
        </p:spPr>
        <p:txBody>
          <a:bodyPr wrap="square">
            <a:spAutoFit/>
          </a:bodyPr>
          <a:lstStyle/>
          <a:p>
            <a:pPr marL="285750" indent="-285750" algn="just">
              <a:buFont typeface="Arial" panose="020B0604020202020204" pitchFamily="34" charset="0"/>
              <a:buChar char="•"/>
            </a:pPr>
            <a:r>
              <a:rPr lang="ne-NP" sz="2400" dirty="0">
                <a:cs typeface="Kalimati" panose="00000400000000000000" pitchFamily="2"/>
              </a:rPr>
              <a:t>यसबाट अपाङ्गता भएका महिला तथा पुरुष व्यक्तिहरुको लागि राज्यले चाल्नुपर्ने नीतिगत व्यवस्थाको लागि आवश्यक आधारभूत तथ्याङ्क संकलन गर्न सकिन्छ । </a:t>
            </a:r>
          </a:p>
          <a:p>
            <a:pPr marL="285750" indent="-285750" algn="just">
              <a:buFont typeface="Arial" panose="020B0604020202020204" pitchFamily="34" charset="0"/>
              <a:buChar char="•"/>
            </a:pPr>
            <a:endParaRPr lang="ne-NP" sz="2400" dirty="0">
              <a:cs typeface="Kalimati" panose="00000400000000000000" pitchFamily="2"/>
            </a:endParaRPr>
          </a:p>
          <a:p>
            <a:pPr marL="285750" indent="-285750" algn="just">
              <a:buFont typeface="Arial" panose="020B0604020202020204" pitchFamily="34" charset="0"/>
              <a:buChar char="•"/>
            </a:pPr>
            <a:r>
              <a:rPr lang="ne-NP" sz="2400" dirty="0">
                <a:cs typeface="Kalimati" panose="00000400000000000000" pitchFamily="2"/>
              </a:rPr>
              <a:t>विभिन्न सामाजिक परिवेश, अन्धविश्वास, विवाह हुन नसक्ला कि भन्ने भय, आर्थिक बोझ, अपहेलना वा विभेद हुने डर तथा अपाङ्गतालाई पूर्वजन्मसँग जोड्ने प्रवृत्तिको कारण अपाङ्गता सम्बन्धी विशेष गरी महिलाहरुको विवरण संकलन गर्दा विशेष ध्यान दिनुपर्दछ।</a:t>
            </a:r>
          </a:p>
          <a:p>
            <a:pPr marL="285750" indent="-285750" algn="just">
              <a:buFont typeface="Arial" panose="020B0604020202020204" pitchFamily="34" charset="0"/>
              <a:buChar char="•"/>
            </a:pPr>
            <a:endParaRPr lang="ne-NP" sz="2400" dirty="0">
              <a:cs typeface="Kalimati" panose="00000400000000000000" pitchFamily="2"/>
            </a:endParaRPr>
          </a:p>
          <a:p>
            <a:pPr marL="285750" indent="-285750" algn="just">
              <a:buFont typeface="Arial" panose="020B0604020202020204" pitchFamily="34" charset="0"/>
              <a:buChar char="•"/>
            </a:pPr>
            <a:r>
              <a:rPr lang="ne-NP" sz="2400" dirty="0">
                <a:cs typeface="Kalimati" panose="00000400000000000000" pitchFamily="2"/>
              </a:rPr>
              <a:t>अपाङ्गतासम्बन्धी सिधा प्रश्नले मात्र यथार्थ विवरण ल्याउन अत्यन्त कठीन हुने भएकोले गणकले अपाङ्गताका १२ वटै वर्गीकरणलाई राम्ररी बुझार्इ प्रश्न सोध्न सक्नुपर्छ ।</a:t>
            </a:r>
          </a:p>
        </p:txBody>
      </p:sp>
      <p:pic>
        <p:nvPicPr>
          <p:cNvPr id="26626" name="Picture 2" descr="दृष्टिविहिन महिला, ह्विलचियर प्रयोगकर्ता पुरुष, दोभाषे गर्दै गरेकी महिला, मनोसामाजिक अपाङ्गता बसिरहेकी महिला र कर्चेज टेकिरहेका पुरुष "/>
          <p:cNvPicPr>
            <a:picLocks noChangeAspect="1" noChangeArrowheads="1"/>
          </p:cNvPicPr>
          <p:nvPr/>
        </p:nvPicPr>
        <p:blipFill>
          <a:blip r:embed="rId2" cstate="print"/>
          <a:srcRect/>
          <a:stretch>
            <a:fillRect/>
          </a:stretch>
        </p:blipFill>
        <p:spPr bwMode="auto">
          <a:xfrm>
            <a:off x="7783434" y="1185291"/>
            <a:ext cx="4345626" cy="1574300"/>
          </a:xfrm>
          <a:prstGeom prst="rect">
            <a:avLst/>
          </a:prstGeom>
          <a:noFill/>
        </p:spPr>
      </p:pic>
      <p:sp>
        <p:nvSpPr>
          <p:cNvPr id="9" name="Rectangle 8">
            <a:extLst>
              <a:ext uri="{FF2B5EF4-FFF2-40B4-BE49-F238E27FC236}">
                <a16:creationId xmlns:a16="http://schemas.microsoft.com/office/drawing/2014/main" id="{37FC570C-A1CE-4097-8BBE-4A9AA7DF2955}"/>
              </a:ext>
            </a:extLst>
          </p:cNvPr>
          <p:cNvSpPr/>
          <p:nvPr/>
        </p:nvSpPr>
        <p:spPr>
          <a:xfrm>
            <a:off x="805255" y="836288"/>
            <a:ext cx="9712916" cy="478977"/>
          </a:xfrm>
          <a:prstGeom prst="rect">
            <a:avLst/>
          </a:prstGeom>
        </p:spPr>
        <p:txBody>
          <a:bodyPr wrap="none">
            <a:spAutoFit/>
          </a:bodyPr>
          <a:lstStyle/>
          <a:p>
            <a:pPr algn="ctr">
              <a:lnSpc>
                <a:spcPts val="2941"/>
              </a:lnSpc>
              <a:spcBef>
                <a:spcPct val="0"/>
              </a:spcBef>
            </a:pPr>
            <a:r>
              <a:rPr lang="ne-NP" sz="2800" b="1">
                <a:solidFill>
                  <a:srgbClr val="142DAC"/>
                </a:solidFill>
                <a:latin typeface="Calibri" panose="020F0502020204030204" pitchFamily="34" charset="0"/>
                <a:ea typeface="Calibri" panose="020F0502020204030204" pitchFamily="34" charset="0"/>
                <a:cs typeface="Kalimati" panose="00000400000000000000" pitchFamily="2"/>
              </a:rPr>
              <a:t>अपाङ्गता सम्बन्धी विवरण संकलन गर्दा ध्यान दिनुपर्ने प्रमुख कुराहरू </a:t>
            </a:r>
            <a:endParaRPr lang="ne-NP" sz="2800" b="1" dirty="0">
              <a:solidFill>
                <a:srgbClr val="142DAC"/>
              </a:solidFill>
              <a:latin typeface="Calibri" panose="020F0502020204030204" pitchFamily="34" charset="0"/>
              <a:ea typeface="Calibri" panose="020F0502020204030204" pitchFamily="34" charset="0"/>
              <a:cs typeface="Kalimati" panose="00000400000000000000" pitchFamily="2"/>
            </a:endParaRPr>
          </a:p>
        </p:txBody>
      </p:sp>
    </p:spTree>
    <p:extLst>
      <p:ext uri="{BB962C8B-B14F-4D97-AF65-F5344CB8AC3E}">
        <p14:creationId xmlns:p14="http://schemas.microsoft.com/office/powerpoint/2010/main" val="311810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flipH="1">
            <a:off x="11631559" y="6442877"/>
            <a:ext cx="560440" cy="355488"/>
          </a:xfrm>
        </p:spPr>
        <p:txBody>
          <a:bodyPr/>
          <a:lstStyle/>
          <a:p>
            <a:pPr algn="ctr"/>
            <a:fld id="{2840B2E4-A264-431E-ABDE-38E3BCDA5876}" type="slidenum">
              <a:rPr lang="en-US">
                <a:latin typeface="Fontasy Himali" panose="04020500000000000000" pitchFamily="82" charset="0"/>
              </a:rPr>
              <a:pPr algn="ctr"/>
              <a:t>3</a:t>
            </a:fld>
            <a:endParaRPr lang="en-US" dirty="0">
              <a:latin typeface="Fontasy Himali" panose="04020500000000000000" pitchFamily="82" charset="0"/>
            </a:endParaRPr>
          </a:p>
        </p:txBody>
      </p:sp>
      <p:sp>
        <p:nvSpPr>
          <p:cNvPr id="15" name="Text Placeholder 1"/>
          <p:cNvSpPr txBox="1">
            <a:spLocks/>
          </p:cNvSpPr>
          <p:nvPr/>
        </p:nvSpPr>
        <p:spPr>
          <a:xfrm>
            <a:off x="79513" y="738911"/>
            <a:ext cx="12011243" cy="57606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प्रजनन् सम्बन्धी विवरण (महल २६ देखि २८ सम्म)</a:t>
            </a:r>
            <a:endParaRPr lang="ko-KR" altLang="en-US" sz="2800" b="1" dirty="0">
              <a:latin typeface="Ganesh" pitchFamily="2" charset="0"/>
              <a:cs typeface="Kalimati" pitchFamily="2"/>
            </a:endParaRPr>
          </a:p>
        </p:txBody>
      </p:sp>
      <p:pic>
        <p:nvPicPr>
          <p:cNvPr id="5" name="Picture 4">
            <a:extLst>
              <a:ext uri="{FF2B5EF4-FFF2-40B4-BE49-F238E27FC236}">
                <a16:creationId xmlns:a16="http://schemas.microsoft.com/office/drawing/2014/main" id="{B7DFF726-7159-4725-9D72-EEFE15AED7A0}"/>
              </a:ext>
            </a:extLst>
          </p:cNvPr>
          <p:cNvPicPr>
            <a:picLocks noChangeAspect="1"/>
          </p:cNvPicPr>
          <p:nvPr/>
        </p:nvPicPr>
        <p:blipFill rotWithShape="1">
          <a:blip r:embed="rId2"/>
          <a:srcRect l="29185" t="33043" r="48967" b="24203"/>
          <a:stretch/>
        </p:blipFill>
        <p:spPr>
          <a:xfrm>
            <a:off x="7497461" y="1314975"/>
            <a:ext cx="4692614" cy="5165375"/>
          </a:xfrm>
          <a:prstGeom prst="rect">
            <a:avLst/>
          </a:prstGeom>
        </p:spPr>
      </p:pic>
      <p:sp>
        <p:nvSpPr>
          <p:cNvPr id="6" name="Star: 7 Points 5">
            <a:extLst>
              <a:ext uri="{FF2B5EF4-FFF2-40B4-BE49-F238E27FC236}">
                <a16:creationId xmlns:a16="http://schemas.microsoft.com/office/drawing/2014/main" id="{0B8119D2-673F-4359-8278-3974CC74F9FF}"/>
              </a:ext>
            </a:extLst>
          </p:cNvPr>
          <p:cNvSpPr/>
          <p:nvPr/>
        </p:nvSpPr>
        <p:spPr>
          <a:xfrm>
            <a:off x="526774" y="1239852"/>
            <a:ext cx="6679096" cy="226866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dirty="0">
                <a:cs typeface="Kalimati" panose="00000400000000000000" pitchFamily="2"/>
              </a:rPr>
              <a:t>यी प्रश्न कसलार्इ सोध्ने ?</a:t>
            </a:r>
            <a:endParaRPr lang="en-US" sz="2400" dirty="0"/>
          </a:p>
        </p:txBody>
      </p:sp>
      <p:sp>
        <p:nvSpPr>
          <p:cNvPr id="10" name="Ribbon: Tilted Up 9">
            <a:extLst>
              <a:ext uri="{FF2B5EF4-FFF2-40B4-BE49-F238E27FC236}">
                <a16:creationId xmlns:a16="http://schemas.microsoft.com/office/drawing/2014/main" id="{9D6242E5-C67A-4EDD-8552-6B0F95E8F668}"/>
              </a:ext>
            </a:extLst>
          </p:cNvPr>
          <p:cNvSpPr/>
          <p:nvPr/>
        </p:nvSpPr>
        <p:spPr>
          <a:xfrm>
            <a:off x="149087" y="3983052"/>
            <a:ext cx="7354956" cy="2268661"/>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dirty="0">
                <a:cs typeface="Kalimati" panose="00000400000000000000" pitchFamily="2"/>
              </a:rPr>
              <a:t>प्रजनन् उमेर (१५ देखि ४९ वर्ष) भित्रका विवाहित महिलालार्इ</a:t>
            </a:r>
            <a:endParaRPr lang="en-US" sz="2400" dirty="0"/>
          </a:p>
        </p:txBody>
      </p:sp>
      <p:pic>
        <p:nvPicPr>
          <p:cNvPr id="1026" name="Picture 2" descr="Transparent Thinking Emoji - Discord Thinking Emoji, HD Png Download -  960x960(#1942423) - PngFind">
            <a:extLst>
              <a:ext uri="{FF2B5EF4-FFF2-40B4-BE49-F238E27FC236}">
                <a16:creationId xmlns:a16="http://schemas.microsoft.com/office/drawing/2014/main" id="{C6C85C22-9BE4-419A-9873-EDBFF74ADB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58" y="1617944"/>
            <a:ext cx="850179" cy="886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man Emoji Images, Stock Photos &amp; Vectors | Shutterstock">
            <a:extLst>
              <a:ext uri="{FF2B5EF4-FFF2-40B4-BE49-F238E27FC236}">
                <a16:creationId xmlns:a16="http://schemas.microsoft.com/office/drawing/2014/main" id="{E5A6325F-B92F-4386-8A43-47AB1DE2D7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01" y="4937211"/>
            <a:ext cx="597986" cy="697650"/>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Down 10">
            <a:extLst>
              <a:ext uri="{FF2B5EF4-FFF2-40B4-BE49-F238E27FC236}">
                <a16:creationId xmlns:a16="http://schemas.microsoft.com/office/drawing/2014/main" id="{0D88EBAF-85E1-4687-8538-D217F4A142F5}"/>
              </a:ext>
            </a:extLst>
          </p:cNvPr>
          <p:cNvSpPr/>
          <p:nvPr/>
        </p:nvSpPr>
        <p:spPr>
          <a:xfrm>
            <a:off x="3796748" y="3279913"/>
            <a:ext cx="129209" cy="683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368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 [नाम]... लार्इ कस्तो प्रकारको अपाङ्गता छ </a:t>
            </a:r>
            <a:r>
              <a:rPr lang="ne-NP" sz="2800" b="1" dirty="0">
                <a:solidFill>
                  <a:srgbClr val="142DAC"/>
                </a:solidFill>
                <a:latin typeface="Calibri" panose="020F0502020204030204" pitchFamily="34" charset="0"/>
                <a:cs typeface="Kalimati" panose="00000400000000000000" pitchFamily="2"/>
              </a:rPr>
              <a:t>?</a:t>
            </a:r>
          </a:p>
        </p:txBody>
      </p:sp>
      <p:sp>
        <p:nvSpPr>
          <p:cNvPr id="5" name="TextBox 4"/>
          <p:cNvSpPr txBox="1"/>
          <p:nvPr/>
        </p:nvSpPr>
        <p:spPr>
          <a:xfrm>
            <a:off x="53164" y="1767046"/>
            <a:ext cx="9484241" cy="2723823"/>
          </a:xfrm>
          <a:prstGeom prst="rect">
            <a:avLst/>
          </a:prstGeom>
        </p:spPr>
        <p:txBody>
          <a:bodyPr wrap="square" lIns="0" tIns="0" rIns="0" bIns="0" rtlCol="0" anchor="t">
            <a:spAutoFit/>
          </a:bodyPr>
          <a:lstStyle/>
          <a:p>
            <a:pPr lvl="1" indent="-284163" algn="just">
              <a:lnSpc>
                <a:spcPct val="150000"/>
              </a:lnSpc>
              <a:buFont typeface="Arial"/>
              <a:buChar char="•"/>
            </a:pPr>
            <a:r>
              <a:rPr lang="ne-NP" altLang="en-US" sz="2400" dirty="0">
                <a:cs typeface="Kalimati" pitchFamily="2"/>
              </a:rPr>
              <a:t>यो प्रश्न परिवारमा अक्सर बसोबास गरेका प्रत्येक सदस्यको बारेमा एक एक गरी सोध्नुपर्दछ ।</a:t>
            </a:r>
          </a:p>
          <a:p>
            <a:pPr lvl="1" indent="-284163" algn="just">
              <a:lnSpc>
                <a:spcPct val="150000"/>
              </a:lnSpc>
              <a:buFont typeface="Arial"/>
              <a:buChar char="•"/>
            </a:pPr>
            <a:r>
              <a:rPr lang="ne-NP" altLang="en-US" sz="2400" dirty="0">
                <a:cs typeface="Kalimati" pitchFamily="2"/>
              </a:rPr>
              <a:t>परिवारका कुनै सदस्यलार्इ अपाङ्गता भए कस्तो प्रकारको अपाङ्गता हो सोको उपयुक्त कोड महल ३० को सम्बन्धित लहरमा लेख्नुपर्दछ ।</a:t>
            </a:r>
          </a:p>
          <a:p>
            <a:pPr lvl="1" indent="-284163" algn="just">
              <a:lnSpc>
                <a:spcPct val="150000"/>
              </a:lnSpc>
              <a:buFont typeface="Arial"/>
              <a:buChar char="•"/>
            </a:pPr>
            <a:r>
              <a:rPr lang="ne-NP" altLang="en-US" sz="2400" dirty="0">
                <a:cs typeface="Kalimati" pitchFamily="2"/>
              </a:rPr>
              <a:t>अपाङ्गता नभएको भए सम्बन्धित महलमा कोड </a:t>
            </a:r>
            <a:r>
              <a:rPr lang="en-US" altLang="en-US" sz="2400" dirty="0">
                <a:solidFill>
                  <a:srgbClr val="00B0F0"/>
                </a:solidFill>
                <a:cs typeface="Kalimati" pitchFamily="2"/>
              </a:rPr>
              <a:t>13</a:t>
            </a:r>
            <a:r>
              <a:rPr lang="ne-NP" altLang="en-US" sz="2400" dirty="0">
                <a:cs typeface="Kalimati" pitchFamily="2"/>
              </a:rPr>
              <a:t> लेख्नुपर्दछ ।</a:t>
            </a:r>
            <a:endParaRPr lang="en-US" sz="2400" dirty="0">
              <a:cs typeface="Kalimati" pitchFamily="2"/>
            </a:endParaRP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30</a:t>
            </a:fld>
            <a:endParaRPr lang="en-US" dirty="0"/>
          </a:p>
        </p:txBody>
      </p:sp>
      <p:pic>
        <p:nvPicPr>
          <p:cNvPr id="9" name="Picture 8">
            <a:extLst>
              <a:ext uri="{FF2B5EF4-FFF2-40B4-BE49-F238E27FC236}">
                <a16:creationId xmlns:a16="http://schemas.microsoft.com/office/drawing/2014/main" id="{709B2A9C-0973-420E-810A-1B6D82240D56}"/>
              </a:ext>
            </a:extLst>
          </p:cNvPr>
          <p:cNvPicPr>
            <a:picLocks noChangeAspect="1"/>
          </p:cNvPicPr>
          <p:nvPr/>
        </p:nvPicPr>
        <p:blipFill rotWithShape="1">
          <a:blip r:embed="rId3"/>
          <a:srcRect l="63401" t="27907" r="20465" b="8651"/>
          <a:stretch/>
        </p:blipFill>
        <p:spPr>
          <a:xfrm>
            <a:off x="9825901" y="1347344"/>
            <a:ext cx="2252689" cy="4982721"/>
          </a:xfrm>
          <a:prstGeom prst="rect">
            <a:avLst/>
          </a:prstGeom>
        </p:spPr>
      </p:pic>
      <p:pic>
        <p:nvPicPr>
          <p:cNvPr id="13" name="Picture 2" descr="सबै प्रकृतिका अपाङ्गता देखाउन खोजिएका महिला पुरुष बिभिन्न प्रकारका अपाङ्गता भएका १० जना ब्यक्तिहरु ">
            <a:extLst>
              <a:ext uri="{FF2B5EF4-FFF2-40B4-BE49-F238E27FC236}">
                <a16:creationId xmlns:a16="http://schemas.microsoft.com/office/drawing/2014/main" id="{581B250D-22E5-47CF-BE5A-3779AD2969B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3410" y="4744794"/>
            <a:ext cx="3087661" cy="1642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ह्विलचियर, बहिरा, बौद्धिक अपाङ्गता, सांकेतिक भाषा, सेतो छडी र ब्रेलको संकेत सहितको गुगल चित्र ">
            <a:extLst>
              <a:ext uri="{FF2B5EF4-FFF2-40B4-BE49-F238E27FC236}">
                <a16:creationId xmlns:a16="http://schemas.microsoft.com/office/drawing/2014/main" id="{93A23BD7-1207-460A-B9D2-DB4A19B555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237" y="4826381"/>
            <a:ext cx="2858763" cy="1804540"/>
          </a:xfrm>
          <a:prstGeom prst="rect">
            <a:avLst/>
          </a:prstGeom>
          <a:ln>
            <a:noFill/>
          </a:ln>
          <a:effectLst>
            <a:softEdge rad="112500"/>
          </a:effectLst>
        </p:spPr>
      </p:pic>
      <p:cxnSp>
        <p:nvCxnSpPr>
          <p:cNvPr id="16" name="Straight Arrow Connector 15">
            <a:extLst>
              <a:ext uri="{FF2B5EF4-FFF2-40B4-BE49-F238E27FC236}">
                <a16:creationId xmlns:a16="http://schemas.microsoft.com/office/drawing/2014/main" id="{F65E12D0-4509-4000-AD66-B7FE4551C39D}"/>
              </a:ext>
            </a:extLst>
          </p:cNvPr>
          <p:cNvCxnSpPr>
            <a:cxnSpLocks/>
          </p:cNvCxnSpPr>
          <p:nvPr/>
        </p:nvCxnSpPr>
        <p:spPr>
          <a:xfrm>
            <a:off x="6096000" y="6053615"/>
            <a:ext cx="3729901" cy="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45138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5" name="TextBox 4"/>
          <p:cNvSpPr txBox="1"/>
          <p:nvPr/>
        </p:nvSpPr>
        <p:spPr>
          <a:xfrm>
            <a:off x="53165" y="1681983"/>
            <a:ext cx="7960344" cy="4939814"/>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शारीरिक अपाङ्गता (कोड </a:t>
            </a:r>
            <a:r>
              <a:rPr lang="en-US" sz="2400" b="1" dirty="0">
                <a:solidFill>
                  <a:srgbClr val="00B0F0"/>
                </a:solidFill>
                <a:cs typeface="Kalimati" pitchFamily="2"/>
              </a:rPr>
              <a:t>1</a:t>
            </a:r>
            <a:r>
              <a:rPr lang="ne-NP" sz="2400" b="1" dirty="0">
                <a:cs typeface="Kalimati" pitchFamily="2"/>
              </a:rPr>
              <a:t>) </a:t>
            </a:r>
          </a:p>
          <a:p>
            <a:pPr lvl="1" indent="-284163" algn="just">
              <a:lnSpc>
                <a:spcPct val="150000"/>
              </a:lnSpc>
              <a:buFont typeface="Arial"/>
              <a:buChar char="•"/>
            </a:pPr>
            <a:r>
              <a:rPr lang="ne-NP" sz="2400" dirty="0">
                <a:cs typeface="Kalimati" pitchFamily="2"/>
              </a:rPr>
              <a:t>स्नायु, मांसपेशी र जोर्नीहरू तथा हड्डीको बनावट एवं सञ्चालन कार्यहरूमा भएको समस्याको कारणबाट व्यक्तिमा शारीरिक अङ्गहरूको सञ्चालन, प्रयोग र हिँडडुलमा आएको समस्या शारीरिक अपाङ्गता हो ।</a:t>
            </a:r>
          </a:p>
          <a:p>
            <a:pPr lvl="1" indent="-284163" algn="just">
              <a:lnSpc>
                <a:spcPct val="150000"/>
              </a:lnSpc>
              <a:buFont typeface="Arial"/>
              <a:buChar char="•"/>
            </a:pPr>
            <a:r>
              <a:rPr lang="ne-NP" sz="2400" dirty="0">
                <a:cs typeface="Kalimati" pitchFamily="2"/>
              </a:rPr>
              <a:t>शरीरको अङ्ग जस्तैः हातखुट्टा लुलो र सांगुरो भएको, छोटो वा अररो भएको वा पूरा शरीर बाङ्गिएको वा यी कुनै अंगमा सामान्यरूपले काम गर्न नहुने गरी कुनै किसिमको विचलन भएको भए शारीरिक अपाङ्गता भएको बुझ्नुपर्दछ ।</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31</a:t>
            </a:fld>
            <a:endParaRPr lang="en-US" dirty="0"/>
          </a:p>
        </p:txBody>
      </p:sp>
      <p:pic>
        <p:nvPicPr>
          <p:cNvPr id="10" name="Picture 9" descr="ह्विलचियमा बसिरहेकी महिलालाई पुरुष सहयोगीले अगाडी बढाउदै गरेको र कर्चेज टेकेर एकजना पुरुष उनी तर्फ जादै ">
            <a:extLst>
              <a:ext uri="{FF2B5EF4-FFF2-40B4-BE49-F238E27FC236}">
                <a16:creationId xmlns:a16="http://schemas.microsoft.com/office/drawing/2014/main" id="{AB4B633F-6105-4714-9B5C-07896707B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758" y="1343468"/>
            <a:ext cx="3437701" cy="2320738"/>
          </a:xfrm>
          <a:prstGeom prst="rect">
            <a:avLst/>
          </a:prstGeom>
        </p:spPr>
      </p:pic>
      <p:pic>
        <p:nvPicPr>
          <p:cNvPr id="7" name="Picture 6" descr="एक जना ह्विलचियर प्रयोगकर्ता टोपी लगाएको ब्यक्ति ">
            <a:extLst>
              <a:ext uri="{FF2B5EF4-FFF2-40B4-BE49-F238E27FC236}">
                <a16:creationId xmlns:a16="http://schemas.microsoft.com/office/drawing/2014/main" id="{531D8605-4EA4-4C26-BAE3-25E781514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453" y="3668239"/>
            <a:ext cx="3447006" cy="3172195"/>
          </a:xfrm>
          <a:prstGeom prst="rect">
            <a:avLst/>
          </a:prstGeom>
        </p:spPr>
      </p:pic>
    </p:spTree>
    <p:extLst>
      <p:ext uri="{BB962C8B-B14F-4D97-AF65-F5344CB8AC3E}">
        <p14:creationId xmlns:p14="http://schemas.microsoft.com/office/powerpoint/2010/main" val="2670748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5" name="TextBox 4"/>
          <p:cNvSpPr txBox="1"/>
          <p:nvPr/>
        </p:nvSpPr>
        <p:spPr>
          <a:xfrm>
            <a:off x="53164" y="1681983"/>
            <a:ext cx="9659327" cy="4939814"/>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उदाहरणः</a:t>
            </a:r>
            <a:r>
              <a:rPr lang="ne-NP" sz="2400" dirty="0">
                <a:cs typeface="Kalimati" pitchFamily="2"/>
              </a:rPr>
              <a:t> शारीरिक अपाङ्गता (कोड </a:t>
            </a:r>
            <a:r>
              <a:rPr lang="en-US" sz="2400" dirty="0">
                <a:solidFill>
                  <a:srgbClr val="00B0F0"/>
                </a:solidFill>
                <a:cs typeface="Kalimati" pitchFamily="2"/>
              </a:rPr>
              <a:t>1</a:t>
            </a:r>
            <a:r>
              <a:rPr lang="ne-NP" sz="2400" dirty="0">
                <a:cs typeface="Kalimati" pitchFamily="2"/>
              </a:rPr>
              <a:t>) </a:t>
            </a:r>
          </a:p>
          <a:p>
            <a:pPr lvl="1" indent="-284163" algn="just">
              <a:lnSpc>
                <a:spcPct val="150000"/>
              </a:lnSpc>
              <a:buFont typeface="Arial"/>
              <a:buChar char="•"/>
            </a:pPr>
            <a:r>
              <a:rPr lang="ne-NP" sz="2400" dirty="0">
                <a:cs typeface="Kalimati" pitchFamily="2"/>
              </a:rPr>
              <a:t>शरीरका अंगहरू चलाउन कठिनाई, </a:t>
            </a:r>
          </a:p>
          <a:p>
            <a:pPr lvl="1" indent="-284163" algn="just">
              <a:lnSpc>
                <a:spcPct val="150000"/>
              </a:lnSpc>
              <a:buFont typeface="Arial"/>
              <a:buChar char="•"/>
            </a:pPr>
            <a:r>
              <a:rPr lang="ne-NP" sz="2400" dirty="0">
                <a:cs typeface="Kalimati" pitchFamily="2"/>
              </a:rPr>
              <a:t>हिँडडुल गर्न, सिँडी उक्लन, हात खुट्टा चलाउन कठिनाई, </a:t>
            </a:r>
          </a:p>
          <a:p>
            <a:pPr lvl="1" indent="-284163" algn="just">
              <a:lnSpc>
                <a:spcPct val="150000"/>
              </a:lnSpc>
              <a:buFont typeface="Arial"/>
              <a:buChar char="•"/>
            </a:pPr>
            <a:r>
              <a:rPr lang="ne-NP" sz="2400" dirty="0">
                <a:cs typeface="Kalimati" pitchFamily="2"/>
              </a:rPr>
              <a:t>ढाड गर्धन नचल्ने अवस्था, मांशपेशी, नशा सम्बन्धी कठिनाई, </a:t>
            </a:r>
          </a:p>
          <a:p>
            <a:pPr lvl="1" indent="-284163" algn="just">
              <a:lnSpc>
                <a:spcPct val="150000"/>
              </a:lnSpc>
              <a:buFont typeface="Arial"/>
              <a:buChar char="•"/>
            </a:pPr>
            <a:r>
              <a:rPr lang="ne-NP" sz="2400" dirty="0">
                <a:cs typeface="Kalimati" pitchFamily="2"/>
              </a:rPr>
              <a:t>हात, खुट्टा गुमाएको वा नचल्ने, छोटो हुने, कमजोर भई काम नगर्ने अवस्था,</a:t>
            </a:r>
          </a:p>
          <a:p>
            <a:pPr lvl="1" indent="-284163" algn="just">
              <a:lnSpc>
                <a:spcPct val="150000"/>
              </a:lnSpc>
              <a:buFont typeface="Arial"/>
              <a:buChar char="•"/>
            </a:pPr>
            <a:r>
              <a:rPr lang="ne-NP" sz="2400" dirty="0">
                <a:cs typeface="Kalimati" pitchFamily="2"/>
              </a:rPr>
              <a:t>मांशपेशी विचलन, मेरूदण्ड पक्षघात भएको, होचा पुड्का हुने अवस्था, </a:t>
            </a:r>
          </a:p>
          <a:p>
            <a:pPr lvl="1" indent="-284163" algn="just">
              <a:lnSpc>
                <a:spcPct val="150000"/>
              </a:lnSpc>
              <a:buFont typeface="Arial"/>
              <a:buChar char="•"/>
            </a:pPr>
            <a:r>
              <a:rPr lang="ne-NP" sz="2400" dirty="0">
                <a:cs typeface="Kalimati" pitchFamily="2"/>
              </a:rPr>
              <a:t>वैशाखी, ह्वीलचियर, ट्राइसाइकल, लठ्ठी, क्यालिपर, विशेष प्रकारको जुत्ता, कृत्रिम हात वा खुट्टाहरू प्रयोग गरी काम गर्नुपर्ने अवस्था, </a:t>
            </a:r>
          </a:p>
          <a:p>
            <a:pPr lvl="1" indent="-284163" algn="just">
              <a:lnSpc>
                <a:spcPct val="150000"/>
              </a:lnSpc>
              <a:buFont typeface="Arial"/>
              <a:buChar char="•"/>
            </a:pPr>
            <a:r>
              <a:rPr lang="ne-NP" sz="2400" dirty="0">
                <a:cs typeface="Kalimati" pitchFamily="2"/>
              </a:rPr>
              <a:t>एउटा आँखा नभएको अवस्था ।</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32</a:t>
            </a:fld>
            <a:endParaRPr lang="en-US" dirty="0"/>
          </a:p>
        </p:txBody>
      </p:sp>
      <p:pic>
        <p:nvPicPr>
          <p:cNvPr id="9" name="Picture 8">
            <a:extLst>
              <a:ext uri="{FF2B5EF4-FFF2-40B4-BE49-F238E27FC236}">
                <a16:creationId xmlns:a16="http://schemas.microsoft.com/office/drawing/2014/main" id="{5BBAD4EB-298B-4E6D-96EF-32B8356C21F9}"/>
              </a:ext>
            </a:extLst>
          </p:cNvPr>
          <p:cNvPicPr>
            <a:picLocks noChangeAspect="1"/>
          </p:cNvPicPr>
          <p:nvPr/>
        </p:nvPicPr>
        <p:blipFill rotWithShape="1">
          <a:blip r:embed="rId3"/>
          <a:srcRect l="63401" t="27907" r="20465" b="8651"/>
          <a:stretch/>
        </p:blipFill>
        <p:spPr>
          <a:xfrm>
            <a:off x="9932231" y="1347344"/>
            <a:ext cx="2252689" cy="4982721"/>
          </a:xfrm>
          <a:prstGeom prst="rect">
            <a:avLst/>
          </a:prstGeom>
        </p:spPr>
      </p:pic>
      <p:sp>
        <p:nvSpPr>
          <p:cNvPr id="3" name="TextBox 2">
            <a:extLst>
              <a:ext uri="{FF2B5EF4-FFF2-40B4-BE49-F238E27FC236}">
                <a16:creationId xmlns:a16="http://schemas.microsoft.com/office/drawing/2014/main" id="{583B6F45-7C24-433A-B528-420EDD6BF565}"/>
              </a:ext>
            </a:extLst>
          </p:cNvPr>
          <p:cNvSpPr txBox="1"/>
          <p:nvPr/>
        </p:nvSpPr>
        <p:spPr>
          <a:xfrm>
            <a:off x="10579395" y="5911702"/>
            <a:ext cx="1134185" cy="369332"/>
          </a:xfrm>
          <a:prstGeom prst="rect">
            <a:avLst/>
          </a:prstGeom>
          <a:noFill/>
        </p:spPr>
        <p:txBody>
          <a:bodyPr wrap="square" rtlCol="0">
            <a:spAutoFit/>
          </a:bodyPr>
          <a:lstStyle/>
          <a:p>
            <a:pPr algn="ctr"/>
            <a:r>
              <a:rPr lang="en-US" b="1" dirty="0">
                <a:solidFill>
                  <a:srgbClr val="00B0F0"/>
                </a:solidFill>
              </a:rPr>
              <a:t>1</a:t>
            </a:r>
          </a:p>
        </p:txBody>
      </p:sp>
      <p:sp>
        <p:nvSpPr>
          <p:cNvPr id="6" name="Oval 5">
            <a:extLst>
              <a:ext uri="{FF2B5EF4-FFF2-40B4-BE49-F238E27FC236}">
                <a16:creationId xmlns:a16="http://schemas.microsoft.com/office/drawing/2014/main" id="{159268A2-F23D-4318-B578-C6931DD8F922}"/>
              </a:ext>
            </a:extLst>
          </p:cNvPr>
          <p:cNvSpPr/>
          <p:nvPr/>
        </p:nvSpPr>
        <p:spPr>
          <a:xfrm>
            <a:off x="10887740" y="5911702"/>
            <a:ext cx="510362" cy="3693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D01391-B6F1-4525-B516-CAAD3CD6B184}"/>
              </a:ext>
            </a:extLst>
          </p:cNvPr>
          <p:cNvSpPr/>
          <p:nvPr/>
        </p:nvSpPr>
        <p:spPr>
          <a:xfrm>
            <a:off x="10047767" y="2445490"/>
            <a:ext cx="2016643" cy="1807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734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5" name="TextBox 4"/>
          <p:cNvSpPr txBox="1"/>
          <p:nvPr/>
        </p:nvSpPr>
        <p:spPr>
          <a:xfrm>
            <a:off x="21266" y="1341727"/>
            <a:ext cx="9308494" cy="5493812"/>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न्यून दृष्टियुक्त</a:t>
            </a:r>
            <a:r>
              <a:rPr lang="en-US" sz="2400" b="1" dirty="0">
                <a:cs typeface="Kalimati" pitchFamily="2"/>
              </a:rPr>
              <a:t> </a:t>
            </a:r>
            <a:r>
              <a:rPr lang="ne-NP" sz="2400" b="1" dirty="0">
                <a:cs typeface="Kalimati" pitchFamily="2"/>
              </a:rPr>
              <a:t>(कोड </a:t>
            </a:r>
            <a:r>
              <a:rPr lang="en-US" sz="2400" b="1" dirty="0">
                <a:solidFill>
                  <a:srgbClr val="00B0F0"/>
                </a:solidFill>
                <a:cs typeface="Kalimati" pitchFamily="2"/>
              </a:rPr>
              <a:t>2</a:t>
            </a:r>
            <a:r>
              <a:rPr lang="ne-NP" sz="2400" b="1" dirty="0">
                <a:cs typeface="Kalimati" pitchFamily="2"/>
              </a:rPr>
              <a:t>) </a:t>
            </a:r>
          </a:p>
          <a:p>
            <a:pPr marL="173037" lvl="1" algn="just">
              <a:lnSpc>
                <a:spcPct val="150000"/>
              </a:lnSpc>
            </a:pPr>
            <a:r>
              <a:rPr lang="ne-NP" sz="2400" dirty="0">
                <a:cs typeface="Kalimati" pitchFamily="2"/>
              </a:rPr>
              <a:t>कुनै व्यक्तिले औषधी, शल्य चिकित्सा तथा चस्मा प्रयोग जस्ता उपचारबाट पनि २० फिटको दूरीबाट हातको औँला छुट्टयाउन सक्दैनन् भने त्यस्तो व्यक्तिलाई न्यून दृष्टियुक्त व्यक्ति मानी कोड </a:t>
            </a:r>
            <a:r>
              <a:rPr lang="en-US" sz="2400" b="1" dirty="0">
                <a:solidFill>
                  <a:srgbClr val="00B0F0"/>
                </a:solidFill>
                <a:cs typeface="Kalimati" pitchFamily="2"/>
              </a:rPr>
              <a:t>2</a:t>
            </a:r>
            <a:r>
              <a:rPr lang="ne-NP" sz="2400" b="1" dirty="0">
                <a:solidFill>
                  <a:srgbClr val="00B0F0"/>
                </a:solidFill>
                <a:cs typeface="Kalimati" pitchFamily="2"/>
              </a:rPr>
              <a:t> </a:t>
            </a:r>
            <a:r>
              <a:rPr lang="ne-NP" sz="2400" dirty="0">
                <a:cs typeface="Kalimati" pitchFamily="2"/>
              </a:rPr>
              <a:t>लेख्नुपर्दछ । जस्तैः</a:t>
            </a:r>
          </a:p>
          <a:p>
            <a:pPr lvl="2" indent="-284163" algn="just">
              <a:lnSpc>
                <a:spcPct val="150000"/>
              </a:lnSpc>
              <a:buFont typeface="Arial"/>
              <a:buChar char="•"/>
            </a:pPr>
            <a:r>
              <a:rPr lang="ne-NP" sz="2400" dirty="0">
                <a:cs typeface="Kalimati" pitchFamily="2"/>
              </a:rPr>
              <a:t>आँखा एकदमै कम देख्ने,</a:t>
            </a:r>
          </a:p>
          <a:p>
            <a:pPr lvl="2" indent="-284163" algn="just">
              <a:lnSpc>
                <a:spcPct val="150000"/>
              </a:lnSpc>
              <a:buFont typeface="Arial"/>
              <a:buChar char="•"/>
            </a:pPr>
            <a:r>
              <a:rPr lang="ne-NP" sz="2400" dirty="0">
                <a:cs typeface="Kalimati" pitchFamily="2"/>
              </a:rPr>
              <a:t>असाध्यै पावरफुल चश्मा लगाएर पनि वस्तुहरू हेर्न आँखा नजिकै लानुपर्ने, </a:t>
            </a:r>
          </a:p>
          <a:p>
            <a:pPr lvl="2" indent="-284163" algn="just">
              <a:lnSpc>
                <a:spcPct val="150000"/>
              </a:lnSpc>
              <a:buFont typeface="Arial"/>
              <a:buChar char="•"/>
            </a:pPr>
            <a:r>
              <a:rPr lang="ne-NP" sz="2400" dirty="0">
                <a:cs typeface="Kalimati" pitchFamily="2"/>
              </a:rPr>
              <a:t>म्याग्नीफाइङ ग्लासको प्रयोग गरेर वस्तुहरू वा अक्षरहरू चिन्न सक्ने,</a:t>
            </a:r>
          </a:p>
          <a:p>
            <a:pPr lvl="2" indent="-284163" algn="just">
              <a:lnSpc>
                <a:spcPct val="150000"/>
              </a:lnSpc>
              <a:buFont typeface="Arial"/>
              <a:buChar char="•"/>
            </a:pPr>
            <a:r>
              <a:rPr lang="ne-NP" sz="2400" dirty="0">
                <a:cs typeface="Kalimati" pitchFamily="2"/>
              </a:rPr>
              <a:t>धेरै प्रकाश भएको ठाउँमा वस्तुहरू छुट्याउन वा देख्न सक्ने तर छायाँमा देख्न नसक्ने । </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33</a:t>
            </a:fld>
            <a:endParaRPr lang="en-US" dirty="0"/>
          </a:p>
        </p:txBody>
      </p:sp>
      <p:pic>
        <p:nvPicPr>
          <p:cNvPr id="10" name="Picture 9" descr="एक जना बालकले पढनको लागि ल्यापटप आँखा नजिकै लगेर पढिरहेको अवस्था  ">
            <a:extLst>
              <a:ext uri="{FF2B5EF4-FFF2-40B4-BE49-F238E27FC236}">
                <a16:creationId xmlns:a16="http://schemas.microsoft.com/office/drawing/2014/main" id="{6D89700E-FA65-4858-B09A-C6B5C9B13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422799" y="2568842"/>
            <a:ext cx="2876724" cy="2647509"/>
          </a:xfrm>
          <a:prstGeom prst="rect">
            <a:avLst/>
          </a:prstGeom>
        </p:spPr>
      </p:pic>
    </p:spTree>
    <p:extLst>
      <p:ext uri="{BB962C8B-B14F-4D97-AF65-F5344CB8AC3E}">
        <p14:creationId xmlns:p14="http://schemas.microsoft.com/office/powerpoint/2010/main" val="3702300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5" name="TextBox 4"/>
          <p:cNvSpPr txBox="1"/>
          <p:nvPr/>
        </p:nvSpPr>
        <p:spPr>
          <a:xfrm>
            <a:off x="233918" y="1788303"/>
            <a:ext cx="3987209" cy="3831818"/>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पूर्ण दृष्टिविहीन</a:t>
            </a:r>
            <a:r>
              <a:rPr lang="en-US" sz="2400" b="1" dirty="0">
                <a:cs typeface="Kalimati" pitchFamily="2"/>
              </a:rPr>
              <a:t> </a:t>
            </a:r>
            <a:r>
              <a:rPr lang="ne-NP" sz="2400" b="1" dirty="0">
                <a:cs typeface="Kalimati" pitchFamily="2"/>
              </a:rPr>
              <a:t>(कोड </a:t>
            </a:r>
            <a:r>
              <a:rPr lang="en-US" sz="2400" b="1" dirty="0">
                <a:solidFill>
                  <a:srgbClr val="00B0F0"/>
                </a:solidFill>
                <a:cs typeface="Kalimati" pitchFamily="2"/>
              </a:rPr>
              <a:t>3</a:t>
            </a:r>
            <a:r>
              <a:rPr lang="ne-NP" sz="2400" b="1" dirty="0">
                <a:cs typeface="Kalimati" pitchFamily="2"/>
              </a:rPr>
              <a:t>) </a:t>
            </a:r>
            <a:endParaRPr lang="en-US" sz="2400" b="1" dirty="0">
              <a:cs typeface="Kalimati" pitchFamily="2"/>
            </a:endParaRPr>
          </a:p>
          <a:p>
            <a:pPr marL="173037" lvl="1" algn="just">
              <a:lnSpc>
                <a:spcPct val="150000"/>
              </a:lnSpc>
            </a:pPr>
            <a:endParaRPr lang="ne-NP" sz="2400" b="1" dirty="0">
              <a:cs typeface="Kalimati" pitchFamily="2"/>
            </a:endParaRPr>
          </a:p>
          <a:p>
            <a:pPr marL="173037" lvl="1" algn="just">
              <a:lnSpc>
                <a:spcPct val="150000"/>
              </a:lnSpc>
            </a:pPr>
            <a:r>
              <a:rPr lang="ne-NP" sz="2400" dirty="0">
                <a:cs typeface="Kalimati" pitchFamily="2"/>
              </a:rPr>
              <a:t>पुरै नदेख्ने वा पूर्ण रुपमा उज्यालो वा अँध्यारो छुट्याउन नसक्ने व्यक्तिलाई पूर्ण दृष्टिविहिन व्यक्ति मानी कोड </a:t>
            </a:r>
            <a:r>
              <a:rPr lang="en-US" sz="2400" b="1" dirty="0">
                <a:solidFill>
                  <a:srgbClr val="00B0F0"/>
                </a:solidFill>
                <a:cs typeface="Kalimati" pitchFamily="2"/>
              </a:rPr>
              <a:t>3</a:t>
            </a:r>
            <a:r>
              <a:rPr lang="ne-NP" sz="2400" b="1" dirty="0">
                <a:solidFill>
                  <a:srgbClr val="00B0F0"/>
                </a:solidFill>
                <a:cs typeface="Kalimati" pitchFamily="2"/>
              </a:rPr>
              <a:t> </a:t>
            </a:r>
            <a:r>
              <a:rPr lang="ne-NP" sz="2400" dirty="0">
                <a:cs typeface="Kalimati" pitchFamily="2"/>
              </a:rPr>
              <a:t>लेख्नुपर्दछ ।</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34</a:t>
            </a:fld>
            <a:endParaRPr lang="en-US" dirty="0"/>
          </a:p>
        </p:txBody>
      </p:sp>
      <p:pic>
        <p:nvPicPr>
          <p:cNvPr id="9" name="Picture 8" descr="एक जना ब्यक्ति सेतो छडी टेकेर हिडिरहेको अवस्था ">
            <a:extLst>
              <a:ext uri="{FF2B5EF4-FFF2-40B4-BE49-F238E27FC236}">
                <a16:creationId xmlns:a16="http://schemas.microsoft.com/office/drawing/2014/main" id="{5BBAD4EB-298B-4E6D-96EF-32B8356C21F9}"/>
              </a:ext>
            </a:extLst>
          </p:cNvPr>
          <p:cNvPicPr>
            <a:picLocks noChangeAspect="1"/>
          </p:cNvPicPr>
          <p:nvPr/>
        </p:nvPicPr>
        <p:blipFill rotWithShape="1">
          <a:blip r:embed="rId3"/>
          <a:srcRect l="63401" t="27907" r="20465" b="8651"/>
          <a:stretch/>
        </p:blipFill>
        <p:spPr>
          <a:xfrm>
            <a:off x="9932231" y="1347344"/>
            <a:ext cx="2252689" cy="4982721"/>
          </a:xfrm>
          <a:prstGeom prst="rect">
            <a:avLst/>
          </a:prstGeom>
        </p:spPr>
      </p:pic>
      <p:sp>
        <p:nvSpPr>
          <p:cNvPr id="3" name="TextBox 2">
            <a:extLst>
              <a:ext uri="{FF2B5EF4-FFF2-40B4-BE49-F238E27FC236}">
                <a16:creationId xmlns:a16="http://schemas.microsoft.com/office/drawing/2014/main" id="{583B6F45-7C24-433A-B528-420EDD6BF565}"/>
              </a:ext>
            </a:extLst>
          </p:cNvPr>
          <p:cNvSpPr txBox="1"/>
          <p:nvPr/>
        </p:nvSpPr>
        <p:spPr>
          <a:xfrm>
            <a:off x="10579395" y="5911702"/>
            <a:ext cx="1134185" cy="369332"/>
          </a:xfrm>
          <a:prstGeom prst="rect">
            <a:avLst/>
          </a:prstGeom>
          <a:noFill/>
        </p:spPr>
        <p:txBody>
          <a:bodyPr wrap="square" rtlCol="0">
            <a:spAutoFit/>
          </a:bodyPr>
          <a:lstStyle/>
          <a:p>
            <a:pPr algn="ctr"/>
            <a:r>
              <a:rPr lang="en-US" b="1" dirty="0">
                <a:solidFill>
                  <a:srgbClr val="00B0F0"/>
                </a:solidFill>
              </a:rPr>
              <a:t>3</a:t>
            </a:r>
          </a:p>
        </p:txBody>
      </p:sp>
      <p:sp>
        <p:nvSpPr>
          <p:cNvPr id="6" name="Oval 5">
            <a:extLst>
              <a:ext uri="{FF2B5EF4-FFF2-40B4-BE49-F238E27FC236}">
                <a16:creationId xmlns:a16="http://schemas.microsoft.com/office/drawing/2014/main" id="{159268A2-F23D-4318-B578-C6931DD8F922}"/>
              </a:ext>
            </a:extLst>
          </p:cNvPr>
          <p:cNvSpPr/>
          <p:nvPr/>
        </p:nvSpPr>
        <p:spPr>
          <a:xfrm>
            <a:off x="10887740" y="5911702"/>
            <a:ext cx="510362" cy="3693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6F776C-E0F4-4E66-AF31-52DCD4B795EB}"/>
              </a:ext>
            </a:extLst>
          </p:cNvPr>
          <p:cNvSpPr/>
          <p:nvPr/>
        </p:nvSpPr>
        <p:spPr>
          <a:xfrm>
            <a:off x="10047767" y="2828262"/>
            <a:ext cx="2016643" cy="1807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एक जना ब्यक्ति सेतो छडी टेकेर हिडिरहेको अवस्था ">
            <a:extLst>
              <a:ext uri="{FF2B5EF4-FFF2-40B4-BE49-F238E27FC236}">
                <a16:creationId xmlns:a16="http://schemas.microsoft.com/office/drawing/2014/main" id="{DE3F5D39-DBB5-489A-8864-FD1918FF5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6554" y="1433470"/>
            <a:ext cx="3912095" cy="4779638"/>
          </a:xfrm>
          <a:prstGeom prst="rect">
            <a:avLst/>
          </a:prstGeom>
        </p:spPr>
      </p:pic>
    </p:spTree>
    <p:extLst>
      <p:ext uri="{BB962C8B-B14F-4D97-AF65-F5344CB8AC3E}">
        <p14:creationId xmlns:p14="http://schemas.microsoft.com/office/powerpoint/2010/main" val="1580996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35</a:t>
            </a:fld>
            <a:endParaRPr lang="en-US" dirty="0"/>
          </a:p>
        </p:txBody>
      </p:sp>
      <p:pic>
        <p:nvPicPr>
          <p:cNvPr id="10" name="Picture 3" descr="H:\CBS_Tutorial\PPT Templates\kisspng-deaf-culture-computer-icons-hearing-loss-disabilit-ears-listening-5b4dc6d6eb0f60.3741081315318238309628.png">
            <a:extLst>
              <a:ext uri="{FF2B5EF4-FFF2-40B4-BE49-F238E27FC236}">
                <a16:creationId xmlns:a16="http://schemas.microsoft.com/office/drawing/2014/main" id="{2179766B-7C6E-4279-AD76-25D24D957F98}"/>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590940" y="1361560"/>
            <a:ext cx="2361850" cy="2361850"/>
          </a:xfrm>
          <a:prstGeom prst="rect">
            <a:avLst/>
          </a:prstGeom>
          <a:noFill/>
          <a:effectLst>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591B75E-CD96-4601-9F93-BE8B6F01AF3D}"/>
              </a:ext>
            </a:extLst>
          </p:cNvPr>
          <p:cNvSpPr txBox="1"/>
          <p:nvPr/>
        </p:nvSpPr>
        <p:spPr>
          <a:xfrm>
            <a:off x="42529" y="1373629"/>
            <a:ext cx="9282224" cy="5493812"/>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बहिरापन (कोड </a:t>
            </a:r>
            <a:r>
              <a:rPr lang="en-US" sz="2400" b="1" dirty="0">
                <a:solidFill>
                  <a:srgbClr val="00B0F0"/>
                </a:solidFill>
                <a:cs typeface="Kalimati" pitchFamily="2"/>
              </a:rPr>
              <a:t>4</a:t>
            </a:r>
            <a:r>
              <a:rPr lang="ne-NP" sz="2400" b="1" dirty="0">
                <a:cs typeface="Kalimati" pitchFamily="2"/>
              </a:rPr>
              <a:t>) </a:t>
            </a:r>
            <a:endParaRPr lang="en-US" sz="2400" b="1" dirty="0">
              <a:cs typeface="Kalimati" pitchFamily="2"/>
            </a:endParaRPr>
          </a:p>
          <a:p>
            <a:pPr marL="515937" lvl="1" indent="-342900" algn="just">
              <a:lnSpc>
                <a:spcPct val="150000"/>
              </a:lnSpc>
              <a:buFont typeface="Arial" panose="020B0604020202020204" pitchFamily="34" charset="0"/>
              <a:buChar char="•"/>
            </a:pPr>
            <a:r>
              <a:rPr lang="ne-NP" sz="2400" dirty="0">
                <a:cs typeface="Kalimati" pitchFamily="2"/>
              </a:rPr>
              <a:t>पुरै कान नसुन्ने, बोल्न नसक्ने र सञ्चारका लागि सांकेतिक भाषा प्रयोग गर्नुपर्ने व्यक्तिलाई बहिरापन भएका व्यक्ति मानी कोड </a:t>
            </a:r>
            <a:r>
              <a:rPr lang="en-US" sz="2400" b="1" dirty="0">
                <a:solidFill>
                  <a:srgbClr val="00B0F0"/>
                </a:solidFill>
                <a:cs typeface="Kalimati" pitchFamily="2"/>
              </a:rPr>
              <a:t>4</a:t>
            </a:r>
            <a:r>
              <a:rPr lang="ne-NP" sz="2400" b="1" dirty="0">
                <a:solidFill>
                  <a:srgbClr val="00B0F0"/>
                </a:solidFill>
                <a:cs typeface="Kalimati" pitchFamily="2"/>
              </a:rPr>
              <a:t> </a:t>
            </a:r>
            <a:r>
              <a:rPr lang="ne-NP" sz="2400" dirty="0">
                <a:cs typeface="Kalimati" pitchFamily="2"/>
              </a:rPr>
              <a:t>लेख्नुपर्दछ । जस्तैः </a:t>
            </a:r>
            <a:endParaRPr lang="en-US" sz="2400" dirty="0">
              <a:cs typeface="Kalimati" pitchFamily="2"/>
            </a:endParaRPr>
          </a:p>
          <a:p>
            <a:pPr marL="973137" lvl="2" indent="-342900" algn="just">
              <a:lnSpc>
                <a:spcPct val="150000"/>
              </a:lnSpc>
              <a:buFont typeface="Arial" panose="020B0604020202020204" pitchFamily="34" charset="0"/>
              <a:buChar char="•"/>
            </a:pPr>
            <a:r>
              <a:rPr lang="ne-NP" sz="2400" dirty="0">
                <a:cs typeface="Kalimati" pitchFamily="2"/>
              </a:rPr>
              <a:t>पुरै कान नसुन्ने र पुरै बोल्न नसक्ने,</a:t>
            </a:r>
          </a:p>
          <a:p>
            <a:pPr marL="973137" lvl="2" indent="-342900" algn="just">
              <a:lnSpc>
                <a:spcPct val="150000"/>
              </a:lnSpc>
              <a:buFont typeface="Arial" panose="020B0604020202020204" pitchFamily="34" charset="0"/>
              <a:buChar char="•"/>
            </a:pPr>
            <a:r>
              <a:rPr lang="ne-NP" sz="2400" dirty="0">
                <a:cs typeface="Kalimati" pitchFamily="2"/>
              </a:rPr>
              <a:t>श्रवण यन्त्र लगाएर पनि कुनै आवाज सुन्न नसक्ने,</a:t>
            </a:r>
          </a:p>
          <a:p>
            <a:pPr marL="973137" lvl="2" indent="-342900" algn="just">
              <a:lnSpc>
                <a:spcPct val="150000"/>
              </a:lnSpc>
              <a:buFont typeface="Arial" panose="020B0604020202020204" pitchFamily="34" charset="0"/>
              <a:buChar char="•"/>
            </a:pPr>
            <a:r>
              <a:rPr lang="ne-NP" sz="2400" dirty="0">
                <a:cs typeface="Kalimati" pitchFamily="2"/>
              </a:rPr>
              <a:t>सञ्चारको लागि सांकेतिक भाषा प्रयोग गर्नुपर्ने,</a:t>
            </a:r>
          </a:p>
          <a:p>
            <a:pPr marL="973137" lvl="2" indent="-342900" algn="just">
              <a:lnSpc>
                <a:spcPct val="150000"/>
              </a:lnSpc>
              <a:buFont typeface="Arial" panose="020B0604020202020204" pitchFamily="34" charset="0"/>
              <a:buChar char="•"/>
            </a:pPr>
            <a:r>
              <a:rPr lang="ne-NP" sz="2400" dirty="0">
                <a:cs typeface="Kalimati" pitchFamily="2"/>
              </a:rPr>
              <a:t>८० डेसिबल भन्दा माथिको आवाज पनि सुन्न नसक्ने ।</a:t>
            </a:r>
          </a:p>
          <a:p>
            <a:pPr marL="515937" lvl="1" indent="-342900" algn="just">
              <a:lnSpc>
                <a:spcPct val="150000"/>
              </a:lnSpc>
              <a:buFont typeface="Arial" panose="020B0604020202020204" pitchFamily="34" charset="0"/>
              <a:buChar char="•"/>
            </a:pPr>
            <a:r>
              <a:rPr lang="ne-NP" sz="2400" dirty="0">
                <a:cs typeface="Kalimati" pitchFamily="2"/>
              </a:rPr>
              <a:t>दुर्घटनाको कारणले कान कत्तिपनि नसुन्ने तर बोल्न चाँहि सक्ने व्यक्तिहरू पनि बहिरापन भएका व्यक्ति अन्तर्गत नै पर्दछन् ।</a:t>
            </a:r>
          </a:p>
        </p:txBody>
      </p:sp>
      <p:pic>
        <p:nvPicPr>
          <p:cNvPr id="13" name="Picture 12" descr="दुइ हातले सांकेतिक भाषाको संकेत गरिरहेको देखाइएको ">
            <a:extLst>
              <a:ext uri="{FF2B5EF4-FFF2-40B4-BE49-F238E27FC236}">
                <a16:creationId xmlns:a16="http://schemas.microsoft.com/office/drawing/2014/main" id="{E54946D4-9792-4E5B-A555-3545295F37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2499" y="3723410"/>
            <a:ext cx="2520394" cy="2810954"/>
          </a:xfrm>
          <a:prstGeom prst="rect">
            <a:avLst/>
          </a:prstGeom>
        </p:spPr>
      </p:pic>
    </p:spTree>
    <p:extLst>
      <p:ext uri="{BB962C8B-B14F-4D97-AF65-F5344CB8AC3E}">
        <p14:creationId xmlns:p14="http://schemas.microsoft.com/office/powerpoint/2010/main" val="1306178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8" name="Slide Number Placeholder 19"/>
          <p:cNvSpPr txBox="1">
            <a:spLocks/>
          </p:cNvSpPr>
          <p:nvPr/>
        </p:nvSpPr>
        <p:spPr>
          <a:xfrm>
            <a:off x="11600121" y="6528396"/>
            <a:ext cx="591879" cy="318976"/>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36</a:t>
            </a:fld>
            <a:endParaRPr lang="en-US" dirty="0"/>
          </a:p>
        </p:txBody>
      </p:sp>
      <p:sp>
        <p:nvSpPr>
          <p:cNvPr id="11" name="TextBox 10">
            <a:extLst>
              <a:ext uri="{FF2B5EF4-FFF2-40B4-BE49-F238E27FC236}">
                <a16:creationId xmlns:a16="http://schemas.microsoft.com/office/drawing/2014/main" id="{A591B75E-CD96-4601-9F93-BE8B6F01AF3D}"/>
              </a:ext>
            </a:extLst>
          </p:cNvPr>
          <p:cNvSpPr txBox="1"/>
          <p:nvPr/>
        </p:nvSpPr>
        <p:spPr>
          <a:xfrm>
            <a:off x="42528" y="1405527"/>
            <a:ext cx="9197162" cy="4939814"/>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सुस्तश्रवण (कोड </a:t>
            </a:r>
            <a:r>
              <a:rPr lang="en-US" sz="2400" b="1" dirty="0">
                <a:solidFill>
                  <a:srgbClr val="00B0F0"/>
                </a:solidFill>
                <a:cs typeface="Kalimati" pitchFamily="2"/>
              </a:rPr>
              <a:t>5</a:t>
            </a:r>
            <a:r>
              <a:rPr lang="ne-NP" sz="2400" b="1" dirty="0">
                <a:cs typeface="Kalimati" pitchFamily="2"/>
              </a:rPr>
              <a:t>) </a:t>
            </a:r>
            <a:endParaRPr lang="en-US" sz="2400" b="1" dirty="0">
              <a:cs typeface="Kalimati" pitchFamily="2"/>
            </a:endParaRPr>
          </a:p>
          <a:p>
            <a:pPr marL="515937" lvl="1" indent="-342900" algn="just">
              <a:lnSpc>
                <a:spcPct val="150000"/>
              </a:lnSpc>
              <a:buFont typeface="Arial" panose="020B0604020202020204" pitchFamily="34" charset="0"/>
              <a:buChar char="•"/>
            </a:pPr>
            <a:r>
              <a:rPr lang="ne-NP" sz="2400" dirty="0">
                <a:cs typeface="Kalimati" pitchFamily="2"/>
              </a:rPr>
              <a:t>कान कम सुन्ने, सुन्नको लागि कानमा श्रवण यन्त्र राख्नुपर्ने व्यक्ति सुस्त श्रवण भएको व्यक्ति मानी कोड </a:t>
            </a:r>
            <a:r>
              <a:rPr lang="en-US" sz="2400" b="1" dirty="0">
                <a:solidFill>
                  <a:srgbClr val="00B0F0"/>
                </a:solidFill>
                <a:cs typeface="Kalimati" pitchFamily="2"/>
              </a:rPr>
              <a:t>5</a:t>
            </a:r>
            <a:r>
              <a:rPr lang="ne-NP" sz="2400" b="1" dirty="0">
                <a:solidFill>
                  <a:srgbClr val="00B0F0"/>
                </a:solidFill>
                <a:cs typeface="Kalimati" pitchFamily="2"/>
              </a:rPr>
              <a:t> </a:t>
            </a:r>
            <a:r>
              <a:rPr lang="ne-NP" sz="2400" dirty="0">
                <a:cs typeface="Kalimati" pitchFamily="2"/>
              </a:rPr>
              <a:t>लेख्नुपर्दछ ।जस्तैः</a:t>
            </a:r>
          </a:p>
          <a:p>
            <a:pPr marL="973137" lvl="2" indent="-342900" algn="just">
              <a:lnSpc>
                <a:spcPct val="150000"/>
              </a:lnSpc>
              <a:buFont typeface="Arial" panose="020B0604020202020204" pitchFamily="34" charset="0"/>
              <a:buChar char="•"/>
            </a:pPr>
            <a:r>
              <a:rPr lang="ne-NP" sz="2400" dirty="0">
                <a:cs typeface="Kalimati" pitchFamily="2"/>
              </a:rPr>
              <a:t>ठुलो आवाज सुन्न सक्ने,</a:t>
            </a:r>
          </a:p>
          <a:p>
            <a:pPr marL="973137" lvl="2" indent="-342900" algn="just">
              <a:lnSpc>
                <a:spcPct val="150000"/>
              </a:lnSpc>
              <a:buFont typeface="Arial" panose="020B0604020202020204" pitchFamily="34" charset="0"/>
              <a:buChar char="•"/>
            </a:pPr>
            <a:r>
              <a:rPr lang="ne-NP" sz="2400" dirty="0">
                <a:cs typeface="Kalimati" pitchFamily="2"/>
              </a:rPr>
              <a:t>श्रवणयन्त्र लगाएर सुन्न सक्ने,</a:t>
            </a:r>
          </a:p>
          <a:p>
            <a:pPr marL="973137" lvl="2" indent="-342900" algn="just">
              <a:lnSpc>
                <a:spcPct val="150000"/>
              </a:lnSpc>
              <a:buFont typeface="Arial" panose="020B0604020202020204" pitchFamily="34" charset="0"/>
              <a:buChar char="•"/>
            </a:pPr>
            <a:r>
              <a:rPr lang="ne-NP" sz="2400" dirty="0">
                <a:cs typeface="Kalimati" pitchFamily="2"/>
              </a:rPr>
              <a:t>८० डेसिबलसम्मको आवाज सुन्न सक्ने  ।</a:t>
            </a:r>
          </a:p>
          <a:p>
            <a:pPr marL="515937" lvl="1" indent="-342900" algn="just">
              <a:lnSpc>
                <a:spcPct val="150000"/>
              </a:lnSpc>
              <a:buFont typeface="Arial" panose="020B0604020202020204" pitchFamily="34" charset="0"/>
              <a:buChar char="•"/>
            </a:pPr>
            <a:r>
              <a:rPr lang="ne-NP" sz="2400" dirty="0">
                <a:cs typeface="Kalimati" pitchFamily="2"/>
              </a:rPr>
              <a:t>सुस्तश्रवण भएका व्यक्तिहरू बोल्न सक्ने वा नसक्ने दुवै हुन सक्दछन् ।</a:t>
            </a:r>
          </a:p>
          <a:p>
            <a:pPr marL="515937" lvl="1" indent="-342900" algn="just">
              <a:lnSpc>
                <a:spcPct val="150000"/>
              </a:lnSpc>
              <a:buFont typeface="Arial" panose="020B0604020202020204" pitchFamily="34" charset="0"/>
              <a:buChar char="•"/>
            </a:pPr>
            <a:r>
              <a:rPr lang="ne-NP" sz="2400" dirty="0">
                <a:cs typeface="Kalimati" pitchFamily="2"/>
              </a:rPr>
              <a:t>तसर्थ, स्पष्ट बोल्ने वा नबोल्ने</a:t>
            </a:r>
            <a:r>
              <a:rPr lang="en-US" sz="2400" dirty="0">
                <a:cs typeface="Kalimati" pitchFamily="2"/>
              </a:rPr>
              <a:t> </a:t>
            </a:r>
            <a:r>
              <a:rPr lang="ne-NP" sz="2400" dirty="0">
                <a:cs typeface="Kalimati" pitchFamily="2"/>
              </a:rPr>
              <a:t>भन्दा पनि कान कम सुन्ने कुरालाई मुख्य आधार मानी सुस्तश्रवण भएको वा नभएको भनी छुट्याउनु पर्दछ ।</a:t>
            </a:r>
          </a:p>
        </p:txBody>
      </p:sp>
      <p:pic>
        <p:nvPicPr>
          <p:cNvPr id="12" name="Picture 2" descr="H:\CBS_Tutorial\PPT Templates\Hearing Problem.png">
            <a:extLst>
              <a:ext uri="{FF2B5EF4-FFF2-40B4-BE49-F238E27FC236}">
                <a16:creationId xmlns:a16="http://schemas.microsoft.com/office/drawing/2014/main" id="{0CD002A6-005E-46A2-A421-675E5437CD3C}"/>
              </a:ext>
            </a:extLst>
          </p:cNvPr>
          <p:cNvPicPr>
            <a:picLocks noChangeAspect="1" noChangeArrowheads="1"/>
          </p:cNvPicPr>
          <p:nvPr/>
        </p:nvPicPr>
        <p:blipFill>
          <a:blip r:embed="rId3" cstate="print">
            <a:duotone>
              <a:srgbClr val="E7E6E6">
                <a:shade val="45000"/>
                <a:satMod val="135000"/>
              </a:srgbClr>
              <a:prstClr val="white"/>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10154096" y="1177287"/>
            <a:ext cx="1988288" cy="195096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6" name="Picture 15" descr="सुनाइमा सहजताका लागि हेयरिङ्ग हेड लगाएर कानमा हात राखेर अलि ध्यान दिएर कान थापेर सुनिरहेको अवस्था ">
            <a:extLst>
              <a:ext uri="{FF2B5EF4-FFF2-40B4-BE49-F238E27FC236}">
                <a16:creationId xmlns:a16="http://schemas.microsoft.com/office/drawing/2014/main" id="{2490B993-7921-42E0-9F05-E1A03EA57D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0082" y="3373234"/>
            <a:ext cx="2871289" cy="3163751"/>
          </a:xfrm>
          <a:prstGeom prst="rect">
            <a:avLst/>
          </a:prstGeom>
        </p:spPr>
      </p:pic>
    </p:spTree>
    <p:extLst>
      <p:ext uri="{BB962C8B-B14F-4D97-AF65-F5344CB8AC3E}">
        <p14:creationId xmlns:p14="http://schemas.microsoft.com/office/powerpoint/2010/main" val="1728907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37</a:t>
            </a:fld>
            <a:endParaRPr lang="en-US" dirty="0"/>
          </a:p>
        </p:txBody>
      </p:sp>
      <p:sp>
        <p:nvSpPr>
          <p:cNvPr id="11" name="TextBox 10">
            <a:extLst>
              <a:ext uri="{FF2B5EF4-FFF2-40B4-BE49-F238E27FC236}">
                <a16:creationId xmlns:a16="http://schemas.microsoft.com/office/drawing/2014/main" id="{A591B75E-CD96-4601-9F93-BE8B6F01AF3D}"/>
              </a:ext>
            </a:extLst>
          </p:cNvPr>
          <p:cNvSpPr txBox="1"/>
          <p:nvPr/>
        </p:nvSpPr>
        <p:spPr>
          <a:xfrm>
            <a:off x="21260" y="1331094"/>
            <a:ext cx="9069573" cy="5493812"/>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श्रवण दृष्टिविहीन (कोड </a:t>
            </a:r>
            <a:r>
              <a:rPr lang="en-US" sz="2400" b="1" dirty="0">
                <a:solidFill>
                  <a:srgbClr val="00B0F0"/>
                </a:solidFill>
                <a:cs typeface="Kalimati" pitchFamily="2"/>
              </a:rPr>
              <a:t>6</a:t>
            </a:r>
            <a:r>
              <a:rPr lang="ne-NP" sz="2400" b="1" dirty="0">
                <a:cs typeface="Kalimati" pitchFamily="2"/>
              </a:rPr>
              <a:t>) </a:t>
            </a:r>
            <a:endParaRPr lang="en-US" sz="2400" b="1" dirty="0">
              <a:cs typeface="Kalimati" pitchFamily="2"/>
            </a:endParaRPr>
          </a:p>
          <a:p>
            <a:pPr marL="515937" lvl="1" indent="-342900" algn="just">
              <a:lnSpc>
                <a:spcPct val="150000"/>
              </a:lnSpc>
              <a:buFont typeface="Arial" panose="020B0604020202020204" pitchFamily="34" charset="0"/>
              <a:buChar char="•"/>
            </a:pPr>
            <a:r>
              <a:rPr lang="ne-NP" sz="2400" dirty="0">
                <a:cs typeface="Kalimati" pitchFamily="2"/>
              </a:rPr>
              <a:t>सुनाइ सम्बन्धी र दृष्टिसम्बन्धी दुवै अपाङ्गता भएको वा यी दुईवटा इन्द्रिय सम्बन्धी अपाङ्गताको संयुक्त अन्तरक्रिया रहेको व्यक्तिलाई श्रवण दृष्टिविहीन अपाङ्गता भएका भएको व्यक्ति मानी कोड </a:t>
            </a:r>
            <a:r>
              <a:rPr lang="en-US" sz="2400" b="1" dirty="0">
                <a:solidFill>
                  <a:srgbClr val="00B0F0"/>
                </a:solidFill>
                <a:cs typeface="Kalimati" pitchFamily="2"/>
              </a:rPr>
              <a:t>6</a:t>
            </a:r>
            <a:r>
              <a:rPr lang="ne-NP" sz="2400" b="1" dirty="0">
                <a:solidFill>
                  <a:srgbClr val="00B0F0"/>
                </a:solidFill>
                <a:cs typeface="Kalimati" pitchFamily="2"/>
              </a:rPr>
              <a:t> </a:t>
            </a:r>
            <a:r>
              <a:rPr lang="ne-NP" sz="2400" dirty="0">
                <a:cs typeface="Kalimati" pitchFamily="2"/>
              </a:rPr>
              <a:t>लेख्नुपर्दछ ।</a:t>
            </a:r>
          </a:p>
          <a:p>
            <a:pPr marL="515937" lvl="1" indent="-342900" algn="just">
              <a:lnSpc>
                <a:spcPct val="150000"/>
              </a:lnSpc>
              <a:buFont typeface="Arial" panose="020B0604020202020204" pitchFamily="34" charset="0"/>
              <a:buChar char="•"/>
            </a:pPr>
            <a:r>
              <a:rPr lang="ne-NP" sz="2400" dirty="0">
                <a:cs typeface="Kalimati" pitchFamily="2"/>
              </a:rPr>
              <a:t>सुन्ने र देख्ने दुवै अङ्गले गर्ने कार्यमा एकैपटक वा पालैपालो सीमितता वा शुन्यता</a:t>
            </a:r>
            <a:r>
              <a:rPr lang="en-US" sz="2400" dirty="0">
                <a:cs typeface="Kalimati" pitchFamily="2"/>
              </a:rPr>
              <a:t> </a:t>
            </a:r>
            <a:r>
              <a:rPr lang="ne-NP" sz="2400" dirty="0">
                <a:cs typeface="Kalimati" pitchFamily="2"/>
              </a:rPr>
              <a:t>आएको अवस्था भएका व्यक्तिहरू यस अन्तर्गत पर्दछन् । </a:t>
            </a:r>
          </a:p>
          <a:p>
            <a:pPr marL="515937" lvl="1" indent="-342900" algn="just">
              <a:lnSpc>
                <a:spcPct val="150000"/>
              </a:lnSpc>
              <a:buFont typeface="Arial" panose="020B0604020202020204" pitchFamily="34" charset="0"/>
              <a:buChar char="•"/>
            </a:pPr>
            <a:r>
              <a:rPr lang="ne-NP" sz="2400" dirty="0">
                <a:cs typeface="Kalimati" pitchFamily="2"/>
              </a:rPr>
              <a:t>यस्तो समस्या जन्मजात देखापर्न पनि सक्दछ वा जन्मपश्चात जुनसुकै उमेरमा पनि हुन सक्दछ ।</a:t>
            </a:r>
          </a:p>
          <a:p>
            <a:pPr marL="515937" lvl="1" indent="-342900" algn="just">
              <a:lnSpc>
                <a:spcPct val="150000"/>
              </a:lnSpc>
              <a:buFont typeface="Arial" panose="020B0604020202020204" pitchFamily="34" charset="0"/>
              <a:buChar char="•"/>
            </a:pPr>
            <a:r>
              <a:rPr lang="ne-NP" sz="2400" dirty="0">
                <a:cs typeface="Kalimati" pitchFamily="2"/>
              </a:rPr>
              <a:t>जन्मपश्चात कसैको पहिले श्रवणशक्ति गुम्दै पछि दृष्टि गुमेको हुन्छ भने कसैको पहिले दृष्टि गुमेर पछि श्रवणशक्ति गुमेको हुन्छ ।  </a:t>
            </a:r>
          </a:p>
        </p:txBody>
      </p:sp>
      <p:pic>
        <p:nvPicPr>
          <p:cNvPr id="12" name="Picture 11" descr="श्रवणदृष्टिविहिन ब्यक्तिलाई अर्को ब्यक्तिले दुवै हात पक्रेर टेक टाइल बिधिबाट सञ्चार गरिरहेको दुवै महिलाको चित्र  ">
            <a:extLst>
              <a:ext uri="{FF2B5EF4-FFF2-40B4-BE49-F238E27FC236}">
                <a16:creationId xmlns:a16="http://schemas.microsoft.com/office/drawing/2014/main" id="{F9F4963B-7C46-4A07-A5A4-7BA921560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2532" y="2700487"/>
            <a:ext cx="2989468" cy="3356800"/>
          </a:xfrm>
          <a:prstGeom prst="rect">
            <a:avLst/>
          </a:prstGeom>
        </p:spPr>
      </p:pic>
    </p:spTree>
    <p:extLst>
      <p:ext uri="{BB962C8B-B14F-4D97-AF65-F5344CB8AC3E}">
        <p14:creationId xmlns:p14="http://schemas.microsoft.com/office/powerpoint/2010/main" val="2840583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38</a:t>
            </a:fld>
            <a:endParaRPr lang="en-US" dirty="0"/>
          </a:p>
        </p:txBody>
      </p:sp>
      <p:sp>
        <p:nvSpPr>
          <p:cNvPr id="11" name="TextBox 10">
            <a:extLst>
              <a:ext uri="{FF2B5EF4-FFF2-40B4-BE49-F238E27FC236}">
                <a16:creationId xmlns:a16="http://schemas.microsoft.com/office/drawing/2014/main" id="{A591B75E-CD96-4601-9F93-BE8B6F01AF3D}"/>
              </a:ext>
            </a:extLst>
          </p:cNvPr>
          <p:cNvSpPr txBox="1"/>
          <p:nvPr/>
        </p:nvSpPr>
        <p:spPr>
          <a:xfrm>
            <a:off x="-10635" y="1331094"/>
            <a:ext cx="9154633" cy="5493812"/>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स्वर र बोलाइ</a:t>
            </a:r>
            <a:r>
              <a:rPr lang="en-US" sz="2400" b="1" dirty="0">
                <a:cs typeface="Kalimati" pitchFamily="2"/>
              </a:rPr>
              <a:t> </a:t>
            </a:r>
            <a:r>
              <a:rPr lang="ne-NP" sz="2400" b="1" dirty="0">
                <a:cs typeface="Kalimati" pitchFamily="2"/>
              </a:rPr>
              <a:t>(कोड </a:t>
            </a:r>
            <a:r>
              <a:rPr lang="en-US" sz="2400" b="1" dirty="0">
                <a:solidFill>
                  <a:srgbClr val="00B0F0"/>
                </a:solidFill>
                <a:cs typeface="Kalimati" pitchFamily="2"/>
              </a:rPr>
              <a:t>7</a:t>
            </a:r>
            <a:r>
              <a:rPr lang="ne-NP" sz="2400" b="1" dirty="0">
                <a:cs typeface="Kalimati" pitchFamily="2"/>
              </a:rPr>
              <a:t>) </a:t>
            </a:r>
            <a:endParaRPr lang="en-US" sz="2400" b="1" dirty="0">
              <a:cs typeface="Kalimati" pitchFamily="2"/>
            </a:endParaRPr>
          </a:p>
          <a:p>
            <a:pPr marL="515937" lvl="1" indent="-342900" algn="just">
              <a:lnSpc>
                <a:spcPct val="150000"/>
              </a:lnSpc>
              <a:buFont typeface="Arial" panose="020B0604020202020204" pitchFamily="34" charset="0"/>
              <a:buChar char="•"/>
            </a:pPr>
            <a:r>
              <a:rPr lang="ne-NP" sz="2400" dirty="0">
                <a:cs typeface="Kalimati" pitchFamily="2"/>
              </a:rPr>
              <a:t>स्वर र बोलाइसम्बन्धी अङ्गमा उत्पन्न अप्ठेरोका कारणले बोल्दा स्वरको उतारचढावमा कठिनाइ भएको, बोली स्पष्ट नभएको, बोल्दा शब्द वा अक्षर दोहोरिने समस्या भएको व्यक्तिलाई स्वर बोलाइसम्बन्धी अपाङ्गता भएको व्यक्ति मानी कोड </a:t>
            </a:r>
            <a:r>
              <a:rPr lang="en-US" sz="2400" b="1" dirty="0">
                <a:solidFill>
                  <a:srgbClr val="00B0F0"/>
                </a:solidFill>
                <a:cs typeface="Kalimati" pitchFamily="2"/>
              </a:rPr>
              <a:t>7</a:t>
            </a:r>
            <a:r>
              <a:rPr lang="ne-NP" sz="2400" b="1" dirty="0">
                <a:solidFill>
                  <a:srgbClr val="00B0F0"/>
                </a:solidFill>
                <a:cs typeface="Kalimati" pitchFamily="2"/>
              </a:rPr>
              <a:t> </a:t>
            </a:r>
            <a:r>
              <a:rPr lang="ne-NP" sz="2400" dirty="0">
                <a:cs typeface="Kalimati" pitchFamily="2"/>
              </a:rPr>
              <a:t>लेख्नुपर्दछ ।यस्ता व्यक्तिहरूमाः</a:t>
            </a:r>
            <a:endParaRPr lang="en-US" sz="2400" dirty="0">
              <a:cs typeface="Kalimati" pitchFamily="2"/>
            </a:endParaRPr>
          </a:p>
          <a:p>
            <a:pPr marL="973137" lvl="2" indent="-342900" algn="just">
              <a:lnSpc>
                <a:spcPct val="150000"/>
              </a:lnSpc>
              <a:buFont typeface="Arial" panose="020B0604020202020204" pitchFamily="34" charset="0"/>
              <a:buChar char="•"/>
            </a:pPr>
            <a:r>
              <a:rPr lang="ne-NP" sz="2400" dirty="0">
                <a:cs typeface="Kalimati" pitchFamily="2"/>
              </a:rPr>
              <a:t>बोल्न, शब्दहरू अभिव्यक्त गर्न, आवाज निकाल्न समस्या हुन्छ, </a:t>
            </a:r>
          </a:p>
          <a:p>
            <a:pPr marL="973137" lvl="2" indent="-342900" algn="just">
              <a:lnSpc>
                <a:spcPct val="150000"/>
              </a:lnSpc>
              <a:buFont typeface="Arial" panose="020B0604020202020204" pitchFamily="34" charset="0"/>
              <a:buChar char="•"/>
            </a:pPr>
            <a:r>
              <a:rPr lang="ne-NP" sz="2400" dirty="0">
                <a:cs typeface="Kalimati" pitchFamily="2"/>
              </a:rPr>
              <a:t>बोल्दा स्पष्ट नबुझिने, शब्दहरू दोहोरिने वा बोल्दा भकभकाउने, बोल्दाबोल्दै बिचैमा लामो समयसम्म</a:t>
            </a:r>
            <a:r>
              <a:rPr lang="en-US" sz="2400" dirty="0">
                <a:cs typeface="Kalimati" pitchFamily="2"/>
              </a:rPr>
              <a:t> </a:t>
            </a:r>
            <a:r>
              <a:rPr lang="ne-NP" sz="2400" dirty="0">
                <a:cs typeface="Kalimati" pitchFamily="2"/>
              </a:rPr>
              <a:t>अड्किने हुन्छ, </a:t>
            </a:r>
          </a:p>
          <a:p>
            <a:pPr marL="973137" lvl="2" indent="-342900" algn="just">
              <a:lnSpc>
                <a:spcPct val="150000"/>
              </a:lnSpc>
              <a:buFont typeface="Arial" panose="020B0604020202020204" pitchFamily="34" charset="0"/>
              <a:buChar char="•"/>
            </a:pPr>
            <a:r>
              <a:rPr lang="ne-NP" sz="2400" dirty="0">
                <a:cs typeface="Kalimati" pitchFamily="2"/>
              </a:rPr>
              <a:t>शब्दहरू उच्चारण गर्न कठिनाइ हुने वा बोलि नै नआउने पनि हुन्छ,</a:t>
            </a:r>
          </a:p>
          <a:p>
            <a:pPr marL="973137" lvl="2" indent="-342900" algn="just">
              <a:lnSpc>
                <a:spcPct val="150000"/>
              </a:lnSpc>
              <a:buFont typeface="Arial" panose="020B0604020202020204" pitchFamily="34" charset="0"/>
              <a:buChar char="•"/>
            </a:pPr>
            <a:r>
              <a:rPr lang="ne-NP" sz="2400" dirty="0">
                <a:cs typeface="Kalimati" pitchFamily="2"/>
              </a:rPr>
              <a:t>बोल्दा स्वर यन्त्रको आवश्यकता पर्ने हुन्छ।</a:t>
            </a:r>
          </a:p>
        </p:txBody>
      </p:sp>
      <p:pic>
        <p:nvPicPr>
          <p:cNvPr id="12" name="Picture 11" descr="स्वरबोलाइ सम्बन्धी अपाङ्गता भएका ब्यक्ति अर्को ब्यक्तिसँग कुरा गरिरहेको अवस्था एक जना पुरुष एक महिला ">
            <a:extLst>
              <a:ext uri="{FF2B5EF4-FFF2-40B4-BE49-F238E27FC236}">
                <a16:creationId xmlns:a16="http://schemas.microsoft.com/office/drawing/2014/main" id="{E3F7004D-4459-4C95-BEA1-32E50B4C86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0326" y="3021943"/>
            <a:ext cx="2941674" cy="2776512"/>
          </a:xfrm>
          <a:prstGeom prst="rect">
            <a:avLst/>
          </a:prstGeom>
        </p:spPr>
      </p:pic>
    </p:spTree>
    <p:extLst>
      <p:ext uri="{BB962C8B-B14F-4D97-AF65-F5344CB8AC3E}">
        <p14:creationId xmlns:p14="http://schemas.microsoft.com/office/powerpoint/2010/main" val="2493743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39</a:t>
            </a:fld>
            <a:endParaRPr lang="en-US" dirty="0"/>
          </a:p>
        </p:txBody>
      </p:sp>
      <p:sp>
        <p:nvSpPr>
          <p:cNvPr id="11" name="TextBox 10">
            <a:extLst>
              <a:ext uri="{FF2B5EF4-FFF2-40B4-BE49-F238E27FC236}">
                <a16:creationId xmlns:a16="http://schemas.microsoft.com/office/drawing/2014/main" id="{A591B75E-CD96-4601-9F93-BE8B6F01AF3D}"/>
              </a:ext>
            </a:extLst>
          </p:cNvPr>
          <p:cNvSpPr txBox="1"/>
          <p:nvPr/>
        </p:nvSpPr>
        <p:spPr>
          <a:xfrm>
            <a:off x="127590" y="1373626"/>
            <a:ext cx="7931889" cy="5493812"/>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मानसिक वा मनोसामाजिक</a:t>
            </a:r>
            <a:r>
              <a:rPr lang="en-US" sz="2400" b="1" dirty="0">
                <a:cs typeface="Kalimati" pitchFamily="2"/>
              </a:rPr>
              <a:t> </a:t>
            </a:r>
            <a:r>
              <a:rPr lang="ne-NP" sz="2400" b="1" dirty="0">
                <a:cs typeface="Kalimati" pitchFamily="2"/>
              </a:rPr>
              <a:t>(कोड </a:t>
            </a:r>
            <a:r>
              <a:rPr lang="en-US" sz="2400" b="1" dirty="0">
                <a:solidFill>
                  <a:srgbClr val="00B0F0"/>
                </a:solidFill>
                <a:cs typeface="Kalimati" pitchFamily="2"/>
              </a:rPr>
              <a:t>8</a:t>
            </a:r>
            <a:r>
              <a:rPr lang="ne-NP" sz="2400" b="1" dirty="0">
                <a:cs typeface="Kalimati" pitchFamily="2"/>
              </a:rPr>
              <a:t>) </a:t>
            </a:r>
            <a:endParaRPr lang="en-US" sz="2400" b="1" dirty="0">
              <a:cs typeface="Kalimati" pitchFamily="2"/>
            </a:endParaRPr>
          </a:p>
          <a:p>
            <a:pPr marL="515937" lvl="1" indent="-342900" algn="just">
              <a:lnSpc>
                <a:spcPct val="150000"/>
              </a:lnSpc>
              <a:buFont typeface="Arial" panose="020B0604020202020204" pitchFamily="34" charset="0"/>
              <a:buChar char="•"/>
            </a:pPr>
            <a:r>
              <a:rPr lang="ne-NP" sz="2400" dirty="0">
                <a:cs typeface="Kalimati" pitchFamily="2"/>
              </a:rPr>
              <a:t>मस्तिष्क र मानसिक अङ्गमा आएको समस्या तथा सचेतना, स्फूर्ति, स्मरणशक्ति, भाषा, गणनाजस्ता बौद्घिक कार्य सम्पादनका सन्दर्भमा आउने समस्याको कारणले उमेर र परिस्थिति</a:t>
            </a:r>
            <a:r>
              <a:rPr lang="en-US" sz="2400" dirty="0">
                <a:cs typeface="Kalimati" pitchFamily="2"/>
              </a:rPr>
              <a:t> </a:t>
            </a:r>
            <a:r>
              <a:rPr lang="ne-NP" sz="2400" dirty="0">
                <a:cs typeface="Kalimati" pitchFamily="2"/>
              </a:rPr>
              <a:t>अनुसार व्यवहार गर्न समस्या हुने अवस्थाको व्यक्तिलार्इ मानसिक वा मनोसामाजिक अपाङ्गता भएको व्यक्ति मानी कोड </a:t>
            </a:r>
            <a:r>
              <a:rPr lang="en-US" sz="2400" b="1" dirty="0">
                <a:solidFill>
                  <a:srgbClr val="00B0F0"/>
                </a:solidFill>
                <a:cs typeface="Kalimati" pitchFamily="2"/>
              </a:rPr>
              <a:t>8</a:t>
            </a:r>
            <a:r>
              <a:rPr lang="ne-NP" sz="2400" b="1" dirty="0">
                <a:solidFill>
                  <a:srgbClr val="00B0F0"/>
                </a:solidFill>
                <a:cs typeface="Kalimati" pitchFamily="2"/>
              </a:rPr>
              <a:t> </a:t>
            </a:r>
            <a:r>
              <a:rPr lang="ne-NP" sz="2400" dirty="0">
                <a:cs typeface="Kalimati" pitchFamily="2"/>
              </a:rPr>
              <a:t>लेख्नुपर्दछ ।</a:t>
            </a:r>
            <a:endParaRPr lang="en-US" sz="2400" dirty="0">
              <a:cs typeface="Kalimati" pitchFamily="2"/>
            </a:endParaRPr>
          </a:p>
          <a:p>
            <a:pPr marL="515937" lvl="1" indent="-342900" algn="just">
              <a:lnSpc>
                <a:spcPct val="150000"/>
              </a:lnSpc>
              <a:buFont typeface="Arial" panose="020B0604020202020204" pitchFamily="34" charset="0"/>
              <a:buChar char="•"/>
            </a:pPr>
            <a:r>
              <a:rPr lang="ne-NP" sz="2400" dirty="0">
                <a:cs typeface="Kalimati" pitchFamily="2"/>
              </a:rPr>
              <a:t>व्यक्तिमा हुने असफलता, खिन्नता वा तनाव आदिको कारणले मानिसको जुनसुकै उमेर वा अवस्थामा यस्तो अवस्था देखापर्न सक्दछ ।</a:t>
            </a:r>
          </a:p>
        </p:txBody>
      </p:sp>
      <p:pic>
        <p:nvPicPr>
          <p:cNvPr id="12" name="Picture 11" descr="एक जना टाउकोमा हात लगाएर खुट्टा हल्का पसारेर बसिरहेकी मनोसामाजिक अपाङ्गता देखिने महिला">
            <a:extLst>
              <a:ext uri="{FF2B5EF4-FFF2-40B4-BE49-F238E27FC236}">
                <a16:creationId xmlns:a16="http://schemas.microsoft.com/office/drawing/2014/main" id="{D5EC371F-7CCC-4475-A871-2F01117510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042" y="2754204"/>
            <a:ext cx="3710192" cy="2782644"/>
          </a:xfrm>
          <a:prstGeom prst="rect">
            <a:avLst/>
          </a:prstGeom>
        </p:spPr>
      </p:pic>
    </p:spTree>
    <p:extLst>
      <p:ext uri="{BB962C8B-B14F-4D97-AF65-F5344CB8AC3E}">
        <p14:creationId xmlns:p14="http://schemas.microsoft.com/office/powerpoint/2010/main" val="18072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flipH="1">
            <a:off x="11631559" y="6450496"/>
            <a:ext cx="560440" cy="308113"/>
          </a:xfrm>
        </p:spPr>
        <p:txBody>
          <a:bodyPr/>
          <a:lstStyle/>
          <a:p>
            <a:pPr algn="ctr"/>
            <a:fld id="{2840B2E4-A264-431E-ABDE-38E3BCDA5876}" type="slidenum">
              <a:rPr lang="en-US">
                <a:latin typeface="Fontasy Himali" panose="04020500000000000000" pitchFamily="82" charset="0"/>
              </a:rPr>
              <a:pPr algn="ctr"/>
              <a:t>4</a:t>
            </a:fld>
            <a:endParaRPr lang="en-US" dirty="0">
              <a:latin typeface="Fontasy Himali" panose="04020500000000000000" pitchFamily="82" charset="0"/>
            </a:endParaRPr>
          </a:p>
        </p:txBody>
      </p:sp>
      <p:sp>
        <p:nvSpPr>
          <p:cNvPr id="15" name="Text Placeholder 1"/>
          <p:cNvSpPr txBox="1">
            <a:spLocks/>
          </p:cNvSpPr>
          <p:nvPr/>
        </p:nvSpPr>
        <p:spPr>
          <a:xfrm>
            <a:off x="2531604" y="738911"/>
            <a:ext cx="7128792" cy="57606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प्रजनन् सम्बन्धी विवरण</a:t>
            </a:r>
            <a:endParaRPr lang="ko-KR" altLang="en-US" sz="2800" b="1" dirty="0">
              <a:latin typeface="Ganesh" pitchFamily="2" charset="0"/>
              <a:cs typeface="Kalimati" pitchFamily="2"/>
            </a:endParaRPr>
          </a:p>
        </p:txBody>
      </p:sp>
      <p:sp>
        <p:nvSpPr>
          <p:cNvPr id="2" name="Rectangle 1">
            <a:extLst>
              <a:ext uri="{FF2B5EF4-FFF2-40B4-BE49-F238E27FC236}">
                <a16:creationId xmlns:a16="http://schemas.microsoft.com/office/drawing/2014/main" id="{6DE5426E-F0AC-443C-A244-70BD88BE4A0C}"/>
              </a:ext>
            </a:extLst>
          </p:cNvPr>
          <p:cNvSpPr/>
          <p:nvPr/>
        </p:nvSpPr>
        <p:spPr>
          <a:xfrm>
            <a:off x="159026" y="1279611"/>
            <a:ext cx="9799983" cy="558614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dirty="0">
                <a:cs typeface="Kalimati" panose="00000400000000000000" pitchFamily="2"/>
              </a:rPr>
              <a:t>यस खण्डमा प्रजनन् उमेर (१५ देखि ४९ वर्ष) भित्रका विवाहित महिलाले हालसम्म र गत १२ महिनामा जीवित जन्माएका सन्तानहरूको (सँगै बस्ने, अन्यत्र बस्ने र मृत्यु भएका) विवरण लिन खोजिएको छ जसबाट महिलाको प्रजनन् दर र शिशु मृत्यु दर मापन गर्न सकिन्छ ।</a:t>
            </a:r>
          </a:p>
          <a:p>
            <a:pPr marL="342900" indent="-342900" algn="just">
              <a:lnSpc>
                <a:spcPct val="150000"/>
              </a:lnSpc>
              <a:buFont typeface="Arial" panose="020B0604020202020204" pitchFamily="34" charset="0"/>
              <a:buChar char="•"/>
            </a:pPr>
            <a:r>
              <a:rPr lang="ne-NP" sz="2400" dirty="0">
                <a:cs typeface="Kalimati" panose="00000400000000000000" pitchFamily="2"/>
              </a:rPr>
              <a:t>महिलाहरूले हालसम्म जन्माएका सबै सन्तानहरूको विवरण सोध्नु कतिपय अवस्थामा अत्यन्तै संवेदनशील हुने भएकोले प्रश्न सोध्दा अत्यन्तै सावधानी अपनाउनु पर्दछ ।</a:t>
            </a:r>
          </a:p>
          <a:p>
            <a:pPr marL="342900" indent="-342900" algn="just">
              <a:lnSpc>
                <a:spcPct val="150000"/>
              </a:lnSpc>
              <a:buFont typeface="Arial" panose="020B0604020202020204" pitchFamily="34" charset="0"/>
              <a:buChar char="•"/>
            </a:pPr>
            <a:r>
              <a:rPr lang="ne-NP" sz="2400" dirty="0">
                <a:cs typeface="Kalimati" panose="00000400000000000000" pitchFamily="2"/>
              </a:rPr>
              <a:t>प्रजनन् र जन्म सम्बन्धी विवरणले जनसंख्याको संरचना बुझ्न, जनसंख्या परिवर्तन हेर्न र स्वास्थ्य तथा जनसंख्या कार्यक्रम प्रभावकारी बनाउन सहयोग गर्दछ ।</a:t>
            </a:r>
          </a:p>
        </p:txBody>
      </p:sp>
      <p:pic>
        <p:nvPicPr>
          <p:cNvPr id="2050" name="Picture 2" descr="How to draw A Mother and her baby's - step by step || Pencil Sketch -  YouTube">
            <a:extLst>
              <a:ext uri="{FF2B5EF4-FFF2-40B4-BE49-F238E27FC236}">
                <a16:creationId xmlns:a16="http://schemas.microsoft.com/office/drawing/2014/main" id="{09733268-3C63-4A5A-9CA5-B459C73A41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22" r="29158"/>
          <a:stretch/>
        </p:blipFill>
        <p:spPr bwMode="auto">
          <a:xfrm>
            <a:off x="10164418" y="1470991"/>
            <a:ext cx="2027581" cy="489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246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40</a:t>
            </a:fld>
            <a:endParaRPr lang="en-US" dirty="0"/>
          </a:p>
        </p:txBody>
      </p:sp>
      <p:pic>
        <p:nvPicPr>
          <p:cNvPr id="9" name="Picture 8">
            <a:extLst>
              <a:ext uri="{FF2B5EF4-FFF2-40B4-BE49-F238E27FC236}">
                <a16:creationId xmlns:a16="http://schemas.microsoft.com/office/drawing/2014/main" id="{5BBAD4EB-298B-4E6D-96EF-32B8356C21F9}"/>
              </a:ext>
            </a:extLst>
          </p:cNvPr>
          <p:cNvPicPr>
            <a:picLocks noChangeAspect="1"/>
          </p:cNvPicPr>
          <p:nvPr/>
        </p:nvPicPr>
        <p:blipFill rotWithShape="1">
          <a:blip r:embed="rId3"/>
          <a:srcRect l="63401" t="27907" r="20465" b="8651"/>
          <a:stretch/>
        </p:blipFill>
        <p:spPr>
          <a:xfrm>
            <a:off x="9932231" y="1347344"/>
            <a:ext cx="2252689" cy="4982721"/>
          </a:xfrm>
          <a:prstGeom prst="rect">
            <a:avLst/>
          </a:prstGeom>
        </p:spPr>
      </p:pic>
      <p:sp>
        <p:nvSpPr>
          <p:cNvPr id="3" name="TextBox 2">
            <a:extLst>
              <a:ext uri="{FF2B5EF4-FFF2-40B4-BE49-F238E27FC236}">
                <a16:creationId xmlns:a16="http://schemas.microsoft.com/office/drawing/2014/main" id="{583B6F45-7C24-433A-B528-420EDD6BF565}"/>
              </a:ext>
            </a:extLst>
          </p:cNvPr>
          <p:cNvSpPr txBox="1"/>
          <p:nvPr/>
        </p:nvSpPr>
        <p:spPr>
          <a:xfrm>
            <a:off x="10579395" y="5911702"/>
            <a:ext cx="1134185" cy="369332"/>
          </a:xfrm>
          <a:prstGeom prst="rect">
            <a:avLst/>
          </a:prstGeom>
          <a:noFill/>
        </p:spPr>
        <p:txBody>
          <a:bodyPr wrap="square" rtlCol="0">
            <a:spAutoFit/>
          </a:bodyPr>
          <a:lstStyle/>
          <a:p>
            <a:pPr algn="ctr"/>
            <a:r>
              <a:rPr lang="en-US" b="1" dirty="0">
                <a:solidFill>
                  <a:srgbClr val="00B0F0"/>
                </a:solidFill>
              </a:rPr>
              <a:t>8</a:t>
            </a:r>
          </a:p>
        </p:txBody>
      </p:sp>
      <p:sp>
        <p:nvSpPr>
          <p:cNvPr id="6" name="Oval 5">
            <a:extLst>
              <a:ext uri="{FF2B5EF4-FFF2-40B4-BE49-F238E27FC236}">
                <a16:creationId xmlns:a16="http://schemas.microsoft.com/office/drawing/2014/main" id="{159268A2-F23D-4318-B578-C6931DD8F922}"/>
              </a:ext>
            </a:extLst>
          </p:cNvPr>
          <p:cNvSpPr/>
          <p:nvPr/>
        </p:nvSpPr>
        <p:spPr>
          <a:xfrm>
            <a:off x="10887740" y="5911702"/>
            <a:ext cx="510362" cy="3693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91B75E-CD96-4601-9F93-BE8B6F01AF3D}"/>
              </a:ext>
            </a:extLst>
          </p:cNvPr>
          <p:cNvSpPr txBox="1"/>
          <p:nvPr/>
        </p:nvSpPr>
        <p:spPr>
          <a:xfrm>
            <a:off x="127590" y="1681973"/>
            <a:ext cx="9633098" cy="3323987"/>
          </a:xfrm>
          <a:prstGeom prst="rect">
            <a:avLst/>
          </a:prstGeom>
        </p:spPr>
        <p:txBody>
          <a:bodyPr wrap="square" lIns="0" tIns="0" rIns="0" bIns="0" rtlCol="0" anchor="t">
            <a:spAutoFit/>
          </a:bodyPr>
          <a:lstStyle/>
          <a:p>
            <a:pPr marL="173037" lvl="1" algn="just">
              <a:lnSpc>
                <a:spcPct val="150000"/>
              </a:lnSpc>
            </a:pPr>
            <a:r>
              <a:rPr lang="ne-NP" sz="2400">
                <a:cs typeface="Kalimati" pitchFamily="2"/>
              </a:rPr>
              <a:t>मानसिक </a:t>
            </a:r>
            <a:r>
              <a:rPr lang="ne-NP" sz="2400" dirty="0">
                <a:cs typeface="Kalimati" pitchFamily="2"/>
              </a:rPr>
              <a:t>वा मनोसामाजिक अपाङ्गता भएको व्यक्तिका विशेषताहरूः</a:t>
            </a:r>
          </a:p>
          <a:p>
            <a:pPr marL="515937" lvl="1" indent="-342900" algn="just">
              <a:lnSpc>
                <a:spcPct val="150000"/>
              </a:lnSpc>
              <a:buFont typeface="Arial" panose="020B0604020202020204" pitchFamily="34" charset="0"/>
              <a:buChar char="•"/>
            </a:pPr>
            <a:r>
              <a:rPr lang="ne-NP" sz="2400" dirty="0">
                <a:cs typeface="Kalimati" pitchFamily="2"/>
              </a:rPr>
              <a:t>यो जन्मजात हुँदैन, उपचार गरेको अवस्थामा निको हुन सक्दछ । </a:t>
            </a:r>
          </a:p>
          <a:p>
            <a:pPr marL="515937" lvl="1" indent="-342900" algn="just">
              <a:lnSpc>
                <a:spcPct val="150000"/>
              </a:lnSpc>
              <a:buFont typeface="Arial" panose="020B0604020202020204" pitchFamily="34" charset="0"/>
              <a:buChar char="•"/>
            </a:pPr>
            <a:r>
              <a:rPr lang="ne-NP" sz="2400">
                <a:cs typeface="Kalimati" pitchFamily="2"/>
              </a:rPr>
              <a:t>मानसिक </a:t>
            </a:r>
            <a:r>
              <a:rPr lang="ne-NP" sz="2400" dirty="0">
                <a:cs typeface="Kalimati" pitchFamily="2"/>
              </a:rPr>
              <a:t>अस्वस्थता वा विचलन वा विकृतिको कारण दैनिक जीवनयापन गर्न कठिनाइ हुन्छ, </a:t>
            </a:r>
          </a:p>
          <a:p>
            <a:pPr marL="515937" lvl="1" indent="-342900" algn="just">
              <a:lnSpc>
                <a:spcPct val="150000"/>
              </a:lnSpc>
              <a:buFont typeface="Arial" panose="020B0604020202020204" pitchFamily="34" charset="0"/>
              <a:buChar char="•"/>
            </a:pPr>
            <a:r>
              <a:rPr lang="ne-NP" sz="2400" dirty="0">
                <a:cs typeface="Kalimati" pitchFamily="2"/>
              </a:rPr>
              <a:t>यस्तो अपाङ्गता झट्ट हेर्दा बाहिरबाट नदेखिने तर मानिसको सामाजिक व्यवहारमा देखिन्छ ।</a:t>
            </a:r>
          </a:p>
        </p:txBody>
      </p:sp>
      <p:sp>
        <p:nvSpPr>
          <p:cNvPr id="10" name="Rectangle 9">
            <a:extLst>
              <a:ext uri="{FF2B5EF4-FFF2-40B4-BE49-F238E27FC236}">
                <a16:creationId xmlns:a16="http://schemas.microsoft.com/office/drawing/2014/main" id="{9D7E64D9-B929-4DF8-80D3-3405B6DFEF16}"/>
              </a:ext>
            </a:extLst>
          </p:cNvPr>
          <p:cNvSpPr/>
          <p:nvPr/>
        </p:nvSpPr>
        <p:spPr>
          <a:xfrm>
            <a:off x="10047767" y="3838350"/>
            <a:ext cx="2016643" cy="1807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001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41</a:t>
            </a:fld>
            <a:endParaRPr lang="en-US" dirty="0"/>
          </a:p>
        </p:txBody>
      </p:sp>
      <p:sp>
        <p:nvSpPr>
          <p:cNvPr id="11" name="TextBox 10">
            <a:extLst>
              <a:ext uri="{FF2B5EF4-FFF2-40B4-BE49-F238E27FC236}">
                <a16:creationId xmlns:a16="http://schemas.microsoft.com/office/drawing/2014/main" id="{A591B75E-CD96-4601-9F93-BE8B6F01AF3D}"/>
              </a:ext>
            </a:extLst>
          </p:cNvPr>
          <p:cNvSpPr txBox="1"/>
          <p:nvPr/>
        </p:nvSpPr>
        <p:spPr>
          <a:xfrm>
            <a:off x="116957" y="1341727"/>
            <a:ext cx="8250866" cy="5493812"/>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बौद्धिक अपाङ्गता</a:t>
            </a:r>
            <a:r>
              <a:rPr lang="en-US" sz="2400" b="1" dirty="0">
                <a:cs typeface="Kalimati" pitchFamily="2"/>
              </a:rPr>
              <a:t> </a:t>
            </a:r>
            <a:r>
              <a:rPr lang="ne-NP" sz="2400" b="1" dirty="0">
                <a:cs typeface="Kalimati" pitchFamily="2"/>
              </a:rPr>
              <a:t>(कोड </a:t>
            </a:r>
            <a:r>
              <a:rPr lang="en-US" sz="2400" b="1" dirty="0">
                <a:solidFill>
                  <a:srgbClr val="00B0F0"/>
                </a:solidFill>
                <a:cs typeface="Kalimati" pitchFamily="2"/>
              </a:rPr>
              <a:t>9</a:t>
            </a:r>
            <a:r>
              <a:rPr lang="ne-NP" sz="2400" b="1" dirty="0">
                <a:cs typeface="Kalimati" pitchFamily="2"/>
              </a:rPr>
              <a:t>) </a:t>
            </a:r>
            <a:endParaRPr lang="en-US" sz="2400" b="1" dirty="0">
              <a:cs typeface="Kalimati" pitchFamily="2"/>
            </a:endParaRPr>
          </a:p>
          <a:p>
            <a:pPr marL="515937" lvl="1" indent="-342900" algn="just">
              <a:lnSpc>
                <a:spcPct val="150000"/>
              </a:lnSpc>
              <a:buFont typeface="Arial" panose="020B0604020202020204" pitchFamily="34" charset="0"/>
              <a:buChar char="•"/>
            </a:pPr>
            <a:r>
              <a:rPr lang="ne-NP" sz="2400" dirty="0">
                <a:cs typeface="Kalimati" pitchFamily="2"/>
              </a:rPr>
              <a:t>उमेर बृद्धिसँगै बौद्धिक विकास नभएका कारणले उमेर वा वातावरण सापेक्ष क्रियाकलापहरू गर्न समस्या हुने व्यक्तिलाई बौद्धिक अपाङ्गता भएको व्यक्ति मानी कोड </a:t>
            </a:r>
            <a:r>
              <a:rPr lang="en-US" sz="2400" b="1" dirty="0">
                <a:solidFill>
                  <a:srgbClr val="00B0F0"/>
                </a:solidFill>
                <a:cs typeface="Kalimati" pitchFamily="2"/>
              </a:rPr>
              <a:t>9</a:t>
            </a:r>
            <a:r>
              <a:rPr lang="ne-NP" sz="2400" b="1" dirty="0">
                <a:solidFill>
                  <a:srgbClr val="00B0F0"/>
                </a:solidFill>
                <a:cs typeface="Kalimati" pitchFamily="2"/>
              </a:rPr>
              <a:t> </a:t>
            </a:r>
            <a:r>
              <a:rPr lang="ne-NP" sz="2400" dirty="0">
                <a:cs typeface="Kalimati" pitchFamily="2"/>
              </a:rPr>
              <a:t>लेख्नुपर्दछ ।</a:t>
            </a:r>
          </a:p>
          <a:p>
            <a:pPr marL="515937" lvl="1" indent="-342900" algn="just">
              <a:lnSpc>
                <a:spcPct val="150000"/>
              </a:lnSpc>
              <a:buFont typeface="Arial" panose="020B0604020202020204" pitchFamily="34" charset="0"/>
              <a:buChar char="•"/>
            </a:pPr>
            <a:r>
              <a:rPr lang="ne-NP" sz="2400" dirty="0">
                <a:cs typeface="Kalimati" pitchFamily="2"/>
              </a:rPr>
              <a:t>यस्ता व्यक्तिहरूलार्इ उमेर अनुसार गर्नुपर्ने दैनिक जीवनयापनका क्रियाकलापहरू जस्तैः खाना खाने, लुगा लगाउने, दिसा पिसाब र आफ्नो स्याहारमा अरूको मद्दत चाहिन्छ ।</a:t>
            </a:r>
          </a:p>
          <a:p>
            <a:pPr marL="515937" lvl="1" indent="-342900" algn="just">
              <a:lnSpc>
                <a:spcPct val="150000"/>
              </a:lnSpc>
              <a:buFont typeface="Arial" panose="020B0604020202020204" pitchFamily="34" charset="0"/>
              <a:buChar char="•"/>
            </a:pPr>
            <a:r>
              <a:rPr lang="ne-NP" sz="2400" dirty="0">
                <a:cs typeface="Kalimati" pitchFamily="2"/>
              </a:rPr>
              <a:t>यस्ता व्यक्तिहरूको स्मरण शक्ति कम हुन्छ (जस्तैः अल्जाइमर, डाउन सिन्ड्रोम समेत) </a:t>
            </a:r>
          </a:p>
          <a:p>
            <a:pPr marL="515937" lvl="1" indent="-342900" algn="just">
              <a:lnSpc>
                <a:spcPct val="150000"/>
              </a:lnSpc>
              <a:buFont typeface="Arial" panose="020B0604020202020204" pitchFamily="34" charset="0"/>
              <a:buChar char="•"/>
            </a:pPr>
            <a:r>
              <a:rPr lang="ne-NP" sz="2400" dirty="0">
                <a:cs typeface="Kalimati" pitchFamily="2"/>
              </a:rPr>
              <a:t>यस्ता व्यक्तिहरूले उमेर अनुसारको कुनै कुरा ढीलो सिक्दछन् ।</a:t>
            </a:r>
            <a:endParaRPr lang="en-US" sz="2400" dirty="0">
              <a:cs typeface="Kalimati" pitchFamily="2"/>
            </a:endParaRPr>
          </a:p>
        </p:txBody>
      </p:sp>
      <p:pic>
        <p:nvPicPr>
          <p:cNvPr id="10" name="Picture 9" descr="एक जना बौद्धिक अपाङ्गता भएको पुरुष शरीर भद्धा छ । अलि फरक स्वाभावको जस्तो देखिन्छ ।">
            <a:extLst>
              <a:ext uri="{FF2B5EF4-FFF2-40B4-BE49-F238E27FC236}">
                <a16:creationId xmlns:a16="http://schemas.microsoft.com/office/drawing/2014/main" id="{1F2E4768-64CE-4FC0-8E0C-D34FDD046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3097" y="2487403"/>
            <a:ext cx="3628903" cy="3591412"/>
          </a:xfrm>
          <a:prstGeom prst="rect">
            <a:avLst/>
          </a:prstGeom>
        </p:spPr>
      </p:pic>
    </p:spTree>
    <p:extLst>
      <p:ext uri="{BB962C8B-B14F-4D97-AF65-F5344CB8AC3E}">
        <p14:creationId xmlns:p14="http://schemas.microsoft.com/office/powerpoint/2010/main" val="803587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42</a:t>
            </a:fld>
            <a:endParaRPr lang="en-US" dirty="0"/>
          </a:p>
        </p:txBody>
      </p:sp>
      <p:sp>
        <p:nvSpPr>
          <p:cNvPr id="11" name="TextBox 10">
            <a:extLst>
              <a:ext uri="{FF2B5EF4-FFF2-40B4-BE49-F238E27FC236}">
                <a16:creationId xmlns:a16="http://schemas.microsoft.com/office/drawing/2014/main" id="{A591B75E-CD96-4601-9F93-BE8B6F01AF3D}"/>
              </a:ext>
            </a:extLst>
          </p:cNvPr>
          <p:cNvSpPr txBox="1"/>
          <p:nvPr/>
        </p:nvSpPr>
        <p:spPr>
          <a:xfrm>
            <a:off x="74425" y="1373626"/>
            <a:ext cx="8761231" cy="4939814"/>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अनुवंशीय रक्तश्राव (हेमोफेलिया)</a:t>
            </a:r>
            <a:r>
              <a:rPr lang="en-US" sz="2400" b="1" dirty="0">
                <a:cs typeface="Kalimati" pitchFamily="2"/>
              </a:rPr>
              <a:t> </a:t>
            </a:r>
            <a:r>
              <a:rPr lang="ne-NP" sz="2400" b="1" dirty="0">
                <a:cs typeface="Kalimati" pitchFamily="2"/>
              </a:rPr>
              <a:t>(कोड </a:t>
            </a:r>
            <a:r>
              <a:rPr lang="en-US" sz="2400" b="1" dirty="0">
                <a:solidFill>
                  <a:srgbClr val="00B0F0"/>
                </a:solidFill>
                <a:cs typeface="Kalimati" pitchFamily="2"/>
              </a:rPr>
              <a:t>10</a:t>
            </a:r>
            <a:r>
              <a:rPr lang="ne-NP" sz="2400" b="1" dirty="0">
                <a:cs typeface="Kalimati" pitchFamily="2"/>
              </a:rPr>
              <a:t>) </a:t>
            </a:r>
            <a:endParaRPr lang="en-US" sz="2400" b="1" dirty="0">
              <a:cs typeface="Kalimati" pitchFamily="2"/>
            </a:endParaRPr>
          </a:p>
          <a:p>
            <a:pPr marL="515937" lvl="1" indent="-342900" algn="just">
              <a:lnSpc>
                <a:spcPct val="150000"/>
              </a:lnSpc>
              <a:buFont typeface="Arial" panose="020B0604020202020204" pitchFamily="34" charset="0"/>
              <a:buChar char="•"/>
            </a:pPr>
            <a:r>
              <a:rPr lang="ne-NP" sz="2400" dirty="0">
                <a:cs typeface="Kalimati" pitchFamily="2"/>
              </a:rPr>
              <a:t>अनुवंशीय असरका कारण रगतमा हुने फ्याक्टरमा विचलन आई रगत जम्ने कार्यमा समस्या उत्पन्न हुने शारीरिक अवस्था भएका व्यक्तिलार्इ अनुवंशीय रक्तश्राव भएको व्यक्ति मानी कोड </a:t>
            </a:r>
            <a:r>
              <a:rPr lang="en-US" sz="2400" b="1" dirty="0">
                <a:solidFill>
                  <a:srgbClr val="00B0F0"/>
                </a:solidFill>
                <a:cs typeface="Kalimati" pitchFamily="2"/>
              </a:rPr>
              <a:t>10</a:t>
            </a:r>
            <a:r>
              <a:rPr lang="ne-NP" sz="2400" b="1" dirty="0">
                <a:solidFill>
                  <a:srgbClr val="00B0F0"/>
                </a:solidFill>
                <a:cs typeface="Kalimati" pitchFamily="2"/>
              </a:rPr>
              <a:t> </a:t>
            </a:r>
            <a:r>
              <a:rPr lang="ne-NP" sz="2400" dirty="0">
                <a:cs typeface="Kalimati" pitchFamily="2"/>
              </a:rPr>
              <a:t>लेख्नुपर्दछ ।</a:t>
            </a:r>
          </a:p>
          <a:p>
            <a:pPr marL="515937" lvl="1" indent="-342900" algn="just">
              <a:lnSpc>
                <a:spcPct val="150000"/>
              </a:lnSpc>
              <a:buFont typeface="Arial" panose="020B0604020202020204" pitchFamily="34" charset="0"/>
              <a:buChar char="•"/>
            </a:pPr>
            <a:r>
              <a:rPr lang="ne-NP" sz="2400" dirty="0">
                <a:cs typeface="Kalimati" pitchFamily="2"/>
              </a:rPr>
              <a:t>हेमोफेलिया रक्त संचार प्रणालीसँग जोडिएको वंशाणुगत समस्या हो ।</a:t>
            </a:r>
          </a:p>
          <a:p>
            <a:pPr marL="515937" lvl="1" indent="-342900" algn="just">
              <a:lnSpc>
                <a:spcPct val="150000"/>
              </a:lnSpc>
              <a:buFont typeface="Arial" panose="020B0604020202020204" pitchFamily="34" charset="0"/>
              <a:buChar char="•"/>
            </a:pPr>
            <a:r>
              <a:rPr lang="ne-NP" sz="2400" dirty="0">
                <a:cs typeface="Kalimati" pitchFamily="2"/>
              </a:rPr>
              <a:t>यस्ता व्यक्तिहरूलार्इ कुनै कारणले रक्तश्राव भयो भने रोकिँदैन ।</a:t>
            </a:r>
          </a:p>
          <a:p>
            <a:pPr marL="515937" lvl="1" indent="-342900" algn="just">
              <a:lnSpc>
                <a:spcPct val="150000"/>
              </a:lnSpc>
              <a:buFont typeface="Arial" panose="020B0604020202020204" pitchFamily="34" charset="0"/>
              <a:buChar char="•"/>
            </a:pPr>
            <a:r>
              <a:rPr lang="ne-NP" sz="2400" dirty="0">
                <a:cs typeface="Kalimati" pitchFamily="2"/>
              </a:rPr>
              <a:t>यस्तो रक्तश्राव आन्तरिक पनि हुन सक्छ वा बाह्य पनि हुन सक्छ ।</a:t>
            </a:r>
          </a:p>
          <a:p>
            <a:pPr marL="515937" lvl="1" indent="-342900" algn="just">
              <a:lnSpc>
                <a:spcPct val="150000"/>
              </a:lnSpc>
              <a:buFont typeface="Arial" panose="020B0604020202020204" pitchFamily="34" charset="0"/>
              <a:buChar char="•"/>
            </a:pPr>
            <a:r>
              <a:rPr lang="ne-NP" sz="2400" dirty="0">
                <a:cs typeface="Kalimati" pitchFamily="2"/>
              </a:rPr>
              <a:t>आन्तरिक रक्तश्रावले जोर्नीहरूमा असह्य पिडा हुने तथा हिँड्डुलमा समस्या हुन्छ वा हिडडुल गर्न नसक्ने जस्ता सीमितता हुन्छ ।</a:t>
            </a:r>
          </a:p>
        </p:txBody>
      </p:sp>
      <p:pic>
        <p:nvPicPr>
          <p:cNvPr id="10" name="Picture 9" descr="घुडामुनीको भागमा आन्तरिक बिलिडिङ्ग भएर सुन्निएको साथमा औषधी पनि लिएर बसेको देखिने हेमोफेलिया भएको पुरुषको चित्र ">
            <a:extLst>
              <a:ext uri="{FF2B5EF4-FFF2-40B4-BE49-F238E27FC236}">
                <a16:creationId xmlns:a16="http://schemas.microsoft.com/office/drawing/2014/main" id="{8FBB6562-4864-4BDF-B216-7C1DFF0D1F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5510" y="2401464"/>
            <a:ext cx="3136490" cy="3585231"/>
          </a:xfrm>
          <a:prstGeom prst="rect">
            <a:avLst/>
          </a:prstGeom>
        </p:spPr>
      </p:pic>
    </p:spTree>
    <p:extLst>
      <p:ext uri="{BB962C8B-B14F-4D97-AF65-F5344CB8AC3E}">
        <p14:creationId xmlns:p14="http://schemas.microsoft.com/office/powerpoint/2010/main" val="3398498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43</a:t>
            </a:fld>
            <a:endParaRPr lang="en-US" dirty="0"/>
          </a:p>
        </p:txBody>
      </p:sp>
      <p:sp>
        <p:nvSpPr>
          <p:cNvPr id="11" name="TextBox 10">
            <a:extLst>
              <a:ext uri="{FF2B5EF4-FFF2-40B4-BE49-F238E27FC236}">
                <a16:creationId xmlns:a16="http://schemas.microsoft.com/office/drawing/2014/main" id="{A591B75E-CD96-4601-9F93-BE8B6F01AF3D}"/>
              </a:ext>
            </a:extLst>
          </p:cNvPr>
          <p:cNvSpPr txBox="1"/>
          <p:nvPr/>
        </p:nvSpPr>
        <p:spPr>
          <a:xfrm>
            <a:off x="31893" y="1373626"/>
            <a:ext cx="9579936" cy="5493812"/>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अटिजम्</a:t>
            </a:r>
            <a:r>
              <a:rPr lang="en-US" sz="2400" b="1" dirty="0">
                <a:cs typeface="Kalimati" pitchFamily="2"/>
              </a:rPr>
              <a:t>  </a:t>
            </a:r>
            <a:r>
              <a:rPr lang="ne-NP" sz="2400" b="1" dirty="0">
                <a:cs typeface="Kalimati" pitchFamily="2"/>
              </a:rPr>
              <a:t>(कोड </a:t>
            </a:r>
            <a:r>
              <a:rPr lang="en-US" sz="2400" b="1" dirty="0">
                <a:solidFill>
                  <a:srgbClr val="00B0F0"/>
                </a:solidFill>
                <a:cs typeface="Kalimati" pitchFamily="2"/>
              </a:rPr>
              <a:t>11</a:t>
            </a:r>
            <a:r>
              <a:rPr lang="ne-NP" sz="2400" b="1" dirty="0">
                <a:cs typeface="Kalimati" pitchFamily="2"/>
              </a:rPr>
              <a:t>) </a:t>
            </a:r>
            <a:endParaRPr lang="en-US" sz="2400" b="1" dirty="0">
              <a:cs typeface="Kalimati" pitchFamily="2"/>
            </a:endParaRPr>
          </a:p>
          <a:p>
            <a:pPr marL="173037" lvl="1" algn="just">
              <a:lnSpc>
                <a:spcPct val="150000"/>
              </a:lnSpc>
            </a:pPr>
            <a:r>
              <a:rPr lang="ne-NP" sz="2400" dirty="0">
                <a:cs typeface="Kalimati" pitchFamily="2"/>
              </a:rPr>
              <a:t>जन्मजात रुपमा कुनै व्यक्तिको नशा वा तन्तुको विकास र सोको कार्यमा आएको समस्याका कारण निम्न विशेषता भएका व्यक्तिलार्इ अटिजम् भएको व्यक्ति मानी कोड </a:t>
            </a:r>
            <a:r>
              <a:rPr lang="en-US" sz="2400" b="1" dirty="0">
                <a:solidFill>
                  <a:srgbClr val="00B0F0"/>
                </a:solidFill>
                <a:cs typeface="Kalimati" pitchFamily="2"/>
              </a:rPr>
              <a:t>11</a:t>
            </a:r>
            <a:r>
              <a:rPr lang="ne-NP" sz="2400" b="1" dirty="0">
                <a:solidFill>
                  <a:srgbClr val="00B0F0"/>
                </a:solidFill>
                <a:cs typeface="Kalimati" pitchFamily="2"/>
              </a:rPr>
              <a:t> </a:t>
            </a:r>
            <a:r>
              <a:rPr lang="ne-NP" sz="2400" dirty="0">
                <a:cs typeface="Kalimati" pitchFamily="2"/>
              </a:rPr>
              <a:t>लेख्नुपर्दछ ।</a:t>
            </a:r>
          </a:p>
          <a:p>
            <a:pPr marL="509588" lvl="2" indent="-276225" algn="just">
              <a:lnSpc>
                <a:spcPct val="150000"/>
              </a:lnSpc>
              <a:buFont typeface="Arial" panose="020B0604020202020204" pitchFamily="34" charset="0"/>
              <a:buChar char="•"/>
            </a:pPr>
            <a:r>
              <a:rPr lang="ne-NP" sz="2400" dirty="0">
                <a:cs typeface="Kalimati" pitchFamily="2"/>
              </a:rPr>
              <a:t>साथिभाइसँग घुलमिल हुन नचाहने, आँखामा आँखा जुधाएर कुरा गर्न नसक्ने,</a:t>
            </a:r>
          </a:p>
          <a:p>
            <a:pPr marL="509588" lvl="2" indent="-276225" algn="just">
              <a:lnSpc>
                <a:spcPct val="150000"/>
              </a:lnSpc>
              <a:buFont typeface="Arial" panose="020B0604020202020204" pitchFamily="34" charset="0"/>
              <a:buChar char="•"/>
            </a:pPr>
            <a:r>
              <a:rPr lang="ne-NP" sz="2400" dirty="0">
                <a:cs typeface="Kalimati" pitchFamily="2"/>
              </a:rPr>
              <a:t>एक्लै बस्ने, आफ्नै तरिकाले गतिविधिहरू गर्ने, संचार गर्न नसक्ने, </a:t>
            </a:r>
          </a:p>
          <a:p>
            <a:pPr marL="509588" lvl="2" indent="-276225" algn="just">
              <a:lnSpc>
                <a:spcPct val="150000"/>
              </a:lnSpc>
              <a:buFont typeface="Arial" panose="020B0604020202020204" pitchFamily="34" charset="0"/>
              <a:buChar char="•"/>
            </a:pPr>
            <a:r>
              <a:rPr lang="ne-NP" sz="2400" dirty="0">
                <a:cs typeface="Kalimati" pitchFamily="2"/>
              </a:rPr>
              <a:t>भाषा सिक्न नसक्ने, सामाजिक सीपहरू सिक्न वा सिकाउन कठिनाइ हुने, </a:t>
            </a:r>
          </a:p>
          <a:p>
            <a:pPr marL="509588" lvl="2" indent="-276225" algn="just">
              <a:lnSpc>
                <a:spcPct val="150000"/>
              </a:lnSpc>
              <a:buFont typeface="Arial" panose="020B0604020202020204" pitchFamily="34" charset="0"/>
              <a:buChar char="•"/>
            </a:pPr>
            <a:r>
              <a:rPr lang="ne-NP" sz="2400" dirty="0">
                <a:cs typeface="Kalimati" pitchFamily="2"/>
              </a:rPr>
              <a:t>एउटै व्यवहार दोहोर्याई रहने वा शरीरको कुनै अंग चलाइरहने, </a:t>
            </a:r>
          </a:p>
          <a:p>
            <a:pPr marL="509588" lvl="2" indent="-276225" algn="just">
              <a:lnSpc>
                <a:spcPct val="150000"/>
              </a:lnSpc>
              <a:buFont typeface="Arial" panose="020B0604020202020204" pitchFamily="34" charset="0"/>
              <a:buChar char="•"/>
            </a:pPr>
            <a:r>
              <a:rPr lang="ne-NP" sz="2400" dirty="0">
                <a:cs typeface="Kalimati" pitchFamily="2"/>
              </a:rPr>
              <a:t>दैनिक कृयाकलापहरू गर्न वा पढ्न लेख्न सिकाउन विल्कुलै फरक विधि र तरिकाहरू अपनाउनुपर्ने, </a:t>
            </a:r>
          </a:p>
        </p:txBody>
      </p:sp>
      <p:pic>
        <p:nvPicPr>
          <p:cNvPr id="10" name="Picture 9" descr="४  जना अटिजम भएका बालबालिकाहरु जो एक आपसमा खेलिरहेका छन ।">
            <a:extLst>
              <a:ext uri="{FF2B5EF4-FFF2-40B4-BE49-F238E27FC236}">
                <a16:creationId xmlns:a16="http://schemas.microsoft.com/office/drawing/2014/main" id="{7B44E1AA-2A3C-4156-8247-8C5730FD9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1829" y="3101072"/>
            <a:ext cx="2597831" cy="2615938"/>
          </a:xfrm>
          <a:prstGeom prst="rect">
            <a:avLst/>
          </a:prstGeom>
        </p:spPr>
      </p:pic>
    </p:spTree>
    <p:extLst>
      <p:ext uri="{BB962C8B-B14F-4D97-AF65-F5344CB8AC3E}">
        <p14:creationId xmlns:p14="http://schemas.microsoft.com/office/powerpoint/2010/main" val="1446639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44</a:t>
            </a:fld>
            <a:endParaRPr lang="en-US" dirty="0"/>
          </a:p>
        </p:txBody>
      </p:sp>
      <p:sp>
        <p:nvSpPr>
          <p:cNvPr id="11" name="TextBox 10">
            <a:extLst>
              <a:ext uri="{FF2B5EF4-FFF2-40B4-BE49-F238E27FC236}">
                <a16:creationId xmlns:a16="http://schemas.microsoft.com/office/drawing/2014/main" id="{A591B75E-CD96-4601-9F93-BE8B6F01AF3D}"/>
              </a:ext>
            </a:extLst>
          </p:cNvPr>
          <p:cNvSpPr txBox="1"/>
          <p:nvPr/>
        </p:nvSpPr>
        <p:spPr>
          <a:xfrm>
            <a:off x="127590" y="1373626"/>
            <a:ext cx="7868094" cy="5493812"/>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बहुअपाङ्गता</a:t>
            </a:r>
            <a:r>
              <a:rPr lang="en-US" sz="2400" b="1" dirty="0">
                <a:cs typeface="Kalimati" pitchFamily="2"/>
              </a:rPr>
              <a:t> </a:t>
            </a:r>
            <a:r>
              <a:rPr lang="ne-NP" sz="2400" b="1" dirty="0">
                <a:cs typeface="Kalimati" pitchFamily="2"/>
              </a:rPr>
              <a:t>(कोड </a:t>
            </a:r>
            <a:r>
              <a:rPr lang="en-US" sz="2400" b="1" dirty="0">
                <a:solidFill>
                  <a:srgbClr val="00B0F0"/>
                </a:solidFill>
                <a:cs typeface="Kalimati" pitchFamily="2"/>
              </a:rPr>
              <a:t>12</a:t>
            </a:r>
            <a:r>
              <a:rPr lang="ne-NP" sz="2400" b="1" dirty="0">
                <a:cs typeface="Kalimati" pitchFamily="2"/>
              </a:rPr>
              <a:t>) </a:t>
            </a:r>
            <a:endParaRPr lang="en-US" sz="2400" b="1" dirty="0">
              <a:cs typeface="Kalimati" pitchFamily="2"/>
            </a:endParaRPr>
          </a:p>
          <a:p>
            <a:pPr marL="515937" lvl="1" indent="-342900" algn="just">
              <a:lnSpc>
                <a:spcPct val="150000"/>
              </a:lnSpc>
              <a:buFont typeface="Arial" panose="020B0604020202020204" pitchFamily="34" charset="0"/>
              <a:buChar char="•"/>
            </a:pPr>
            <a:r>
              <a:rPr lang="ne-NP" sz="2400" dirty="0">
                <a:cs typeface="Kalimati" pitchFamily="2"/>
              </a:rPr>
              <a:t>माथि उल्लेख भएका १ देखि ११ सम्मका अपाङ्गताका प्रकृतिहरूमध्ये एउटै व्यक्तिमा कुनै दुई वा दुई भन्दा बढी अपाङ्गताको अवस्था देखापरेमा बहुअपाङ्गता भएको व्यक्ति मानी कोड </a:t>
            </a:r>
            <a:r>
              <a:rPr lang="en-US" sz="2400" b="1" dirty="0">
                <a:solidFill>
                  <a:srgbClr val="00B0F0"/>
                </a:solidFill>
                <a:cs typeface="Kalimati" pitchFamily="2"/>
              </a:rPr>
              <a:t>12</a:t>
            </a:r>
            <a:r>
              <a:rPr lang="ne-NP" sz="2400" b="1" dirty="0">
                <a:solidFill>
                  <a:srgbClr val="00B0F0"/>
                </a:solidFill>
                <a:cs typeface="Kalimati" pitchFamily="2"/>
              </a:rPr>
              <a:t> </a:t>
            </a:r>
            <a:r>
              <a:rPr lang="ne-NP" sz="2400" dirty="0">
                <a:cs typeface="Kalimati" pitchFamily="2"/>
              </a:rPr>
              <a:t>लेख्नुपर्दछ ।जस्तैः </a:t>
            </a:r>
          </a:p>
          <a:p>
            <a:pPr marL="973137" lvl="2" indent="-342900" algn="just">
              <a:lnSpc>
                <a:spcPct val="150000"/>
              </a:lnSpc>
              <a:buFont typeface="Arial" panose="020B0604020202020204" pitchFamily="34" charset="0"/>
              <a:buChar char="•"/>
            </a:pPr>
            <a:r>
              <a:rPr lang="ne-NP" sz="2400" dirty="0">
                <a:cs typeface="Kalimati" pitchFamily="2"/>
              </a:rPr>
              <a:t>शारीरिक अपाङ्गता र दृष्टिविहिनता, </a:t>
            </a:r>
          </a:p>
          <a:p>
            <a:pPr marL="973137" lvl="2" indent="-342900" algn="just">
              <a:lnSpc>
                <a:spcPct val="150000"/>
              </a:lnSpc>
              <a:buFont typeface="Arial" panose="020B0604020202020204" pitchFamily="34" charset="0"/>
              <a:buChar char="•"/>
            </a:pPr>
            <a:r>
              <a:rPr lang="ne-NP" sz="2400" dirty="0">
                <a:cs typeface="Kalimati" pitchFamily="2"/>
              </a:rPr>
              <a:t>शारीरिक अपाङ्गता र स्वर वोलाई सम्बन्धी अपाङ्गता</a:t>
            </a:r>
          </a:p>
          <a:p>
            <a:pPr marL="515937" lvl="1" indent="-342900" algn="just">
              <a:lnSpc>
                <a:spcPct val="150000"/>
              </a:lnSpc>
              <a:buFont typeface="Arial" panose="020B0604020202020204" pitchFamily="34" charset="0"/>
              <a:buChar char="•"/>
            </a:pPr>
            <a:r>
              <a:rPr lang="ne-NP" sz="2400" dirty="0">
                <a:cs typeface="Kalimati" pitchFamily="2"/>
              </a:rPr>
              <a:t>श्रवण दृष्टिविहीन मात्र भएमा बहुअपाङ्गता अन्तर्गत पर्दैन तर श्रवण दृष्टिविहीन सँगै अन्य अपाङ्गता भएमा बहुअपाङ्गतामा अन्तर्गत पर्दछ ।</a:t>
            </a:r>
          </a:p>
        </p:txBody>
      </p:sp>
      <p:pic>
        <p:nvPicPr>
          <p:cNvPr id="10" name="Picture 9" descr="घुडामुनी एउटा खुट्टा नभएको पुरुष उनी कर्चेज प्रयोग गर्छन उनी बहिरा पनि हुन । अहिले कुर्सिमा बसेर अर्को महिलासँग सांकेतिक भाषामा कुरा गरिरहेका छन । ">
            <a:extLst>
              <a:ext uri="{FF2B5EF4-FFF2-40B4-BE49-F238E27FC236}">
                <a16:creationId xmlns:a16="http://schemas.microsoft.com/office/drawing/2014/main" id="{823DD59A-4E7F-4EF2-AC94-6BB48197E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984" y="1643353"/>
            <a:ext cx="3592652" cy="4569746"/>
          </a:xfrm>
          <a:prstGeom prst="rect">
            <a:avLst/>
          </a:prstGeom>
        </p:spPr>
      </p:pic>
    </p:spTree>
    <p:extLst>
      <p:ext uri="{BB962C8B-B14F-4D97-AF65-F5344CB8AC3E}">
        <p14:creationId xmlns:p14="http://schemas.microsoft.com/office/powerpoint/2010/main" val="500840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अपाङ्गताको प्रकार अनुसार कोड लेख्ने तरिका</a:t>
            </a: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45</a:t>
            </a:fld>
            <a:endParaRPr lang="en-US" dirty="0"/>
          </a:p>
        </p:txBody>
      </p:sp>
      <p:pic>
        <p:nvPicPr>
          <p:cNvPr id="9" name="Picture 8">
            <a:extLst>
              <a:ext uri="{FF2B5EF4-FFF2-40B4-BE49-F238E27FC236}">
                <a16:creationId xmlns:a16="http://schemas.microsoft.com/office/drawing/2014/main" id="{5BBAD4EB-298B-4E6D-96EF-32B8356C21F9}"/>
              </a:ext>
            </a:extLst>
          </p:cNvPr>
          <p:cNvPicPr>
            <a:picLocks noChangeAspect="1"/>
          </p:cNvPicPr>
          <p:nvPr/>
        </p:nvPicPr>
        <p:blipFill rotWithShape="1">
          <a:blip r:embed="rId3"/>
          <a:srcRect l="63401" t="27907" r="20465" b="8651"/>
          <a:stretch/>
        </p:blipFill>
        <p:spPr>
          <a:xfrm>
            <a:off x="9939311" y="1347344"/>
            <a:ext cx="2252689" cy="4982721"/>
          </a:xfrm>
          <a:prstGeom prst="rect">
            <a:avLst/>
          </a:prstGeom>
        </p:spPr>
      </p:pic>
      <p:sp>
        <p:nvSpPr>
          <p:cNvPr id="3" name="TextBox 2">
            <a:extLst>
              <a:ext uri="{FF2B5EF4-FFF2-40B4-BE49-F238E27FC236}">
                <a16:creationId xmlns:a16="http://schemas.microsoft.com/office/drawing/2014/main" id="{583B6F45-7C24-433A-B528-420EDD6BF565}"/>
              </a:ext>
            </a:extLst>
          </p:cNvPr>
          <p:cNvSpPr txBox="1"/>
          <p:nvPr/>
        </p:nvSpPr>
        <p:spPr>
          <a:xfrm>
            <a:off x="10579395" y="5911702"/>
            <a:ext cx="1134185" cy="369332"/>
          </a:xfrm>
          <a:prstGeom prst="rect">
            <a:avLst/>
          </a:prstGeom>
          <a:noFill/>
        </p:spPr>
        <p:txBody>
          <a:bodyPr wrap="square" rtlCol="0">
            <a:spAutoFit/>
          </a:bodyPr>
          <a:lstStyle/>
          <a:p>
            <a:pPr algn="ctr"/>
            <a:r>
              <a:rPr lang="en-US" b="1" dirty="0">
                <a:solidFill>
                  <a:srgbClr val="00B0F0"/>
                </a:solidFill>
              </a:rPr>
              <a:t>13</a:t>
            </a:r>
          </a:p>
        </p:txBody>
      </p:sp>
      <p:sp>
        <p:nvSpPr>
          <p:cNvPr id="6" name="Oval 5">
            <a:extLst>
              <a:ext uri="{FF2B5EF4-FFF2-40B4-BE49-F238E27FC236}">
                <a16:creationId xmlns:a16="http://schemas.microsoft.com/office/drawing/2014/main" id="{159268A2-F23D-4318-B578-C6931DD8F922}"/>
              </a:ext>
            </a:extLst>
          </p:cNvPr>
          <p:cNvSpPr/>
          <p:nvPr/>
        </p:nvSpPr>
        <p:spPr>
          <a:xfrm>
            <a:off x="10887740" y="5911702"/>
            <a:ext cx="510362" cy="3693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91B75E-CD96-4601-9F93-BE8B6F01AF3D}"/>
              </a:ext>
            </a:extLst>
          </p:cNvPr>
          <p:cNvSpPr txBox="1"/>
          <p:nvPr/>
        </p:nvSpPr>
        <p:spPr>
          <a:xfrm>
            <a:off x="127590" y="1634430"/>
            <a:ext cx="9633098" cy="1615827"/>
          </a:xfrm>
          <a:prstGeom prst="rect">
            <a:avLst/>
          </a:prstGeom>
        </p:spPr>
        <p:txBody>
          <a:bodyPr wrap="square" lIns="0" tIns="0" rIns="0" bIns="0" rtlCol="0" anchor="t">
            <a:spAutoFit/>
          </a:bodyPr>
          <a:lstStyle/>
          <a:p>
            <a:pPr marL="173037" lvl="1" algn="just">
              <a:lnSpc>
                <a:spcPct val="150000"/>
              </a:lnSpc>
            </a:pPr>
            <a:r>
              <a:rPr lang="ne-NP" sz="2400" b="1" dirty="0">
                <a:cs typeface="Kalimati" pitchFamily="2"/>
              </a:rPr>
              <a:t>अपाङ्गता नभएका (कोड </a:t>
            </a:r>
            <a:r>
              <a:rPr lang="en-US" sz="2400" b="1" dirty="0">
                <a:solidFill>
                  <a:srgbClr val="00B0F0"/>
                </a:solidFill>
                <a:cs typeface="Kalimati" pitchFamily="2"/>
              </a:rPr>
              <a:t>13</a:t>
            </a:r>
            <a:r>
              <a:rPr lang="ne-NP" sz="2400" b="1" dirty="0">
                <a:cs typeface="Kalimati" pitchFamily="2"/>
              </a:rPr>
              <a:t>) </a:t>
            </a:r>
            <a:endParaRPr lang="en-US" sz="2400" b="1" dirty="0">
              <a:cs typeface="Kalimati" pitchFamily="2"/>
            </a:endParaRPr>
          </a:p>
          <a:p>
            <a:pPr marL="515937" lvl="1" indent="-342900" algn="just">
              <a:lnSpc>
                <a:spcPct val="150000"/>
              </a:lnSpc>
              <a:buFont typeface="Arial" panose="020B0604020202020204" pitchFamily="34" charset="0"/>
              <a:buChar char="•"/>
            </a:pPr>
            <a:r>
              <a:rPr lang="ne-NP" sz="2400" dirty="0">
                <a:cs typeface="Kalimati" pitchFamily="2"/>
              </a:rPr>
              <a:t>गणनाको समयमा यदि व्यक्तिमा कुनै किसिमको अपाङ्गता नभएमा अपाङ्गता नभएको जनाउन कोड </a:t>
            </a:r>
            <a:r>
              <a:rPr lang="en-US" sz="2400" b="1" dirty="0">
                <a:solidFill>
                  <a:srgbClr val="00B0F0"/>
                </a:solidFill>
                <a:cs typeface="Kalimati" pitchFamily="2"/>
              </a:rPr>
              <a:t>13</a:t>
            </a:r>
            <a:r>
              <a:rPr lang="ne-NP" sz="2400" b="1" dirty="0">
                <a:solidFill>
                  <a:srgbClr val="00B0F0"/>
                </a:solidFill>
                <a:cs typeface="Kalimati" pitchFamily="2"/>
              </a:rPr>
              <a:t> </a:t>
            </a:r>
            <a:r>
              <a:rPr lang="ne-NP" sz="2400" dirty="0">
                <a:cs typeface="Kalimati" pitchFamily="2"/>
              </a:rPr>
              <a:t>लेख्नुपर्दछ</a:t>
            </a:r>
            <a:r>
              <a:rPr lang="en-US" sz="2400" dirty="0">
                <a:cs typeface="Kalimati" pitchFamily="2"/>
              </a:rPr>
              <a:t> </a:t>
            </a:r>
            <a:r>
              <a:rPr lang="ne-NP" sz="2400" dirty="0">
                <a:cs typeface="Kalimati" pitchFamily="2"/>
              </a:rPr>
              <a:t>।</a:t>
            </a:r>
          </a:p>
        </p:txBody>
      </p:sp>
      <p:sp>
        <p:nvSpPr>
          <p:cNvPr id="7" name="Rectangle 6">
            <a:extLst>
              <a:ext uri="{FF2B5EF4-FFF2-40B4-BE49-F238E27FC236}">
                <a16:creationId xmlns:a16="http://schemas.microsoft.com/office/drawing/2014/main" id="{22E1FBDA-A3A1-4262-BD07-3BFE54A854EF}"/>
              </a:ext>
            </a:extLst>
          </p:cNvPr>
          <p:cNvSpPr/>
          <p:nvPr/>
        </p:nvSpPr>
        <p:spPr>
          <a:xfrm>
            <a:off x="10047767" y="4848479"/>
            <a:ext cx="2016643" cy="1807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22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34" y="871304"/>
            <a:ext cx="11479459"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अपाङ्गता भएका व्यक्तिहरुको विवरण नछुटाउनका लागि गणकहरुलाई थप खुराक</a:t>
            </a:r>
            <a:endParaRPr lang="ne-NP" sz="2800" b="1" dirty="0">
              <a:solidFill>
                <a:srgbClr val="142DAC"/>
              </a:solidFill>
              <a:latin typeface="Calibri" panose="020F0502020204030204" pitchFamily="34" charset="0"/>
              <a:cs typeface="Kalimati" panose="00000400000000000000" pitchFamily="2"/>
            </a:endParaRPr>
          </a:p>
        </p:txBody>
      </p:sp>
      <p:sp>
        <p:nvSpPr>
          <p:cNvPr id="8" name="Slide Number Placeholder 19"/>
          <p:cNvSpPr txBox="1">
            <a:spLocks/>
          </p:cNvSpPr>
          <p:nvPr/>
        </p:nvSpPr>
        <p:spPr>
          <a:xfrm>
            <a:off x="11713580" y="6330065"/>
            <a:ext cx="478420"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46</a:t>
            </a:fld>
            <a:endParaRPr lang="en-US" dirty="0"/>
          </a:p>
        </p:txBody>
      </p:sp>
      <p:sp>
        <p:nvSpPr>
          <p:cNvPr id="11" name="TextBox 10">
            <a:extLst>
              <a:ext uri="{FF2B5EF4-FFF2-40B4-BE49-F238E27FC236}">
                <a16:creationId xmlns:a16="http://schemas.microsoft.com/office/drawing/2014/main" id="{A591B75E-CD96-4601-9F93-BE8B6F01AF3D}"/>
              </a:ext>
            </a:extLst>
          </p:cNvPr>
          <p:cNvSpPr txBox="1"/>
          <p:nvPr/>
        </p:nvSpPr>
        <p:spPr>
          <a:xfrm>
            <a:off x="127589" y="1921511"/>
            <a:ext cx="11855303" cy="2723823"/>
          </a:xfrm>
          <a:prstGeom prst="rect">
            <a:avLst/>
          </a:prstGeom>
        </p:spPr>
        <p:txBody>
          <a:bodyPr wrap="square" lIns="0" tIns="0" rIns="0" bIns="0" rtlCol="0" anchor="t">
            <a:spAutoFit/>
          </a:bodyPr>
          <a:lstStyle/>
          <a:p>
            <a:pPr marL="515937" lvl="1" indent="-342900" algn="just">
              <a:lnSpc>
                <a:spcPct val="150000"/>
              </a:lnSpc>
              <a:buFont typeface="Arial" panose="020B0604020202020204" pitchFamily="34" charset="0"/>
              <a:buChar char="•"/>
            </a:pPr>
            <a:r>
              <a:rPr lang="ne-NP" sz="2400" dirty="0">
                <a:cs typeface="Kalimati" pitchFamily="2"/>
              </a:rPr>
              <a:t>परिवारका सबै सदस्यहरूको अपाङ्गता सम्बन्धी विवरण सोध्नुपर्दछ।</a:t>
            </a:r>
          </a:p>
          <a:p>
            <a:pPr marL="515937" lvl="1" indent="-342900" algn="just">
              <a:lnSpc>
                <a:spcPct val="150000"/>
              </a:lnSpc>
              <a:buFont typeface="Arial" panose="020B0604020202020204" pitchFamily="34" charset="0"/>
              <a:buChar char="•"/>
            </a:pPr>
            <a:r>
              <a:rPr lang="ne-NP" sz="2400" dirty="0">
                <a:effectLst>
                  <a:outerShdw blurRad="38100" dist="38100" dir="2700000" algn="tl">
                    <a:srgbClr val="000000">
                      <a:alpha val="43137"/>
                    </a:srgbClr>
                  </a:outerShdw>
                </a:effectLst>
                <a:latin typeface="Kokila" panose="020B0604020202020204" pitchFamily="34" charset="0"/>
                <a:cs typeface="Kalimati" panose="00000400000000000000" pitchFamily="2"/>
              </a:rPr>
              <a:t>तपाइको घरमा अपाङ्गता भएका व्यक्ति कोही छुट्नु भयो कि ! भनी परिवारमा अपाङ्गता भएका व्यक्ति भए नभएको पुन यकिन गर्न सकिन्छ</a:t>
            </a:r>
          </a:p>
          <a:p>
            <a:pPr marL="515937" lvl="1" indent="-342900" algn="just">
              <a:lnSpc>
                <a:spcPct val="150000"/>
              </a:lnSpc>
              <a:buFont typeface="Arial" panose="020B0604020202020204" pitchFamily="34" charset="0"/>
              <a:buChar char="•"/>
            </a:pPr>
            <a:r>
              <a:rPr lang="ne-NP" sz="2400" dirty="0">
                <a:solidFill>
                  <a:srgbClr val="0000CC"/>
                </a:solidFill>
                <a:effectLst>
                  <a:outerShdw blurRad="38100" dist="38100" dir="2700000" algn="tl">
                    <a:srgbClr val="000000">
                      <a:alpha val="43137"/>
                    </a:srgbClr>
                  </a:outerShdw>
                </a:effectLst>
                <a:latin typeface="Kokila" panose="020B0604020202020204" pitchFamily="34" charset="0"/>
                <a:cs typeface="Kalimati" panose="00000400000000000000" pitchFamily="2"/>
              </a:rPr>
              <a:t>बोल्न</a:t>
            </a:r>
            <a:r>
              <a:rPr lang="en-US" sz="2400" dirty="0">
                <a:solidFill>
                  <a:srgbClr val="0000CC"/>
                </a:solidFill>
                <a:effectLst>
                  <a:outerShdw blurRad="38100" dist="38100" dir="2700000" algn="tl">
                    <a:srgbClr val="000000">
                      <a:alpha val="43137"/>
                    </a:srgbClr>
                  </a:outerShdw>
                </a:effectLst>
                <a:latin typeface="Kokila" panose="020B0604020202020204" pitchFamily="34" charset="0"/>
                <a:cs typeface="Kalimati" panose="00000400000000000000" pitchFamily="2"/>
              </a:rPr>
              <a:t>,</a:t>
            </a:r>
            <a:r>
              <a:rPr lang="ne-NP" sz="2400" dirty="0">
                <a:solidFill>
                  <a:srgbClr val="0000CC"/>
                </a:solidFill>
                <a:effectLst>
                  <a:outerShdw blurRad="38100" dist="38100" dir="2700000" algn="tl">
                    <a:srgbClr val="000000">
                      <a:alpha val="43137"/>
                    </a:srgbClr>
                  </a:outerShdw>
                </a:effectLst>
                <a:latin typeface="Kokila" panose="020B0604020202020204" pitchFamily="34" charset="0"/>
                <a:cs typeface="Kalimati" panose="00000400000000000000" pitchFamily="2"/>
              </a:rPr>
              <a:t> हिड्न</a:t>
            </a:r>
            <a:r>
              <a:rPr lang="en-US" sz="2400" dirty="0">
                <a:solidFill>
                  <a:srgbClr val="0000CC"/>
                </a:solidFill>
                <a:effectLst>
                  <a:outerShdw blurRad="38100" dist="38100" dir="2700000" algn="tl">
                    <a:srgbClr val="000000">
                      <a:alpha val="43137"/>
                    </a:srgbClr>
                  </a:outerShdw>
                </a:effectLst>
                <a:latin typeface="Kokila" panose="020B0604020202020204" pitchFamily="34" charset="0"/>
                <a:cs typeface="Kalimati" panose="00000400000000000000" pitchFamily="2"/>
              </a:rPr>
              <a:t>, </a:t>
            </a:r>
            <a:r>
              <a:rPr lang="ne-NP" sz="2400" dirty="0">
                <a:solidFill>
                  <a:srgbClr val="0000CC"/>
                </a:solidFill>
                <a:effectLst>
                  <a:outerShdw blurRad="38100" dist="38100" dir="2700000" algn="tl">
                    <a:srgbClr val="000000">
                      <a:alpha val="43137"/>
                    </a:srgbClr>
                  </a:outerShdw>
                </a:effectLst>
                <a:latin typeface="Kokila" panose="020B0604020202020204" pitchFamily="34" charset="0"/>
                <a:cs typeface="Kalimati" panose="00000400000000000000" pitchFamily="2"/>
              </a:rPr>
              <a:t>सुन्न</a:t>
            </a:r>
            <a:r>
              <a:rPr lang="en-US" sz="2400" dirty="0">
                <a:solidFill>
                  <a:srgbClr val="0000CC"/>
                </a:solidFill>
                <a:effectLst>
                  <a:outerShdw blurRad="38100" dist="38100" dir="2700000" algn="tl">
                    <a:srgbClr val="000000">
                      <a:alpha val="43137"/>
                    </a:srgbClr>
                  </a:outerShdw>
                </a:effectLst>
                <a:latin typeface="Kokila" panose="020B0604020202020204" pitchFamily="34" charset="0"/>
                <a:cs typeface="Kalimati" panose="00000400000000000000" pitchFamily="2"/>
              </a:rPr>
              <a:t>,</a:t>
            </a:r>
            <a:r>
              <a:rPr lang="ne-NP" sz="2400" dirty="0">
                <a:solidFill>
                  <a:srgbClr val="0000CC"/>
                </a:solidFill>
                <a:effectLst>
                  <a:outerShdw blurRad="38100" dist="38100" dir="2700000" algn="tl">
                    <a:srgbClr val="000000">
                      <a:alpha val="43137"/>
                    </a:srgbClr>
                  </a:outerShdw>
                </a:effectLst>
                <a:latin typeface="Kokila" panose="020B0604020202020204" pitchFamily="34" charset="0"/>
                <a:cs typeface="Kalimati" panose="00000400000000000000" pitchFamily="2"/>
              </a:rPr>
              <a:t> काम गर्न अप्ठेरो हुने व्यक्ति छन त </a:t>
            </a:r>
            <a:r>
              <a:rPr lang="en-US" sz="2400" dirty="0">
                <a:solidFill>
                  <a:srgbClr val="0000CC"/>
                </a:solidFill>
                <a:effectLst>
                  <a:outerShdw blurRad="38100" dist="38100" dir="2700000" algn="tl">
                    <a:srgbClr val="000000">
                      <a:alpha val="43137"/>
                    </a:srgbClr>
                  </a:outerShdw>
                </a:effectLst>
                <a:latin typeface="Kokila" panose="020B0604020202020204" pitchFamily="34" charset="0"/>
                <a:cs typeface="Kalimati" panose="00000400000000000000" pitchFamily="2"/>
              </a:rPr>
              <a:t>?</a:t>
            </a:r>
            <a:r>
              <a:rPr lang="ne-NP" sz="2400" dirty="0">
                <a:solidFill>
                  <a:srgbClr val="0000CC"/>
                </a:solidFill>
                <a:effectLst>
                  <a:outerShdw blurRad="38100" dist="38100" dir="2700000" algn="tl">
                    <a:srgbClr val="000000">
                      <a:alpha val="43137"/>
                    </a:srgbClr>
                  </a:outerShdw>
                </a:effectLst>
                <a:latin typeface="Kokila" panose="020B0604020202020204" pitchFamily="34" charset="0"/>
                <a:cs typeface="Kalimati" panose="00000400000000000000" pitchFamily="2"/>
              </a:rPr>
              <a:t> भनेर पनि यकिन गर्न सकिन्छ ।</a:t>
            </a:r>
            <a:endParaRPr lang="en-US" sz="2400" dirty="0">
              <a:solidFill>
                <a:srgbClr val="0000CC"/>
              </a:solidFill>
              <a:effectLst>
                <a:outerShdw blurRad="38100" dist="38100" dir="2700000" algn="tl">
                  <a:srgbClr val="000000">
                    <a:alpha val="43137"/>
                  </a:srgbClr>
                </a:outerShdw>
              </a:effectLst>
              <a:latin typeface="Kokila" panose="020B0604020202020204" pitchFamily="34" charset="0"/>
              <a:cs typeface="Kalimati" panose="00000400000000000000" pitchFamily="2"/>
            </a:endParaRPr>
          </a:p>
          <a:p>
            <a:pPr marL="515937" lvl="1" indent="-342900" algn="just">
              <a:lnSpc>
                <a:spcPct val="150000"/>
              </a:lnSpc>
              <a:buFont typeface="Arial" panose="020B0604020202020204" pitchFamily="34" charset="0"/>
              <a:buChar char="•"/>
            </a:pPr>
            <a:endParaRPr lang="ne-NP" sz="2400" dirty="0">
              <a:cs typeface="Kalimati" pitchFamily="2"/>
            </a:endParaRPr>
          </a:p>
        </p:txBody>
      </p:sp>
    </p:spTree>
    <p:extLst>
      <p:ext uri="{BB962C8B-B14F-4D97-AF65-F5344CB8AC3E}">
        <p14:creationId xmlns:p14="http://schemas.microsoft.com/office/powerpoint/2010/main" val="3117512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237" y="871305"/>
            <a:ext cx="11121656" cy="386644"/>
          </a:xfrm>
          <a:prstGeom prst="rect">
            <a:avLst/>
          </a:prstGeom>
        </p:spPr>
        <p:txBody>
          <a:bodyPr wrap="square" lIns="0" tIns="0" rIns="0" bIns="0" rtlCol="0" anchor="t">
            <a:spAutoFit/>
          </a:bodyPr>
          <a:lstStyle/>
          <a:p>
            <a:pPr algn="ctr">
              <a:lnSpc>
                <a:spcPts val="2941"/>
              </a:lnSpc>
              <a:spcBef>
                <a:spcPct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महल ३० </a:t>
            </a:r>
            <a:r>
              <a:rPr lang="ne-NP" altLang="en-US" sz="2800" b="1" dirty="0">
                <a:solidFill>
                  <a:srgbClr val="142DAC"/>
                </a:solidFill>
                <a:latin typeface="Calibri" panose="020F0502020204030204" pitchFamily="34" charset="0"/>
                <a:cs typeface="Kalimati" panose="00000400000000000000" pitchFamily="2"/>
              </a:rPr>
              <a:t>प्रकार छुट्याउन कठिन भए निम्न उपाय गर्ने</a:t>
            </a:r>
            <a:endParaRPr lang="ne-NP" sz="2800" b="1" dirty="0">
              <a:solidFill>
                <a:srgbClr val="142DAC"/>
              </a:solidFill>
              <a:latin typeface="Calibri" panose="020F0502020204030204" pitchFamily="34" charset="0"/>
              <a:cs typeface="Kalimati" panose="00000400000000000000" pitchFamily="2"/>
            </a:endParaRPr>
          </a:p>
        </p:txBody>
      </p:sp>
      <p:sp>
        <p:nvSpPr>
          <p:cNvPr id="8" name="Slide Number Placeholder 19"/>
          <p:cNvSpPr txBox="1">
            <a:spLocks/>
          </p:cNvSpPr>
          <p:nvPr/>
        </p:nvSpPr>
        <p:spPr>
          <a:xfrm>
            <a:off x="11525693" y="6404496"/>
            <a:ext cx="666307" cy="438539"/>
          </a:xfrm>
          <a:prstGeom prst="rect">
            <a:avLst/>
          </a:prstGeom>
        </p:spPr>
        <p:txBody>
          <a:bodyPr/>
          <a:lstStyle>
            <a:defPPr>
              <a:defRPr lang="en-US"/>
            </a:defPPr>
            <a:lvl1pPr algn="ctr">
              <a:defRPr>
                <a:latin typeface="Fontasy Himali" panose="04020500000000000000" pitchFamily="8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40B2E4-A264-431E-ABDE-38E3BCDA5876}" type="slidenum">
              <a:rPr lang="en-US"/>
              <a:pPr/>
              <a:t>47</a:t>
            </a:fld>
            <a:endParaRPr lang="en-US" dirty="0"/>
          </a:p>
        </p:txBody>
      </p:sp>
      <p:sp>
        <p:nvSpPr>
          <p:cNvPr id="11" name="TextBox 10">
            <a:extLst>
              <a:ext uri="{FF2B5EF4-FFF2-40B4-BE49-F238E27FC236}">
                <a16:creationId xmlns:a16="http://schemas.microsoft.com/office/drawing/2014/main" id="{A591B75E-CD96-4601-9F93-BE8B6F01AF3D}"/>
              </a:ext>
            </a:extLst>
          </p:cNvPr>
          <p:cNvSpPr txBox="1"/>
          <p:nvPr/>
        </p:nvSpPr>
        <p:spPr>
          <a:xfrm>
            <a:off x="127589" y="1921511"/>
            <a:ext cx="11855303" cy="2169825"/>
          </a:xfrm>
          <a:prstGeom prst="rect">
            <a:avLst/>
          </a:prstGeom>
        </p:spPr>
        <p:txBody>
          <a:bodyPr wrap="square" lIns="0" tIns="0" rIns="0" bIns="0" rtlCol="0" anchor="t">
            <a:spAutoFit/>
          </a:bodyPr>
          <a:lstStyle/>
          <a:p>
            <a:pPr marL="515937" lvl="1" indent="-342900" algn="just">
              <a:lnSpc>
                <a:spcPct val="150000"/>
              </a:lnSpc>
              <a:buFont typeface="Arial" panose="020B0604020202020204" pitchFamily="34" charset="0"/>
              <a:buChar char="•"/>
            </a:pPr>
            <a:r>
              <a:rPr lang="ne-NP" altLang="en-US" sz="2400" dirty="0">
                <a:latin typeface="Kokila" panose="020B0604020202020204" pitchFamily="34" charset="0"/>
                <a:cs typeface="Kalimati" panose="00000400000000000000" pitchFamily="2"/>
              </a:rPr>
              <a:t>अपाङ्गता परिचय पत्र </a:t>
            </a:r>
            <a:r>
              <a:rPr lang="en-US" altLang="en-US" sz="2400" dirty="0">
                <a:latin typeface="Kokila" panose="020B0604020202020204" pitchFamily="34" charset="0"/>
                <a:cs typeface="Kalimati" panose="00000400000000000000" pitchFamily="2"/>
              </a:rPr>
              <a:t>(</a:t>
            </a:r>
            <a:r>
              <a:rPr lang="ne-NP" altLang="en-US" sz="2400" dirty="0">
                <a:latin typeface="Kokila" panose="020B0604020202020204" pitchFamily="34" charset="0"/>
                <a:cs typeface="Kalimati" panose="00000400000000000000" pitchFamily="2"/>
              </a:rPr>
              <a:t>कार्ड</a:t>
            </a:r>
            <a:r>
              <a:rPr lang="en-US" altLang="en-US" sz="2400" dirty="0">
                <a:latin typeface="Kokila" panose="020B0604020202020204" pitchFamily="34" charset="0"/>
                <a:cs typeface="Kalimati" panose="00000400000000000000" pitchFamily="2"/>
              </a:rPr>
              <a:t>)</a:t>
            </a:r>
            <a:r>
              <a:rPr lang="ne-NP" altLang="en-US" sz="2400" dirty="0">
                <a:latin typeface="Kokila" panose="020B0604020202020204" pitchFamily="34" charset="0"/>
                <a:cs typeface="Kalimati" panose="00000400000000000000" pitchFamily="2"/>
              </a:rPr>
              <a:t> लिनु भएको छ त </a:t>
            </a:r>
            <a:r>
              <a:rPr lang="en-US" altLang="en-US" sz="2400" dirty="0">
                <a:latin typeface="Kokila" panose="020B0604020202020204" pitchFamily="34" charset="0"/>
                <a:cs typeface="Kalimati" panose="00000400000000000000" pitchFamily="2"/>
              </a:rPr>
              <a:t>?</a:t>
            </a:r>
            <a:endParaRPr lang="ne-NP" altLang="en-US" sz="2400" dirty="0">
              <a:latin typeface="Kokila" panose="020B0604020202020204" pitchFamily="34" charset="0"/>
              <a:cs typeface="Kalimati" panose="00000400000000000000" pitchFamily="2"/>
            </a:endParaRPr>
          </a:p>
          <a:p>
            <a:pPr marL="515937" lvl="1" indent="-342900" algn="just">
              <a:lnSpc>
                <a:spcPct val="150000"/>
              </a:lnSpc>
              <a:buFont typeface="Arial" panose="020B0604020202020204" pitchFamily="34" charset="0"/>
              <a:buChar char="•"/>
            </a:pPr>
            <a:r>
              <a:rPr lang="ne-NP" altLang="en-US" sz="2400" dirty="0">
                <a:latin typeface="Kokila" panose="020B0604020202020204" pitchFamily="34" charset="0"/>
                <a:cs typeface="Kalimati" panose="00000400000000000000" pitchFamily="2"/>
              </a:rPr>
              <a:t>अपाङ्गता भएका व्यक्तिले राज्यबाट सेवा सुविधा पाउछन् तपाइले लिनु भएको छ कि छैन</a:t>
            </a:r>
            <a:r>
              <a:rPr lang="en-US" altLang="en-US" sz="2400" dirty="0">
                <a:latin typeface="Kokila" panose="020B0604020202020204" pitchFamily="34" charset="0"/>
                <a:cs typeface="Kalimati" panose="00000400000000000000" pitchFamily="2"/>
              </a:rPr>
              <a:t> ?</a:t>
            </a:r>
            <a:endParaRPr lang="ne-NP" altLang="en-US" sz="2400" dirty="0">
              <a:latin typeface="Kokila" panose="020B0604020202020204" pitchFamily="34" charset="0"/>
              <a:cs typeface="Kalimati" panose="00000400000000000000" pitchFamily="2"/>
            </a:endParaRPr>
          </a:p>
          <a:p>
            <a:pPr marL="515937" lvl="1" indent="-342900" algn="just">
              <a:lnSpc>
                <a:spcPct val="150000"/>
              </a:lnSpc>
              <a:buFont typeface="Arial" panose="020B0604020202020204" pitchFamily="34" charset="0"/>
              <a:buChar char="•"/>
            </a:pPr>
            <a:r>
              <a:rPr lang="ne-NP" altLang="en-US" sz="2400" dirty="0">
                <a:latin typeface="Kokila" panose="020B0604020202020204" pitchFamily="34" charset="0"/>
                <a:cs typeface="Kalimati" panose="00000400000000000000" pitchFamily="2"/>
              </a:rPr>
              <a:t>सामाजिक सुरक्षा भत्ता लिनु भएको छ त </a:t>
            </a:r>
            <a:r>
              <a:rPr lang="en-US" altLang="en-US" sz="2400" dirty="0">
                <a:latin typeface="Kokila" panose="020B0604020202020204" pitchFamily="34" charset="0"/>
                <a:cs typeface="Kalimati" panose="00000400000000000000" pitchFamily="2"/>
              </a:rPr>
              <a:t>?</a:t>
            </a:r>
          </a:p>
          <a:p>
            <a:pPr marL="515937" lvl="1" indent="-342900" algn="just">
              <a:lnSpc>
                <a:spcPct val="150000"/>
              </a:lnSpc>
              <a:buFont typeface="Arial" panose="020B0604020202020204" pitchFamily="34" charset="0"/>
              <a:buChar char="•"/>
            </a:pPr>
            <a:endParaRPr lang="ne-NP" sz="2400" dirty="0">
              <a:cs typeface="Kalimati" pitchFamily="2"/>
            </a:endParaRPr>
          </a:p>
        </p:txBody>
      </p:sp>
    </p:spTree>
    <p:extLst>
      <p:ext uri="{BB962C8B-B14F-4D97-AF65-F5344CB8AC3E}">
        <p14:creationId xmlns:p14="http://schemas.microsoft.com/office/powerpoint/2010/main" val="125754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330" y="1316589"/>
            <a:ext cx="12301330" cy="1231106"/>
          </a:xfrm>
          <a:prstGeom prst="rect">
            <a:avLst/>
          </a:prstGeom>
        </p:spPr>
        <p:txBody>
          <a:bodyPr wrap="square">
            <a:spAutoFit/>
          </a:bodyPr>
          <a:lstStyle/>
          <a:p>
            <a:pPr marL="342900" lvl="0" indent="-342900">
              <a:lnSpc>
                <a:spcPct val="150000"/>
              </a:lnSpc>
              <a:spcBef>
                <a:spcPts val="600"/>
              </a:spcBef>
              <a:buFont typeface="Arial" panose="020B0604020202020204" pitchFamily="34" charset="0"/>
              <a:buChar char="•"/>
            </a:pPr>
            <a:r>
              <a:rPr lang="ne-NP" sz="2400" dirty="0">
                <a:solidFill>
                  <a:prstClr val="black"/>
                </a:solidFill>
                <a:latin typeface="Preeti" pitchFamily="2" charset="0"/>
                <a:cs typeface="Kalimati" pitchFamily="2"/>
              </a:rPr>
              <a:t>सहभागीहरूले आफ्नो परिवारको विवरण महल २६ देखि २९  सम्म नमुना प्रश्नावलीमा भर्नुहोस् ।</a:t>
            </a:r>
          </a:p>
          <a:p>
            <a:pPr marL="342900" lvl="0" indent="-342900">
              <a:lnSpc>
                <a:spcPct val="150000"/>
              </a:lnSpc>
              <a:spcBef>
                <a:spcPts val="600"/>
              </a:spcBef>
              <a:buFont typeface="Arial" panose="020B0604020202020204" pitchFamily="34" charset="0"/>
              <a:buChar char="•"/>
            </a:pPr>
            <a:r>
              <a:rPr lang="ne-NP" sz="2400" dirty="0">
                <a:solidFill>
                  <a:prstClr val="black"/>
                </a:solidFill>
                <a:latin typeface="Preeti" pitchFamily="2" charset="0"/>
                <a:cs typeface="Kalimati" pitchFamily="2"/>
              </a:rPr>
              <a:t>विवरण भर्दा सामना गरेका समस्या केही भएमा छलफलका लागि पालैपालो राख्नुहोस् ।</a:t>
            </a:r>
            <a:endParaRPr lang="hi-IN" sz="2400" dirty="0">
              <a:solidFill>
                <a:prstClr val="black"/>
              </a:solidFill>
              <a:latin typeface="Preeti" pitchFamily="2" charset="0"/>
              <a:cs typeface="Kalimati" pitchFamily="2"/>
            </a:endParaRPr>
          </a:p>
        </p:txBody>
      </p:sp>
      <p:sp>
        <p:nvSpPr>
          <p:cNvPr id="7" name="Slide Number Placeholder 6"/>
          <p:cNvSpPr>
            <a:spLocks noGrp="1"/>
          </p:cNvSpPr>
          <p:nvPr>
            <p:ph type="sldNum" sz="quarter" idx="11"/>
          </p:nvPr>
        </p:nvSpPr>
        <p:spPr>
          <a:xfrm>
            <a:off x="11519452" y="6559826"/>
            <a:ext cx="647148" cy="298174"/>
          </a:xfrm>
        </p:spPr>
        <p:txBody>
          <a:bodyPr/>
          <a:lstStyle/>
          <a:p>
            <a:pPr algn="ctr"/>
            <a:fld id="{2840B2E4-A264-431E-ABDE-38E3BCDA5876}" type="slidenum">
              <a:rPr lang="en-US">
                <a:latin typeface="Fontasy Himali" panose="04020500000000000000" pitchFamily="82" charset="0"/>
              </a:rPr>
              <a:pPr algn="ctr"/>
              <a:t>48</a:t>
            </a:fld>
            <a:endParaRPr lang="en-US" dirty="0">
              <a:latin typeface="Fontasy Himali" panose="04020500000000000000" pitchFamily="82" charset="0"/>
            </a:endParaRPr>
          </a:p>
        </p:txBody>
      </p:sp>
      <p:sp>
        <p:nvSpPr>
          <p:cNvPr id="8" name="Rectangle 7">
            <a:extLst>
              <a:ext uri="{FF2B5EF4-FFF2-40B4-BE49-F238E27FC236}">
                <a16:creationId xmlns:a16="http://schemas.microsoft.com/office/drawing/2014/main" id="{D7FD0C32-7750-4116-8DA0-A23E3B6013F3}"/>
              </a:ext>
            </a:extLst>
          </p:cNvPr>
          <p:cNvSpPr/>
          <p:nvPr/>
        </p:nvSpPr>
        <p:spPr>
          <a:xfrm>
            <a:off x="0" y="711024"/>
            <a:ext cx="12192000" cy="523220"/>
          </a:xfrm>
          <a:prstGeom prst="rect">
            <a:avLst/>
          </a:prstGeom>
        </p:spPr>
        <p:txBody>
          <a:bodyPr wrap="square">
            <a:spAutoFit/>
          </a:bodyPr>
          <a:lstStyle/>
          <a:p>
            <a:pPr algn="ctr">
              <a:spcAft>
                <a:spcPts val="600"/>
              </a:spcAft>
            </a:pPr>
            <a:r>
              <a:rPr lang="ne-NP" sz="2800" b="1" dirty="0">
                <a:solidFill>
                  <a:srgbClr val="002060"/>
                </a:solidFill>
                <a:cs typeface="Kalimati" pitchFamily="2"/>
              </a:rPr>
              <a:t>कक्षा कार्य तथा छलफल</a:t>
            </a:r>
            <a:endParaRPr lang="hi-IN" sz="2800" b="1" dirty="0">
              <a:solidFill>
                <a:srgbClr val="002060"/>
              </a:solidFill>
              <a:cs typeface="Kalimati" pitchFamily="2"/>
            </a:endParaRPr>
          </a:p>
        </p:txBody>
      </p:sp>
      <p:pic>
        <p:nvPicPr>
          <p:cNvPr id="10" name="Picture 9">
            <a:extLst>
              <a:ext uri="{FF2B5EF4-FFF2-40B4-BE49-F238E27FC236}">
                <a16:creationId xmlns:a16="http://schemas.microsoft.com/office/drawing/2014/main" id="{4CBEBE12-1E8D-4F93-8AD2-BAE15B1281EC}"/>
              </a:ext>
            </a:extLst>
          </p:cNvPr>
          <p:cNvPicPr>
            <a:picLocks noChangeAspect="1"/>
          </p:cNvPicPr>
          <p:nvPr/>
        </p:nvPicPr>
        <p:blipFill>
          <a:blip r:embed="rId2"/>
          <a:stretch>
            <a:fillRect/>
          </a:stretch>
        </p:blipFill>
        <p:spPr>
          <a:xfrm>
            <a:off x="2126974" y="2773017"/>
            <a:ext cx="8547652" cy="4058714"/>
          </a:xfrm>
          <a:prstGeom prst="rect">
            <a:avLst/>
          </a:prstGeom>
        </p:spPr>
      </p:pic>
    </p:spTree>
    <p:extLst>
      <p:ext uri="{BB962C8B-B14F-4D97-AF65-F5344CB8AC3E}">
        <p14:creationId xmlns:p14="http://schemas.microsoft.com/office/powerpoint/2010/main" val="1322922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9603" y="1562985"/>
            <a:ext cx="7070651" cy="2339102"/>
          </a:xfrm>
          <a:prstGeom prst="rect">
            <a:avLst/>
          </a:prstGeom>
        </p:spPr>
        <p:txBody>
          <a:bodyPr wrap="square">
            <a:spAutoFit/>
          </a:bodyPr>
          <a:lstStyle/>
          <a:p>
            <a:pPr marL="342900" indent="-342900" algn="just">
              <a:lnSpc>
                <a:spcPct val="150000"/>
              </a:lnSpc>
              <a:spcBef>
                <a:spcPts val="600"/>
              </a:spcBef>
              <a:buFont typeface="Arial" panose="020B0604020202020204" pitchFamily="34" charset="0"/>
              <a:buChar char="•"/>
            </a:pPr>
            <a:r>
              <a:rPr lang="ne-NP" sz="2400" dirty="0">
                <a:solidFill>
                  <a:prstClr val="black"/>
                </a:solidFill>
                <a:latin typeface="Preeti" pitchFamily="2" charset="0"/>
                <a:cs typeface="Kalimati" pitchFamily="2"/>
              </a:rPr>
              <a:t>आफ्नो परिवारको विवरण नमुना प्रश्नावलीको महल ३० मा भर्नुहोस् ।</a:t>
            </a:r>
          </a:p>
          <a:p>
            <a:pPr marL="342900" lvl="0" indent="-342900" algn="just">
              <a:lnSpc>
                <a:spcPct val="150000"/>
              </a:lnSpc>
              <a:spcBef>
                <a:spcPts val="600"/>
              </a:spcBef>
              <a:buFont typeface="Arial" panose="020B0604020202020204" pitchFamily="34" charset="0"/>
              <a:buChar char="•"/>
            </a:pPr>
            <a:r>
              <a:rPr lang="ne-NP" sz="2400" dirty="0">
                <a:solidFill>
                  <a:prstClr val="black"/>
                </a:solidFill>
                <a:latin typeface="Preeti" pitchFamily="2" charset="0"/>
                <a:cs typeface="Kalimati" pitchFamily="2"/>
              </a:rPr>
              <a:t>विवरण भर्दा देखिएका समस्या केही भएमा छलफलका लागि पालैपालो राख्नुहोस् ।</a:t>
            </a:r>
            <a:endParaRPr lang="hi-IN" sz="2400" dirty="0">
              <a:solidFill>
                <a:prstClr val="black"/>
              </a:solidFill>
              <a:latin typeface="Preeti" pitchFamily="2" charset="0"/>
              <a:cs typeface="Kalimati" pitchFamily="2"/>
            </a:endParaRPr>
          </a:p>
        </p:txBody>
      </p:sp>
      <p:sp>
        <p:nvSpPr>
          <p:cNvPr id="7" name="Slide Number Placeholder 6"/>
          <p:cNvSpPr>
            <a:spLocks noGrp="1"/>
          </p:cNvSpPr>
          <p:nvPr>
            <p:ph type="sldNum" sz="quarter" idx="11"/>
          </p:nvPr>
        </p:nvSpPr>
        <p:spPr>
          <a:xfrm>
            <a:off x="11704320" y="6504765"/>
            <a:ext cx="462280" cy="381635"/>
          </a:xfrm>
        </p:spPr>
        <p:txBody>
          <a:bodyPr/>
          <a:lstStyle/>
          <a:p>
            <a:pPr algn="ctr"/>
            <a:fld id="{2840B2E4-A264-431E-ABDE-38E3BCDA5876}" type="slidenum">
              <a:rPr lang="en-US">
                <a:latin typeface="Fontasy Himali" panose="04020500000000000000" pitchFamily="82" charset="0"/>
              </a:rPr>
              <a:pPr algn="ctr"/>
              <a:t>49</a:t>
            </a:fld>
            <a:endParaRPr lang="en-US" dirty="0">
              <a:latin typeface="Fontasy Himali" panose="04020500000000000000" pitchFamily="82" charset="0"/>
            </a:endParaRPr>
          </a:p>
        </p:txBody>
      </p:sp>
      <p:sp>
        <p:nvSpPr>
          <p:cNvPr id="8" name="Rectangle 7">
            <a:extLst>
              <a:ext uri="{FF2B5EF4-FFF2-40B4-BE49-F238E27FC236}">
                <a16:creationId xmlns:a16="http://schemas.microsoft.com/office/drawing/2014/main" id="{D7FD0C32-7750-4116-8DA0-A23E3B6013F3}"/>
              </a:ext>
            </a:extLst>
          </p:cNvPr>
          <p:cNvSpPr/>
          <p:nvPr/>
        </p:nvSpPr>
        <p:spPr>
          <a:xfrm>
            <a:off x="0" y="740372"/>
            <a:ext cx="12192000" cy="523220"/>
          </a:xfrm>
          <a:prstGeom prst="rect">
            <a:avLst/>
          </a:prstGeom>
        </p:spPr>
        <p:txBody>
          <a:bodyPr wrap="square">
            <a:spAutoFit/>
          </a:bodyPr>
          <a:lstStyle/>
          <a:p>
            <a:pPr algn="ctr">
              <a:spcAft>
                <a:spcPts val="600"/>
              </a:spcAft>
            </a:pPr>
            <a:r>
              <a:rPr lang="ne-NP" sz="2800" b="1">
                <a:solidFill>
                  <a:srgbClr val="002060"/>
                </a:solidFill>
                <a:cs typeface="Kalimati" pitchFamily="2"/>
              </a:rPr>
              <a:t>कक्षा </a:t>
            </a:r>
            <a:r>
              <a:rPr lang="ne-NP" sz="2800" b="1" dirty="0">
                <a:solidFill>
                  <a:srgbClr val="002060"/>
                </a:solidFill>
                <a:cs typeface="Kalimati" pitchFamily="2"/>
              </a:rPr>
              <a:t>कार्य तथा छलफल</a:t>
            </a:r>
            <a:endParaRPr lang="hi-IN" sz="2800" b="1" dirty="0">
              <a:solidFill>
                <a:srgbClr val="002060"/>
              </a:solidFill>
              <a:cs typeface="Kalimati" pitchFamily="2"/>
            </a:endParaRPr>
          </a:p>
        </p:txBody>
      </p:sp>
      <p:pic>
        <p:nvPicPr>
          <p:cNvPr id="9" name="Picture 8">
            <a:extLst>
              <a:ext uri="{FF2B5EF4-FFF2-40B4-BE49-F238E27FC236}">
                <a16:creationId xmlns:a16="http://schemas.microsoft.com/office/drawing/2014/main" id="{3FCCB9D2-4071-4352-828E-4D6EF7791DA2}"/>
              </a:ext>
            </a:extLst>
          </p:cNvPr>
          <p:cNvPicPr>
            <a:picLocks noChangeAspect="1"/>
          </p:cNvPicPr>
          <p:nvPr/>
        </p:nvPicPr>
        <p:blipFill rotWithShape="1">
          <a:blip r:embed="rId2"/>
          <a:srcRect l="63401" t="27907" r="20465" b="13333"/>
          <a:stretch/>
        </p:blipFill>
        <p:spPr>
          <a:xfrm>
            <a:off x="8698848" y="740372"/>
            <a:ext cx="2945221" cy="6033724"/>
          </a:xfrm>
          <a:prstGeom prst="rect">
            <a:avLst/>
          </a:prstGeom>
        </p:spPr>
      </p:pic>
      <p:pic>
        <p:nvPicPr>
          <p:cNvPr id="2050" name="Picture 2" descr="CMSC 157 - Classwork/Homework Assignments">
            <a:extLst>
              <a:ext uri="{FF2B5EF4-FFF2-40B4-BE49-F238E27FC236}">
                <a16:creationId xmlns:a16="http://schemas.microsoft.com/office/drawing/2014/main" id="{EF54A3BE-0329-4887-A5D1-6A7740689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415" y="4558266"/>
            <a:ext cx="245745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3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0" y="752840"/>
            <a:ext cx="12084747" cy="118411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spcBef>
                <a:spcPts val="600"/>
              </a:spcBef>
              <a:buNone/>
            </a:pPr>
            <a:r>
              <a:rPr lang="ne-NP" sz="2800" b="1" dirty="0">
                <a:latin typeface="Preeti"/>
                <a:ea typeface="Calibri"/>
                <a:cs typeface="Kalimati" pitchFamily="2"/>
              </a:rPr>
              <a:t>महल  २६</a:t>
            </a:r>
            <a:r>
              <a:rPr lang="en-US" sz="2800" b="1" dirty="0">
                <a:latin typeface="Arial" pitchFamily="34" charset="0"/>
                <a:ea typeface="Calibri"/>
                <a:cs typeface="Arial" pitchFamily="34" charset="0"/>
              </a:rPr>
              <a:t>:</a:t>
            </a:r>
            <a:r>
              <a:rPr lang="ne-NP" sz="2800" b="1" dirty="0">
                <a:latin typeface="Preeti"/>
                <a:ea typeface="Calibri"/>
                <a:cs typeface="Kalimati" pitchFamily="2"/>
              </a:rPr>
              <a:t> ..नाम.. ले हालसम्म कति जना जीवित बच्चा जन्माउनु भयो ?</a:t>
            </a:r>
            <a:r>
              <a:rPr lang="ne-NP" sz="2800" b="1" dirty="0">
                <a:solidFill>
                  <a:srgbClr val="002060"/>
                </a:solidFill>
                <a:latin typeface="Ganesh" pitchFamily="2" charset="0"/>
                <a:cs typeface="Kalimati" panose="00000400000000000000" pitchFamily="2"/>
              </a:rPr>
              <a:t> </a:t>
            </a:r>
          </a:p>
          <a:p>
            <a:pPr marL="0" indent="0" algn="ctr">
              <a:lnSpc>
                <a:spcPct val="150000"/>
              </a:lnSpc>
              <a:spcBef>
                <a:spcPts val="600"/>
              </a:spcBef>
              <a:buNone/>
            </a:pPr>
            <a:r>
              <a:rPr lang="ne-NP" altLang="ko-KR" sz="1800" dirty="0">
                <a:latin typeface="Ganesh" pitchFamily="2" charset="0"/>
                <a:cs typeface="Kalimati" pitchFamily="2"/>
              </a:rPr>
              <a:t>(सँगै बस्ने, अन्यत्र बस्ने र जीवित जन्मेर मृत्यु भएको समेत समावेश गरी संख्या लेख्नुहोस् । </a:t>
            </a:r>
            <a:endParaRPr lang="en-US" altLang="ko-KR" sz="1800" dirty="0">
              <a:latin typeface="Ganesh" pitchFamily="2" charset="0"/>
              <a:cs typeface="Kalimati" pitchFamily="2"/>
            </a:endParaRPr>
          </a:p>
          <a:p>
            <a:pPr marL="0" indent="0" algn="ctr">
              <a:spcBef>
                <a:spcPts val="600"/>
              </a:spcBef>
              <a:buNone/>
            </a:pPr>
            <a:r>
              <a:rPr lang="ne-NP" altLang="ko-KR" sz="1800" dirty="0">
                <a:latin typeface="Ganesh" pitchFamily="2" charset="0"/>
                <a:cs typeface="Kalimati" pitchFamily="2"/>
              </a:rPr>
              <a:t>१ जना पनि जीवित  बच्चा नजन्मेको भए महल २९</a:t>
            </a:r>
            <a:r>
              <a:rPr lang="ne-NP" altLang="ko-KR" sz="1400" b="1" dirty="0">
                <a:latin typeface="Ganesh" pitchFamily="2" charset="0"/>
                <a:cs typeface="Kalimati" pitchFamily="2"/>
              </a:rPr>
              <a:t>) </a:t>
            </a:r>
            <a:endParaRPr lang="ko-KR" altLang="en-US" sz="1400" b="1" dirty="0">
              <a:latin typeface="Ganesh" pitchFamily="2" charset="0"/>
              <a:cs typeface="Kalimati" pitchFamily="2"/>
            </a:endParaRPr>
          </a:p>
        </p:txBody>
      </p:sp>
      <p:sp>
        <p:nvSpPr>
          <p:cNvPr id="9" name="Slide Number Placeholder 5"/>
          <p:cNvSpPr>
            <a:spLocks noGrp="1"/>
          </p:cNvSpPr>
          <p:nvPr>
            <p:ph type="sldNum" sz="quarter" idx="12"/>
          </p:nvPr>
        </p:nvSpPr>
        <p:spPr>
          <a:xfrm>
            <a:off x="11513810" y="6479993"/>
            <a:ext cx="570938" cy="274097"/>
          </a:xfrm>
        </p:spPr>
        <p:txBody>
          <a:bodyPr/>
          <a:lstStyle/>
          <a:p>
            <a:pPr algn="ctr"/>
            <a:fld id="{47ADD359-29A0-43EB-89A2-180A860BB361}" type="slidenum">
              <a:rPr lang="en-US">
                <a:latin typeface="Fontasy Himali" panose="04020500000000000000" pitchFamily="82" charset="0"/>
              </a:rPr>
              <a:pPr algn="ctr"/>
              <a:t>5</a:t>
            </a:fld>
            <a:endParaRPr lang="en-US" dirty="0">
              <a:latin typeface="Fontasy Himali" panose="04020500000000000000" pitchFamily="82" charset="0"/>
            </a:endParaRPr>
          </a:p>
        </p:txBody>
      </p:sp>
      <p:sp>
        <p:nvSpPr>
          <p:cNvPr id="12" name="Rectangle 11"/>
          <p:cNvSpPr/>
          <p:nvPr/>
        </p:nvSpPr>
        <p:spPr>
          <a:xfrm>
            <a:off x="231707" y="2437064"/>
            <a:ext cx="8979788" cy="392415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dirty="0">
                <a:latin typeface="Calibri" panose="020F0502020204030204" pitchFamily="34" charset="0"/>
                <a:ea typeface="Calibri" panose="020F0502020204030204" pitchFamily="34" charset="0"/>
                <a:cs typeface="Kalimati" panose="00000400000000000000" pitchFamily="2"/>
              </a:rPr>
              <a:t>प्रजनन् सम्बन्धी विवरण १५ देखि ४९ वर्ष सम्मका एक पटक विवाह भइसकेका महिलालाई मात्र सोध्नुपर्छ </a:t>
            </a:r>
            <a:r>
              <a:rPr lang="ne-NP" sz="2400" dirty="0"/>
              <a:t>।</a:t>
            </a:r>
          </a:p>
          <a:p>
            <a:pPr marL="342900" indent="-342900" algn="just">
              <a:lnSpc>
                <a:spcPct val="150000"/>
              </a:lnSpc>
              <a:buFont typeface="Arial" panose="020B0604020202020204" pitchFamily="34" charset="0"/>
              <a:buChar char="•"/>
            </a:pPr>
            <a:r>
              <a:rPr lang="ne-NP" sz="2400" dirty="0">
                <a:cs typeface="Kalimati" panose="00000400000000000000" pitchFamily="2"/>
              </a:rPr>
              <a:t>जीवित जन्मेको भन्नाले आमाको गर्भबाट बच्चा जन्मँदा स्वर निकालेर वा कुनै किसिमबाट हलचल गरेर जीवित भएको संकेत दिई जन्मेको भनी बुझ्नुपर्दछ । </a:t>
            </a:r>
          </a:p>
          <a:p>
            <a:pPr marL="342900" indent="-342900" algn="just">
              <a:lnSpc>
                <a:spcPct val="150000"/>
              </a:lnSpc>
              <a:buFont typeface="Arial" panose="020B0604020202020204" pitchFamily="34" charset="0"/>
              <a:buChar char="•"/>
            </a:pPr>
            <a:r>
              <a:rPr lang="ne-NP" sz="2400" dirty="0">
                <a:cs typeface="Kalimati" panose="00000400000000000000" pitchFamily="2"/>
              </a:rPr>
              <a:t>बच्चाको जन्म हुँदा जीवित भएको कुनै संकेत जस्तैः आवाज दिने</a:t>
            </a:r>
            <a:r>
              <a:rPr lang="en-US" sz="2400" dirty="0">
                <a:cs typeface="Kalimati" panose="00000400000000000000" pitchFamily="2"/>
              </a:rPr>
              <a:t>,</a:t>
            </a:r>
            <a:r>
              <a:rPr lang="ne-NP" sz="2400" dirty="0">
                <a:cs typeface="Kalimati" panose="00000400000000000000" pitchFamily="2"/>
              </a:rPr>
              <a:t> रुने वा हलचल गर्ने आदि नभए यस्तो जन्म जीवित भएको मानिंदैन ।</a:t>
            </a:r>
            <a:endParaRPr lang="ne-NP" sz="2400" dirty="0">
              <a:latin typeface="Calibri" panose="020F0502020204030204" pitchFamily="34" charset="0"/>
              <a:ea typeface="Calibri" panose="020F0502020204030204" pitchFamily="34" charset="0"/>
              <a:cs typeface="Kalimati" panose="00000400000000000000" pitchFamily="2"/>
            </a:endParaRPr>
          </a:p>
        </p:txBody>
      </p:sp>
      <p:pic>
        <p:nvPicPr>
          <p:cNvPr id="4" name="Picture 3">
            <a:extLst>
              <a:ext uri="{FF2B5EF4-FFF2-40B4-BE49-F238E27FC236}">
                <a16:creationId xmlns:a16="http://schemas.microsoft.com/office/drawing/2014/main" id="{C6B2FC84-565F-49A5-8A0E-676E3B9460C1}"/>
              </a:ext>
            </a:extLst>
          </p:cNvPr>
          <p:cNvPicPr>
            <a:picLocks noChangeAspect="1"/>
          </p:cNvPicPr>
          <p:nvPr/>
        </p:nvPicPr>
        <p:blipFill>
          <a:blip r:embed="rId2"/>
          <a:stretch>
            <a:fillRect/>
          </a:stretch>
        </p:blipFill>
        <p:spPr>
          <a:xfrm>
            <a:off x="9889435" y="1837987"/>
            <a:ext cx="2302565" cy="4523228"/>
          </a:xfrm>
          <a:prstGeom prst="rect">
            <a:avLst/>
          </a:prstGeom>
        </p:spPr>
      </p:pic>
      <p:sp>
        <p:nvSpPr>
          <p:cNvPr id="7" name="TextBox 6">
            <a:extLst>
              <a:ext uri="{FF2B5EF4-FFF2-40B4-BE49-F238E27FC236}">
                <a16:creationId xmlns:a16="http://schemas.microsoft.com/office/drawing/2014/main" id="{EBF541ED-2A0E-4416-AFA9-1DE3E0997B46}"/>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4239695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2686" y="3111687"/>
            <a:ext cx="3366627" cy="1446550"/>
          </a:xfrm>
          <a:prstGeom prst="rect">
            <a:avLst/>
          </a:prstGeom>
          <a:noFill/>
        </p:spPr>
        <p:txBody>
          <a:bodyPr wrap="none" rtlCol="0">
            <a:spAutoFit/>
          </a:bodyPr>
          <a:lstStyle/>
          <a:p>
            <a:pPr algn="ctr"/>
            <a:r>
              <a:rPr lang="ne-NP" sz="8800" b="1">
                <a:solidFill>
                  <a:srgbClr val="142DAC"/>
                </a:solidFill>
                <a:latin typeface="Kokila" panose="020B0604020202020204" pitchFamily="34" charset="0"/>
                <a:cs typeface="Kokila" panose="020B0604020202020204" pitchFamily="34" charset="0"/>
              </a:rPr>
              <a:t>धन्यवाद </a:t>
            </a:r>
            <a:r>
              <a:rPr lang="en-US" sz="8800" b="1">
                <a:solidFill>
                  <a:srgbClr val="142DAC"/>
                </a:solidFill>
                <a:latin typeface="Kokila" panose="020B0604020202020204" pitchFamily="34" charset="0"/>
                <a:cs typeface="Kokila" panose="020B0604020202020204" pitchFamily="34" charset="0"/>
              </a:rPr>
              <a:t>!</a:t>
            </a:r>
            <a:endParaRPr lang="en-US" sz="8800" b="1" dirty="0">
              <a:solidFill>
                <a:srgbClr val="142DAC"/>
              </a:solidFill>
              <a:latin typeface="Kokila" panose="020B0604020202020204" pitchFamily="34" charset="0"/>
              <a:cs typeface="Kokila" panose="020B0604020202020204" pitchFamily="34" charset="0"/>
            </a:endParaRPr>
          </a:p>
        </p:txBody>
      </p:sp>
      <p:sp>
        <p:nvSpPr>
          <p:cNvPr id="6" name="Slide Number Placeholder 6">
            <a:extLst>
              <a:ext uri="{FF2B5EF4-FFF2-40B4-BE49-F238E27FC236}">
                <a16:creationId xmlns:a16="http://schemas.microsoft.com/office/drawing/2014/main" id="{C151801E-9D9A-4002-AB10-2795594A95E9}"/>
              </a:ext>
            </a:extLst>
          </p:cNvPr>
          <p:cNvSpPr txBox="1">
            <a:spLocks/>
          </p:cNvSpPr>
          <p:nvPr/>
        </p:nvSpPr>
        <p:spPr>
          <a:xfrm>
            <a:off x="11704320" y="6451600"/>
            <a:ext cx="462280" cy="381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50</a:t>
            </a:fld>
            <a:endParaRPr lang="en-US" dirty="0">
              <a:latin typeface="Fontasy Himali" panose="04020500000000000000" pitchFamily="82" charset="0"/>
            </a:endParaRPr>
          </a:p>
        </p:txBody>
      </p:sp>
    </p:spTree>
    <p:extLst>
      <p:ext uri="{BB962C8B-B14F-4D97-AF65-F5344CB8AC3E}">
        <p14:creationId xmlns:p14="http://schemas.microsoft.com/office/powerpoint/2010/main" val="387776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670890" y="6449215"/>
            <a:ext cx="521110" cy="400109"/>
          </a:xfrm>
        </p:spPr>
        <p:txBody>
          <a:bodyPr/>
          <a:lstStyle/>
          <a:p>
            <a:pPr algn="ctr"/>
            <a:fld id="{2840B2E4-A264-431E-ABDE-38E3BCDA5876}" type="slidenum">
              <a:rPr lang="en-US">
                <a:latin typeface="Fontasy Himali" panose="04020500000000000000" pitchFamily="82" charset="0"/>
              </a:rPr>
              <a:pPr algn="ctr"/>
              <a:t>6</a:t>
            </a:fld>
            <a:endParaRPr lang="en-US" dirty="0">
              <a:latin typeface="Fontasy Himali" panose="04020500000000000000" pitchFamily="82" charset="0"/>
            </a:endParaRPr>
          </a:p>
        </p:txBody>
      </p:sp>
      <p:sp>
        <p:nvSpPr>
          <p:cNvPr id="8" name="Text Placeholder 1"/>
          <p:cNvSpPr txBox="1">
            <a:spLocks/>
          </p:cNvSpPr>
          <p:nvPr/>
        </p:nvSpPr>
        <p:spPr>
          <a:xfrm>
            <a:off x="1103586" y="1060747"/>
            <a:ext cx="10567304" cy="67956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ne-NP" sz="2800" b="1" dirty="0">
                <a:latin typeface="Preeti"/>
                <a:ea typeface="Calibri"/>
                <a:cs typeface="Kalimati" pitchFamily="2"/>
              </a:rPr>
              <a:t>महल  २६</a:t>
            </a:r>
            <a:r>
              <a:rPr lang="en-US" sz="2800" b="1" dirty="0">
                <a:latin typeface="Arial" pitchFamily="34" charset="0"/>
                <a:ea typeface="Calibri"/>
                <a:cs typeface="Arial" pitchFamily="34" charset="0"/>
              </a:rPr>
              <a:t>:</a:t>
            </a:r>
            <a:r>
              <a:rPr lang="ne-NP" sz="2800" b="1" dirty="0">
                <a:latin typeface="Preeti"/>
                <a:ea typeface="Calibri"/>
                <a:cs typeface="Kalimati" pitchFamily="2"/>
              </a:rPr>
              <a:t> ..नाम.. ले हालसम्म कति जना जीवित बच्चा जन्माउनु भयो ?</a:t>
            </a:r>
            <a:r>
              <a:rPr lang="ne-NP" sz="2800" b="1" dirty="0">
                <a:solidFill>
                  <a:srgbClr val="002060"/>
                </a:solidFill>
                <a:latin typeface="Ganesh" pitchFamily="2" charset="0"/>
                <a:cs typeface="Kalimati" panose="00000400000000000000" pitchFamily="2"/>
              </a:rPr>
              <a:t> </a:t>
            </a:r>
            <a:endParaRPr lang="ko-KR" altLang="en-US" sz="1800" b="1" dirty="0">
              <a:latin typeface="Ganesh" pitchFamily="2" charset="0"/>
              <a:cs typeface="Kalimati" pitchFamily="2"/>
            </a:endParaRPr>
          </a:p>
        </p:txBody>
      </p:sp>
      <p:sp>
        <p:nvSpPr>
          <p:cNvPr id="9" name="TextBox 8"/>
          <p:cNvSpPr txBox="1"/>
          <p:nvPr/>
        </p:nvSpPr>
        <p:spPr>
          <a:xfrm>
            <a:off x="34251" y="2497392"/>
            <a:ext cx="7032472" cy="337015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anose="00000400000000000000" pitchFamily="2"/>
              </a:rPr>
              <a:t>गर्भ बिग्रेको वा खेर गएको</a:t>
            </a:r>
            <a:r>
              <a:rPr lang="en-US" sz="2400" dirty="0">
                <a:cs typeface="Kalimati" panose="00000400000000000000" pitchFamily="2"/>
              </a:rPr>
              <a:t>,</a:t>
            </a:r>
            <a:r>
              <a:rPr lang="ne-NP" sz="2400" dirty="0">
                <a:cs typeface="Kalimati" panose="00000400000000000000" pitchFamily="2"/>
              </a:rPr>
              <a:t> गर्भमै बच्चाको मृत्यु भर्इ जन्मेको </a:t>
            </a:r>
            <a:r>
              <a:rPr lang="en-US" sz="2400" dirty="0"/>
              <a:t>(Still Birth)</a:t>
            </a:r>
            <a:r>
              <a:rPr lang="ne-NP" sz="2400" dirty="0">
                <a:cs typeface="Kalimati" panose="00000400000000000000" pitchFamily="2"/>
              </a:rPr>
              <a:t> लाई जीवित</a:t>
            </a:r>
            <a:r>
              <a:rPr lang="en-US" sz="2400" dirty="0">
                <a:cs typeface="Kalimati" panose="00000400000000000000" pitchFamily="2"/>
              </a:rPr>
              <a:t> </a:t>
            </a:r>
            <a:r>
              <a:rPr lang="ne-NP" sz="2400" dirty="0">
                <a:cs typeface="Kalimati" panose="00000400000000000000" pitchFamily="2"/>
              </a:rPr>
              <a:t>जन्म भन्न मिल्दैन । </a:t>
            </a:r>
            <a:endParaRPr lang="en-US" sz="2400" dirty="0">
              <a:cs typeface="Kalimati" panose="00000400000000000000" pitchFamily="2"/>
            </a:endParaRPr>
          </a:p>
          <a:p>
            <a:pPr marL="342900" indent="-342900">
              <a:lnSpc>
                <a:spcPct val="150000"/>
              </a:lnSpc>
              <a:buFont typeface="Arial" panose="020B0604020202020204" pitchFamily="34" charset="0"/>
              <a:buChar char="•"/>
            </a:pPr>
            <a:r>
              <a:rPr lang="ne-NP" sz="2400" dirty="0">
                <a:cs typeface="Kalimati" panose="00000400000000000000" pitchFamily="2"/>
              </a:rPr>
              <a:t>बच्चा जन्मँदै मृत भए गणनामा</a:t>
            </a:r>
            <a:r>
              <a:rPr lang="en-US" sz="2400" dirty="0">
                <a:cs typeface="Kalimati" panose="00000400000000000000" pitchFamily="2"/>
              </a:rPr>
              <a:t> </a:t>
            </a:r>
            <a:r>
              <a:rPr lang="ne-NP" sz="2400" dirty="0">
                <a:cs typeface="Kalimati" panose="00000400000000000000" pitchFamily="2"/>
              </a:rPr>
              <a:t>समावेश गर्नुपर्दैन भने</a:t>
            </a:r>
            <a:r>
              <a:rPr lang="en-US" sz="2400" dirty="0">
                <a:cs typeface="Kalimati" panose="00000400000000000000" pitchFamily="2"/>
              </a:rPr>
              <a:t> </a:t>
            </a:r>
            <a:r>
              <a:rPr lang="ne-NP" sz="2400" dirty="0">
                <a:cs typeface="Kalimati" panose="00000400000000000000" pitchFamily="2"/>
              </a:rPr>
              <a:t>जिउँदै जन्मेको बच्चाको गणना गर्न छुटाउनुहुँदैन ।</a:t>
            </a:r>
            <a:endParaRPr lang="en-US" sz="2400" dirty="0">
              <a:cs typeface="Kalimati" panose="00000400000000000000" pitchFamily="2"/>
            </a:endParaRPr>
          </a:p>
          <a:p>
            <a:pPr marL="342900" indent="-342900">
              <a:lnSpc>
                <a:spcPct val="150000"/>
              </a:lnSpc>
              <a:buFont typeface="Arial" panose="020B0604020202020204" pitchFamily="34" charset="0"/>
              <a:buChar char="•"/>
            </a:pPr>
            <a:r>
              <a:rPr lang="ne-NP" sz="2400" dirty="0">
                <a:cs typeface="Kalimati" panose="00000400000000000000" pitchFamily="2"/>
              </a:rPr>
              <a:t>एकजना जना पनि जीवित बच्चा नजन्मेको भए महल २९</a:t>
            </a:r>
            <a:r>
              <a:rPr lang="en-US" sz="2400" dirty="0">
                <a:cs typeface="Kalimati" panose="00000400000000000000" pitchFamily="2"/>
              </a:rPr>
              <a:t> </a:t>
            </a:r>
            <a:r>
              <a:rPr lang="ne-NP" sz="2400" dirty="0">
                <a:cs typeface="Kalimati" panose="00000400000000000000" pitchFamily="2"/>
              </a:rPr>
              <a:t>मा जानुपर्छ ।</a:t>
            </a:r>
            <a:endParaRPr lang="en-US" sz="2400" dirty="0">
              <a:cs typeface="Kalimati" panose="00000400000000000000" pitchFamily="2"/>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4104" y="1948069"/>
            <a:ext cx="4663646" cy="4501146"/>
          </a:xfrm>
          <a:prstGeom prst="rect">
            <a:avLst/>
          </a:prstGeom>
          <a:noFill/>
          <a:ln>
            <a:noFill/>
          </a:ln>
        </p:spPr>
      </p:pic>
      <p:sp>
        <p:nvSpPr>
          <p:cNvPr id="11" name="TextBox 10">
            <a:extLst>
              <a:ext uri="{FF2B5EF4-FFF2-40B4-BE49-F238E27FC236}">
                <a16:creationId xmlns:a16="http://schemas.microsoft.com/office/drawing/2014/main" id="{75196CA3-CAEF-4F15-BB6A-61846D181609}"/>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3135048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670890" y="6449215"/>
            <a:ext cx="521110" cy="400109"/>
          </a:xfrm>
        </p:spPr>
        <p:txBody>
          <a:bodyPr/>
          <a:lstStyle/>
          <a:p>
            <a:pPr algn="ctr"/>
            <a:fld id="{2840B2E4-A264-431E-ABDE-38E3BCDA5876}" type="slidenum">
              <a:rPr lang="en-US">
                <a:latin typeface="Fontasy Himali" panose="04020500000000000000" pitchFamily="82" charset="0"/>
              </a:rPr>
              <a:pPr algn="ctr"/>
              <a:t>7</a:t>
            </a:fld>
            <a:endParaRPr lang="en-US" dirty="0">
              <a:latin typeface="Fontasy Himali" panose="04020500000000000000" pitchFamily="82" charset="0"/>
            </a:endParaRPr>
          </a:p>
        </p:txBody>
      </p:sp>
      <p:sp>
        <p:nvSpPr>
          <p:cNvPr id="8" name="Text Placeholder 1"/>
          <p:cNvSpPr txBox="1">
            <a:spLocks/>
          </p:cNvSpPr>
          <p:nvPr/>
        </p:nvSpPr>
        <p:spPr>
          <a:xfrm>
            <a:off x="1103586" y="792392"/>
            <a:ext cx="10567304" cy="67956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ne-NP" sz="2800" b="1" dirty="0">
                <a:latin typeface="Preeti"/>
                <a:ea typeface="Calibri"/>
                <a:cs typeface="Kalimati" pitchFamily="2"/>
              </a:rPr>
              <a:t>महल  २६</a:t>
            </a:r>
            <a:r>
              <a:rPr lang="en-US" sz="2800" b="1" dirty="0">
                <a:latin typeface="Arial" pitchFamily="34" charset="0"/>
                <a:ea typeface="Calibri"/>
                <a:cs typeface="Arial" pitchFamily="34" charset="0"/>
              </a:rPr>
              <a:t>:</a:t>
            </a:r>
            <a:r>
              <a:rPr lang="ne-NP" sz="2800" b="1" dirty="0">
                <a:latin typeface="Preeti"/>
                <a:ea typeface="Calibri"/>
                <a:cs typeface="Kalimati" pitchFamily="2"/>
              </a:rPr>
              <a:t> ..नाम.. ले हालसम्म कति जना जीवित बच्चा जन्माउनु भयो ?</a:t>
            </a:r>
            <a:r>
              <a:rPr lang="ne-NP" sz="2800" b="1" dirty="0">
                <a:solidFill>
                  <a:srgbClr val="002060"/>
                </a:solidFill>
                <a:latin typeface="Ganesh" pitchFamily="2" charset="0"/>
                <a:cs typeface="Kalimati" panose="00000400000000000000" pitchFamily="2"/>
              </a:rPr>
              <a:t> </a:t>
            </a:r>
            <a:endParaRPr lang="ko-KR" altLang="en-US" sz="1800" b="1" dirty="0">
              <a:latin typeface="Ganesh" pitchFamily="2" charset="0"/>
              <a:cs typeface="Kalimati" pitchFamily="2"/>
            </a:endParaRPr>
          </a:p>
        </p:txBody>
      </p:sp>
      <p:sp>
        <p:nvSpPr>
          <p:cNvPr id="9" name="TextBox 8"/>
          <p:cNvSpPr txBox="1"/>
          <p:nvPr/>
        </p:nvSpPr>
        <p:spPr>
          <a:xfrm>
            <a:off x="258417" y="1936955"/>
            <a:ext cx="11648447" cy="410881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anose="00000400000000000000" pitchFamily="2"/>
              </a:rPr>
              <a:t>जायजन्म भएका छोराछोरीमध्ये सँगै बस्ने</a:t>
            </a:r>
            <a:r>
              <a:rPr lang="en-US" sz="2400" dirty="0">
                <a:cs typeface="Kalimati" panose="00000400000000000000" pitchFamily="2"/>
              </a:rPr>
              <a:t>, </a:t>
            </a:r>
            <a:r>
              <a:rPr lang="ne-NP" sz="2400" dirty="0">
                <a:cs typeface="Kalimati" panose="00000400000000000000" pitchFamily="2"/>
              </a:rPr>
              <a:t>अन्यत्र बस्ने तथा जीवित जन्मेर मृत्यु भएका सबै छोराछोरीहरूको जम्मा संख्या छोरा र छोरीका अलगअलग महलमा  लेख्नुपर्दछ ।</a:t>
            </a:r>
          </a:p>
          <a:p>
            <a:pPr marL="342900" indent="-342900" algn="just">
              <a:lnSpc>
                <a:spcPct val="150000"/>
              </a:lnSpc>
              <a:buFont typeface="Arial" panose="020B0604020202020204" pitchFamily="34" charset="0"/>
              <a:buChar char="•"/>
            </a:pPr>
            <a:r>
              <a:rPr lang="ne-NP" sz="2400" dirty="0">
                <a:cs typeface="Kalimati" panose="00000400000000000000" pitchFamily="2"/>
              </a:rPr>
              <a:t>१५ देखि ४९ वर्ष उमेरसम्मका कम्तिमा एकपटक विवाह भएका (महल १३ मा कोड </a:t>
            </a:r>
            <a:r>
              <a:rPr lang="en-US" sz="2800" b="1" dirty="0">
                <a:solidFill>
                  <a:srgbClr val="0070C0"/>
                </a:solidFill>
                <a:cs typeface="Kalimati" panose="00000400000000000000" pitchFamily="2"/>
              </a:rPr>
              <a:t>2</a:t>
            </a:r>
            <a:r>
              <a:rPr lang="en-US" sz="2800" dirty="0">
                <a:cs typeface="Kalimati" panose="00000400000000000000" pitchFamily="2"/>
              </a:rPr>
              <a:t> </a:t>
            </a:r>
            <a:r>
              <a:rPr lang="ne-NP" sz="2400" dirty="0">
                <a:cs typeface="Kalimati" panose="00000400000000000000" pitchFamily="2"/>
              </a:rPr>
              <a:t>देखि </a:t>
            </a:r>
            <a:r>
              <a:rPr lang="en-US" sz="2800" b="1" dirty="0">
                <a:solidFill>
                  <a:srgbClr val="0070C0"/>
                </a:solidFill>
                <a:cs typeface="Kalimati" panose="00000400000000000000" pitchFamily="2"/>
              </a:rPr>
              <a:t>5</a:t>
            </a:r>
            <a:r>
              <a:rPr lang="ne-NP" sz="2400" dirty="0">
                <a:cs typeface="Kalimati" panose="00000400000000000000" pitchFamily="2"/>
              </a:rPr>
              <a:t> सम्मका विवाहको कुनै पनि स्थिति भएका) महिलाहरूबाट हालसम्म जिउँदै जन्म भई हाल सँगै बस्ने</a:t>
            </a:r>
            <a:r>
              <a:rPr lang="en-US" sz="2400" dirty="0">
                <a:cs typeface="Kalimati" panose="00000400000000000000" pitchFamily="2"/>
              </a:rPr>
              <a:t>, </a:t>
            </a:r>
            <a:r>
              <a:rPr lang="ne-NP" sz="2400" dirty="0">
                <a:cs typeface="Kalimati" panose="00000400000000000000" pitchFamily="2"/>
              </a:rPr>
              <a:t>अन्यत्र बस्ने र मृत्यु भएका समेत गरी छोरा र छोरीको संख्या अलगअलग महलमा लेख्नुपर्दछ ।</a:t>
            </a:r>
            <a:endParaRPr lang="en-US" sz="2400" dirty="0">
              <a:cs typeface="Kalimati" panose="00000400000000000000" pitchFamily="2"/>
            </a:endParaRPr>
          </a:p>
          <a:p>
            <a:pPr marL="342900" indent="-342900" algn="just">
              <a:lnSpc>
                <a:spcPct val="150000"/>
              </a:lnSpc>
              <a:buFont typeface="Arial" panose="020B0604020202020204" pitchFamily="34" charset="0"/>
              <a:buChar char="•"/>
            </a:pPr>
            <a:r>
              <a:rPr lang="ne-NP" sz="2400" dirty="0">
                <a:cs typeface="Kalimati" panose="00000400000000000000" pitchFamily="2"/>
              </a:rPr>
              <a:t>एकजना पनि जीवित जन्म नभएको भए छोरा र छोरीको संख्या </a:t>
            </a:r>
            <a:r>
              <a:rPr lang="ne-NP" sz="2400" b="1" dirty="0">
                <a:solidFill>
                  <a:srgbClr val="0070C0"/>
                </a:solidFill>
                <a:cs typeface="Kalimati" panose="00000400000000000000" pitchFamily="2"/>
              </a:rPr>
              <a:t>००</a:t>
            </a:r>
            <a:r>
              <a:rPr lang="ne-NP" sz="2400" dirty="0">
                <a:cs typeface="Kalimati" panose="00000400000000000000" pitchFamily="2"/>
              </a:rPr>
              <a:t> लेख्नुपर्दछ । </a:t>
            </a:r>
          </a:p>
        </p:txBody>
      </p:sp>
      <p:sp>
        <p:nvSpPr>
          <p:cNvPr id="6" name="TextBox 5">
            <a:extLst>
              <a:ext uri="{FF2B5EF4-FFF2-40B4-BE49-F238E27FC236}">
                <a16:creationId xmlns:a16="http://schemas.microsoft.com/office/drawing/2014/main" id="{B49FB511-2686-4B10-98EA-801277B7EE6B}"/>
              </a:ext>
            </a:extLst>
          </p:cNvPr>
          <p:cNvSpPr txBox="1"/>
          <p:nvPr/>
        </p:nvSpPr>
        <p:spPr>
          <a:xfrm>
            <a:off x="5267735" y="6449216"/>
            <a:ext cx="6102626" cy="400110"/>
          </a:xfrm>
          <a:prstGeom prst="rect">
            <a:avLst/>
          </a:prstGeom>
          <a:noFill/>
        </p:spPr>
        <p:txBody>
          <a:bodyPr wrap="square">
            <a:spAutoFit/>
          </a:bodyPr>
          <a:lstStyle/>
          <a:p>
            <a:pPr algn="r"/>
            <a:r>
              <a:rPr lang="ne-NP" sz="1800" b="1" dirty="0">
                <a:solidFill>
                  <a:srgbClr val="002060"/>
                </a:solidFill>
                <a:latin typeface="Ganesh" pitchFamily="2" charset="0"/>
                <a:cs typeface="Kalimati" panose="00000400000000000000" pitchFamily="2"/>
              </a:rPr>
              <a:t>क्रमशः</a:t>
            </a:r>
            <a:r>
              <a:rPr lang="ne-NP" sz="2000" b="1" dirty="0">
                <a:solidFill>
                  <a:schemeClr val="tx1"/>
                </a:solidFill>
                <a:latin typeface="Preeti"/>
                <a:ea typeface="Calibri"/>
                <a:cs typeface="Kalimati" pitchFamily="2"/>
              </a:rPr>
              <a:t> </a:t>
            </a:r>
            <a:endParaRPr lang="en-US" dirty="0"/>
          </a:p>
        </p:txBody>
      </p:sp>
    </p:spTree>
    <p:extLst>
      <p:ext uri="{BB962C8B-B14F-4D97-AF65-F5344CB8AC3E}">
        <p14:creationId xmlns:p14="http://schemas.microsoft.com/office/powerpoint/2010/main" val="266421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608904" y="6530007"/>
            <a:ext cx="566558" cy="314312"/>
          </a:xfrm>
        </p:spPr>
        <p:txBody>
          <a:bodyPr/>
          <a:lstStyle/>
          <a:p>
            <a:pPr algn="ctr"/>
            <a:fld id="{2840B2E4-A264-431E-ABDE-38E3BCDA5876}" type="slidenum">
              <a:rPr lang="en-US">
                <a:latin typeface="Fontasy Himali" panose="04020500000000000000" pitchFamily="82" charset="0"/>
              </a:rPr>
              <a:pPr algn="ctr"/>
              <a:t>8</a:t>
            </a:fld>
            <a:endParaRPr lang="en-US" dirty="0">
              <a:latin typeface="Fontasy Himali" panose="04020500000000000000" pitchFamily="82" charset="0"/>
            </a:endParaRPr>
          </a:p>
        </p:txBody>
      </p:sp>
      <p:sp>
        <p:nvSpPr>
          <p:cNvPr id="8" name="Text Placeholder 1"/>
          <p:cNvSpPr txBox="1">
            <a:spLocks/>
          </p:cNvSpPr>
          <p:nvPr/>
        </p:nvSpPr>
        <p:spPr>
          <a:xfrm>
            <a:off x="1103586" y="1060747"/>
            <a:ext cx="10567304" cy="67956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ne-NP" sz="2800" b="1" dirty="0">
                <a:latin typeface="Preeti"/>
                <a:ea typeface="Calibri"/>
                <a:cs typeface="Kalimati" pitchFamily="2"/>
              </a:rPr>
              <a:t>महल  २६</a:t>
            </a:r>
            <a:r>
              <a:rPr lang="en-US" sz="2800" b="1" dirty="0">
                <a:latin typeface="Arial" pitchFamily="34" charset="0"/>
                <a:ea typeface="Calibri"/>
                <a:cs typeface="Arial" pitchFamily="34" charset="0"/>
              </a:rPr>
              <a:t>:</a:t>
            </a:r>
            <a:r>
              <a:rPr lang="ne-NP" sz="2800" b="1" dirty="0">
                <a:latin typeface="Preeti"/>
                <a:ea typeface="Calibri"/>
                <a:cs typeface="Kalimati" pitchFamily="2"/>
              </a:rPr>
              <a:t> ..नाम.. ले हालसम्म कति जना जीवित बच्चा जन्माउनु भयो ?</a:t>
            </a:r>
            <a:br>
              <a:rPr lang="ne-NP" sz="2800" b="1" dirty="0">
                <a:latin typeface="Preeti"/>
                <a:ea typeface="Calibri"/>
                <a:cs typeface="Kalimati" pitchFamily="2"/>
              </a:rPr>
            </a:br>
            <a:endParaRPr lang="ko-KR" altLang="en-US" sz="1800" b="1" dirty="0">
              <a:latin typeface="Ganesh" pitchFamily="2" charset="0"/>
              <a:cs typeface="Kalimati" pitchFamily="2"/>
            </a:endParaRPr>
          </a:p>
        </p:txBody>
      </p:sp>
      <p:sp>
        <p:nvSpPr>
          <p:cNvPr id="9" name="TextBox 8"/>
          <p:cNvSpPr txBox="1"/>
          <p:nvPr/>
        </p:nvSpPr>
        <p:spPr>
          <a:xfrm>
            <a:off x="599768" y="2146539"/>
            <a:ext cx="11366090" cy="2816156"/>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anose="00000400000000000000" pitchFamily="2"/>
              </a:rPr>
              <a:t>छोराछोरीको संख्या लेख्दा सम्बन्धित महिलाको गर्भबाट जन्मेका छोराछोरीको संख्या मात्र उल्लेख गर्नुपर्दछ । अरुबाट जन्मेको</a:t>
            </a:r>
            <a:r>
              <a:rPr lang="en-US" sz="2400" dirty="0">
                <a:cs typeface="Kalimati" panose="00000400000000000000" pitchFamily="2"/>
              </a:rPr>
              <a:t>, </a:t>
            </a:r>
            <a:r>
              <a:rPr lang="ne-NP" sz="2400" dirty="0">
                <a:cs typeface="Kalimati" panose="00000400000000000000" pitchFamily="2"/>
              </a:rPr>
              <a:t>श्रीमानको अर्की श्रीमतीबाट जन्मेका छोराछोरी</a:t>
            </a:r>
            <a:r>
              <a:rPr lang="en-US" sz="2400" dirty="0">
                <a:cs typeface="Kalimati" panose="00000400000000000000" pitchFamily="2"/>
              </a:rPr>
              <a:t>,</a:t>
            </a:r>
            <a:r>
              <a:rPr lang="ne-NP" sz="2400" dirty="0">
                <a:cs typeface="Kalimati" panose="00000400000000000000" pitchFamily="2"/>
              </a:rPr>
              <a:t> धर्मपुत्र धर्मपुत्री समावेश गर्नुहुँदैन । </a:t>
            </a:r>
          </a:p>
          <a:p>
            <a:pPr marL="342900" indent="-342900" algn="just">
              <a:lnSpc>
                <a:spcPct val="150000"/>
              </a:lnSpc>
              <a:buFont typeface="Arial" panose="020B0604020202020204" pitchFamily="34" charset="0"/>
              <a:buChar char="•"/>
            </a:pPr>
            <a:r>
              <a:rPr lang="ne-NP" sz="2400" dirty="0">
                <a:cs typeface="Kalimati" panose="00000400000000000000" pitchFamily="2"/>
              </a:rPr>
              <a:t>प्रजनन् सम्बन्धी विवरण महिलालाई नै बढी थाहा हुने भएकोले भरसक यस्ता प्रश्नहरू सम्बन्धित महिलालाई नै सोध्नुपर्दछ ।</a:t>
            </a:r>
            <a:endParaRPr lang="en-US" sz="2400" dirty="0">
              <a:cs typeface="Kalimati" panose="00000400000000000000" pitchFamily="2"/>
            </a:endParaRPr>
          </a:p>
        </p:txBody>
      </p:sp>
    </p:spTree>
    <p:extLst>
      <p:ext uri="{BB962C8B-B14F-4D97-AF65-F5344CB8AC3E}">
        <p14:creationId xmlns:p14="http://schemas.microsoft.com/office/powerpoint/2010/main" val="44980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503742" y="6483133"/>
            <a:ext cx="688258" cy="351139"/>
          </a:xfrm>
        </p:spPr>
        <p:txBody>
          <a:bodyPr/>
          <a:lstStyle/>
          <a:p>
            <a:pPr algn="ctr"/>
            <a:fld id="{2840B2E4-A264-431E-ABDE-38E3BCDA5876}" type="slidenum">
              <a:rPr lang="en-US">
                <a:latin typeface="Fontasy Himali" panose="04020500000000000000" pitchFamily="82" charset="0"/>
              </a:rPr>
              <a:pPr algn="ctr"/>
              <a:t>9</a:t>
            </a:fld>
            <a:endParaRPr lang="en-US" dirty="0">
              <a:latin typeface="Fontasy Himali" panose="04020500000000000000" pitchFamily="82" charset="0"/>
            </a:endParaRPr>
          </a:p>
        </p:txBody>
      </p:sp>
      <p:sp>
        <p:nvSpPr>
          <p:cNvPr id="8" name="Text Placeholder 1"/>
          <p:cNvSpPr txBox="1">
            <a:spLocks/>
          </p:cNvSpPr>
          <p:nvPr/>
        </p:nvSpPr>
        <p:spPr>
          <a:xfrm>
            <a:off x="119270" y="871906"/>
            <a:ext cx="11918607" cy="5195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e-NP" sz="2800" b="1" dirty="0">
                <a:latin typeface="Preeti"/>
                <a:ea typeface="Calibri"/>
                <a:cs typeface="Kalimati" pitchFamily="2"/>
              </a:rPr>
              <a:t>महल २७</a:t>
            </a:r>
            <a:r>
              <a:rPr lang="en-US" sz="2800" b="1" dirty="0">
                <a:ea typeface="Calibri"/>
                <a:cs typeface="Kalimati" pitchFamily="2"/>
              </a:rPr>
              <a:t>: </a:t>
            </a:r>
            <a:r>
              <a:rPr lang="ne-NP" sz="2800" b="1" dirty="0">
                <a:latin typeface="Preeti"/>
                <a:ea typeface="Calibri"/>
                <a:cs typeface="Kalimati" pitchFamily="2"/>
              </a:rPr>
              <a:t>..नाम.. ले जीवित जन्माएका </a:t>
            </a:r>
            <a:r>
              <a:rPr lang="en-US" sz="2800" b="1" dirty="0">
                <a:latin typeface="Preeti"/>
                <a:ea typeface="Calibri"/>
                <a:cs typeface="Kalimati" pitchFamily="2"/>
              </a:rPr>
              <a:t> </a:t>
            </a:r>
            <a:r>
              <a:rPr lang="ne-NP" sz="2800" b="1" dirty="0">
                <a:latin typeface="Preeti"/>
                <a:ea typeface="Calibri"/>
                <a:cs typeface="Kalimati" pitchFamily="2"/>
              </a:rPr>
              <a:t>बच्चाहरु मध्ये कति जनाको मृत्यु भयो ?</a:t>
            </a:r>
            <a:endParaRPr lang="ko-KR" altLang="en-US" sz="2800" b="1" dirty="0">
              <a:latin typeface="Ganesh" pitchFamily="2" charset="0"/>
              <a:cs typeface="Kalimati" pitchFamily="2"/>
            </a:endParaRPr>
          </a:p>
        </p:txBody>
      </p:sp>
      <p:sp>
        <p:nvSpPr>
          <p:cNvPr id="2" name="Rectangle 1"/>
          <p:cNvSpPr/>
          <p:nvPr/>
        </p:nvSpPr>
        <p:spPr>
          <a:xfrm>
            <a:off x="2082018" y="2425067"/>
            <a:ext cx="7219297" cy="2934723"/>
          </a:xfrm>
          <a:prstGeom prst="rect">
            <a:avLst/>
          </a:prstGeom>
        </p:spPr>
        <p:txBody>
          <a:bodyPr wrap="square">
            <a:spAutoFit/>
          </a:bodyPr>
          <a:lstStyle/>
          <a:p>
            <a:pPr marL="342900" indent="-342900" algn="just">
              <a:lnSpc>
                <a:spcPct val="150000"/>
              </a:lnSpc>
              <a:spcAft>
                <a:spcPts val="800"/>
              </a:spcAft>
              <a:buFont typeface="Arial" panose="020B0604020202020204" pitchFamily="34" charset="0"/>
              <a:buChar char="•"/>
            </a:pPr>
            <a:r>
              <a:rPr lang="ne-NP" sz="2400" dirty="0">
                <a:latin typeface="Calibri" panose="020F0502020204030204" pitchFamily="34" charset="0"/>
                <a:ea typeface="Calibri" panose="020F0502020204030204" pitchFamily="34" charset="0"/>
                <a:cs typeface="Kalimati" panose="00000400000000000000" pitchFamily="2"/>
              </a:rPr>
              <a:t>जीवित जन्म भई जन्मनासाथ वा पछि मृत्यु भएका छोरा</a:t>
            </a:r>
            <a:r>
              <a:rPr lang="en-US" sz="2400" dirty="0">
                <a:latin typeface="Calibri" panose="020F0502020204030204" pitchFamily="34" charset="0"/>
                <a:ea typeface="Calibri" panose="020F0502020204030204" pitchFamily="34" charset="0"/>
                <a:cs typeface="Kalimati" panose="00000400000000000000" pitchFamily="2"/>
              </a:rPr>
              <a:t>, </a:t>
            </a:r>
            <a:r>
              <a:rPr lang="ne-NP" sz="2400" dirty="0">
                <a:latin typeface="Calibri" panose="020F0502020204030204" pitchFamily="34" charset="0"/>
                <a:ea typeface="Calibri" panose="020F0502020204030204" pitchFamily="34" charset="0"/>
                <a:cs typeface="Kalimati" panose="00000400000000000000" pitchFamily="2"/>
              </a:rPr>
              <a:t>छोरी कोही भए मृत्यु भएका छोरा</a:t>
            </a:r>
            <a:r>
              <a:rPr lang="en-US" sz="2400" dirty="0">
                <a:latin typeface="Calibri" panose="020F0502020204030204" pitchFamily="34" charset="0"/>
                <a:ea typeface="Calibri" panose="020F0502020204030204" pitchFamily="34" charset="0"/>
                <a:cs typeface="Kalimati" panose="00000400000000000000" pitchFamily="2"/>
              </a:rPr>
              <a:t>, </a:t>
            </a:r>
            <a:r>
              <a:rPr lang="ne-NP" sz="2400" dirty="0">
                <a:latin typeface="Calibri" panose="020F0502020204030204" pitchFamily="34" charset="0"/>
                <a:ea typeface="Calibri" panose="020F0502020204030204" pitchFamily="34" charset="0"/>
                <a:cs typeface="Kalimati" panose="00000400000000000000" pitchFamily="2"/>
              </a:rPr>
              <a:t>छोरीको संख्या अलगअलग लेख्नुपर्दछ । </a:t>
            </a:r>
          </a:p>
          <a:p>
            <a:pPr marL="342900" indent="-342900" algn="just">
              <a:lnSpc>
                <a:spcPct val="150000"/>
              </a:lnSpc>
              <a:spcAft>
                <a:spcPts val="800"/>
              </a:spcAft>
              <a:buFont typeface="Arial" panose="020B0604020202020204" pitchFamily="34" charset="0"/>
              <a:buChar char="•"/>
            </a:pPr>
            <a:r>
              <a:rPr lang="ne-NP" sz="2400" dirty="0">
                <a:latin typeface="Calibri" panose="020F0502020204030204" pitchFamily="34" charset="0"/>
                <a:ea typeface="Calibri" panose="020F0502020204030204" pitchFamily="34" charset="0"/>
                <a:cs typeface="Kalimati" panose="00000400000000000000" pitchFamily="2"/>
              </a:rPr>
              <a:t>जन्मनुअघि नै मृत्यु भएका बच्चा भए यहाँ समावेश गर्नुहुँदैन ।</a:t>
            </a:r>
            <a:endParaRPr lang="en-US" sz="2400" dirty="0">
              <a:effectLst/>
              <a:latin typeface="Calibri" panose="020F0502020204030204" pitchFamily="34" charset="0"/>
              <a:ea typeface="Calibri" panose="020F0502020204030204" pitchFamily="34" charset="0"/>
              <a:cs typeface="Kalimati" panose="00000400000000000000" pitchFamily="2"/>
            </a:endParaRPr>
          </a:p>
        </p:txBody>
      </p:sp>
      <p:pic>
        <p:nvPicPr>
          <p:cNvPr id="10" name="Picture 2" descr="H:\CBS_Tutorial\PPT Templates\anti-vaxxer-017-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338" y="2740268"/>
            <a:ext cx="1875238" cy="1927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B536940-FCB9-42F4-88AB-ECA8B355D78A}"/>
              </a:ext>
            </a:extLst>
          </p:cNvPr>
          <p:cNvPicPr>
            <a:picLocks noChangeAspect="1"/>
          </p:cNvPicPr>
          <p:nvPr/>
        </p:nvPicPr>
        <p:blipFill>
          <a:blip r:embed="rId3"/>
          <a:stretch>
            <a:fillRect/>
          </a:stretch>
        </p:blipFill>
        <p:spPr>
          <a:xfrm>
            <a:off x="9526397" y="2595981"/>
            <a:ext cx="2511481" cy="2603141"/>
          </a:xfrm>
          <a:prstGeom prst="rect">
            <a:avLst/>
          </a:prstGeom>
        </p:spPr>
      </p:pic>
    </p:spTree>
    <p:extLst>
      <p:ext uri="{BB962C8B-B14F-4D97-AF65-F5344CB8AC3E}">
        <p14:creationId xmlns:p14="http://schemas.microsoft.com/office/powerpoint/2010/main" val="248636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2725</TotalTime>
  <Words>3641</Words>
  <Application>Microsoft Office PowerPoint</Application>
  <PresentationFormat>Widescreen</PresentationFormat>
  <Paragraphs>333</Paragraphs>
  <Slides>50</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50</vt:i4>
      </vt:variant>
    </vt:vector>
  </HeadingPairs>
  <TitlesOfParts>
    <vt:vector size="62" baseType="lpstr">
      <vt:lpstr>KaiTi</vt:lpstr>
      <vt:lpstr>Arial</vt:lpstr>
      <vt:lpstr>Calibri</vt:lpstr>
      <vt:lpstr>Calibri Light</vt:lpstr>
      <vt:lpstr>Fontasy Himali</vt:lpstr>
      <vt:lpstr>Ganesh</vt:lpstr>
      <vt:lpstr>Kokila</vt:lpstr>
      <vt:lpstr>Preeti</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CBS</dc:creator>
  <cp:lastModifiedBy>Rishi Ram Sigdel</cp:lastModifiedBy>
  <cp:revision>376</cp:revision>
  <dcterms:created xsi:type="dcterms:W3CDTF">2020-10-11T07:30:23Z</dcterms:created>
  <dcterms:modified xsi:type="dcterms:W3CDTF">2021-10-09T07:48:44Z</dcterms:modified>
</cp:coreProperties>
</file>