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343" r:id="rId4"/>
    <p:sldId id="331" r:id="rId5"/>
    <p:sldId id="344" r:id="rId6"/>
    <p:sldId id="295" r:id="rId7"/>
    <p:sldId id="342" r:id="rId8"/>
    <p:sldId id="332" r:id="rId9"/>
    <p:sldId id="298" r:id="rId10"/>
    <p:sldId id="498" r:id="rId11"/>
    <p:sldId id="276" r:id="rId12"/>
    <p:sldId id="304" r:id="rId13"/>
    <p:sldId id="347" r:id="rId14"/>
    <p:sldId id="283" r:id="rId15"/>
    <p:sldId id="349" r:id="rId16"/>
    <p:sldId id="285" r:id="rId17"/>
    <p:sldId id="305" r:id="rId18"/>
    <p:sldId id="287" r:id="rId19"/>
    <p:sldId id="290" r:id="rId20"/>
    <p:sldId id="499" r:id="rId21"/>
    <p:sldId id="291" r:id="rId22"/>
    <p:sldId id="292" r:id="rId23"/>
    <p:sldId id="335" r:id="rId24"/>
    <p:sldId id="500" r:id="rId25"/>
    <p:sldId id="501" r:id="rId26"/>
    <p:sldId id="337" r:id="rId27"/>
    <p:sldId id="338" r:id="rId28"/>
    <p:sldId id="504" r:id="rId29"/>
    <p:sldId id="505" r:id="rId30"/>
    <p:sldId id="506" r:id="rId31"/>
    <p:sldId id="507" r:id="rId32"/>
    <p:sldId id="351" r:id="rId33"/>
    <p:sldId id="514" r:id="rId34"/>
    <p:sldId id="258" r:id="rId35"/>
    <p:sldId id="262" r:id="rId36"/>
    <p:sldId id="263" r:id="rId37"/>
    <p:sldId id="336" r:id="rId38"/>
    <p:sldId id="508" r:id="rId39"/>
    <p:sldId id="509" r:id="rId40"/>
    <p:sldId id="339" r:id="rId41"/>
    <p:sldId id="340" r:id="rId42"/>
    <p:sldId id="325" r:id="rId43"/>
    <p:sldId id="326" r:id="rId44"/>
    <p:sldId id="327" r:id="rId45"/>
    <p:sldId id="328" r:id="rId46"/>
    <p:sldId id="350" r:id="rId47"/>
    <p:sldId id="515" r:id="rId48"/>
    <p:sldId id="510" r:id="rId49"/>
    <p:sldId id="511" r:id="rId50"/>
    <p:sldId id="329" r:id="rId51"/>
    <p:sldId id="516" r:id="rId52"/>
    <p:sldId id="512" r:id="rId53"/>
    <p:sldId id="513" r:id="rId54"/>
    <p:sldId id="330" r:id="rId55"/>
    <p:sldId id="359" r:id="rId56"/>
    <p:sldId id="27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B91C74-E52E-468B-8F70-C486B63A3CCF}">
          <p14:sldIdLst>
            <p14:sldId id="256"/>
            <p14:sldId id="257"/>
            <p14:sldId id="343"/>
            <p14:sldId id="331"/>
            <p14:sldId id="344"/>
            <p14:sldId id="295"/>
            <p14:sldId id="342"/>
            <p14:sldId id="332"/>
            <p14:sldId id="298"/>
            <p14:sldId id="498"/>
            <p14:sldId id="276"/>
            <p14:sldId id="304"/>
            <p14:sldId id="347"/>
            <p14:sldId id="283"/>
            <p14:sldId id="349"/>
            <p14:sldId id="285"/>
            <p14:sldId id="305"/>
            <p14:sldId id="287"/>
            <p14:sldId id="290"/>
            <p14:sldId id="499"/>
            <p14:sldId id="291"/>
            <p14:sldId id="292"/>
            <p14:sldId id="335"/>
            <p14:sldId id="500"/>
            <p14:sldId id="501"/>
            <p14:sldId id="337"/>
            <p14:sldId id="338"/>
          </p14:sldIdLst>
        </p14:section>
        <p14:section name="Untitled Section" id="{0E64FB08-E73D-43A7-AA38-7E8127CA0B64}">
          <p14:sldIdLst>
            <p14:sldId id="504"/>
            <p14:sldId id="505"/>
            <p14:sldId id="506"/>
            <p14:sldId id="507"/>
            <p14:sldId id="351"/>
            <p14:sldId id="514"/>
            <p14:sldId id="258"/>
            <p14:sldId id="262"/>
            <p14:sldId id="263"/>
            <p14:sldId id="336"/>
            <p14:sldId id="508"/>
            <p14:sldId id="509"/>
            <p14:sldId id="339"/>
            <p14:sldId id="340"/>
            <p14:sldId id="325"/>
            <p14:sldId id="326"/>
            <p14:sldId id="327"/>
            <p14:sldId id="328"/>
            <p14:sldId id="350"/>
            <p14:sldId id="515"/>
            <p14:sldId id="510"/>
            <p14:sldId id="511"/>
            <p14:sldId id="329"/>
            <p14:sldId id="516"/>
            <p14:sldId id="512"/>
            <p14:sldId id="513"/>
            <p14:sldId id="330"/>
            <p14:sldId id="359"/>
            <p14:sldId id="27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3"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22" autoAdjust="0"/>
    <p:restoredTop sz="93979" autoAdjust="0"/>
  </p:normalViewPr>
  <p:slideViewPr>
    <p:cSldViewPr snapToGrid="0">
      <p:cViewPr varScale="1">
        <p:scale>
          <a:sx n="64" d="100"/>
          <a:sy n="64" d="100"/>
        </p:scale>
        <p:origin x="300"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31.05801" units="1/cm"/>
          <inkml:channelProperty channel="Y" name="resolution" value="130.90909" units="1/cm"/>
          <inkml:channelProperty channel="T" name="resolution" value="1" units="1/dev"/>
        </inkml:channelProperties>
      </inkml:inkSource>
      <inkml:timestamp xml:id="ts0" timeString="2021-01-17T04:30:39.305"/>
    </inkml:context>
    <inkml:brush xml:id="br0">
      <inkml:brushProperty name="width" value="0.1" units="cm"/>
      <inkml:brushProperty name="height" value="0.1" units="cm"/>
      <inkml:brushProperty name="fitToCurve" value="1"/>
    </inkml:brush>
  </inkml:definitions>
  <inkml:trace contextRef="#ctx0" brushRef="#br0">829 505 0,'-55'0'578,"28"0"-578,14 0 16,13 14-16,-28-14 16,1 0-16,0 0 15,-14 0-15,14 0 16,27 27 0,-27 0-1,13-27 1,14 14-16,-27-14 15,0 0 1,13 0 0,-13 0-16,0 27 15,-14-27-15,-27 27 0,14 0 16,0 1-16,-1 26 16,1-27-16,27 0 15,0 0 1,13-27-16,-13 28 15,27-15 17,0 14-1,0 0-15,0-13-1,14-14 1,-14 54-1,13-54-15,-13 28 16,27-28-16,1 0 31,12 0-15,-40 13 0,27-13-16,1 0 15,26 0 1,-40 0-16,13 0 15,0 0-15,-14 0 16,69 0 0,-55 0-16,0 0 15,-13 0 1,13 0-16,0 0 16,-13 0-16,13 0 0,54 0 15,-53 0-15,-15 0 16,14 0-1,1 0 1,-15 0 0,14 0 31,0 0-1,-13 0-30,13 0-16,0 0 16,28 0-16,-15 0 15,-12 0-15,53 0 16,-54 0-16,14 0 16,-41-27-16,27 27 15,0 0-15,-13 0 16,-41 0 187,0 0-203,-14 0 16,14 0-1,0 14 16,-1-14-15,28 13 0,-13-13-1,13 27 48,-27-27-32,27 27-15,-28-27-16,15 28 15,-14-15 1,0-13 0,-1 27-16,15-27 15,13 28-15,-55 12 16,28-40-16,14 27 0,13 1 15,-27-1-15,-28-27 16,55 13 0,0 15 46,0-1 141,-27-27-203,27 13 16,-14-13-16,14 27 16,-27 1-16,0-28 15,14 27-15,-15-14 16,-26 15-1,27-28 95,27 27-110,-14 27 15,-13-54 1,27 14-16,-27-14 16,27 27-16,0 0 93,14-27-46,13 14-47,-14 13 16,14 0 0,55-27-1,-82 27-15,14-27 16,13 14-16,0-14 15,0 0-15,-13 0 0,13 0 16,54 0-16,-67 0 16,40 0-1,1 0-15,26 0 0,-27 0 16,1 0-16,26 0 16,14 0-16,-68 0 15,-13 0-15,13 0 16,0 0-16,-13 0 15,13 0 1,0 0 0,-13-28-16,40 28 15,-27 0-15,28-27 16,-42 0-16,42 0 16,-1 0-16,41 0 15,-41-1-15,-27-67 16,28 68-16,-1 0 15,41 0-15,-40-27 16,-1 26-16,-27 1 16,82-27-16,-41 0 15,13 26-15,14-12 16,-13 12-16,-14-26 16,-14 27-16,0-68 15,41 41-15,-40 26 16,-28 1-16,0-27 15,-13 27-15,-14-14 16,27 41-16,-27-27 16,0 0-1,0 13 1,0-13 15,0 0-31,0 0 16,0-14-16,0-14 15,0 28-15,0-13 16,0 12-16,0 1 16,0-14-16,-14 41 15,14-27-15,-13 0 16,13 14-16,0-15 16,-28 1-16,1 0 15,0 27 1,14-14-16,-42-13 15,28 27 1,13 0-16,-13-27 16,-27 27-16,54-54 15,-54 54-15,-28 0 16,28 0-16,-1 0 16,1 0-16,41 0 15,-15 0-15,-26 0 16,40 0-16,-13 0 15,0 0 1,27 41 78,0 13-79,-27 0 1,27 28-16,0 13 16,0-14-16,0 1 15,0 40-15,0-68 16,0 1-16,0-1 16,0 0-16,0-26 15,14 12-15,-14 15 16,0-1-16,27 41 15,-27-81-15,27 40 16,-27 0-16,0 1 16,27-42-16,27 109 15,-26-67-15,-1 26 16,41 55 0,0-41-16,-41-13 15,0 13-15,27-41 16,14 0-16,-41 14 15,28-13-15,-28-1 16,0-27-16,-13-13 16,67 13-16,-54 0 15,28 0-15,-1 0 16,0 1-16,28-1 0,-14 27 16,-55-27-16,14-27 15,1 27-15,-1-27 16,-14 0 31,-13 28 15</inkml:trace>
  <inkml:trace contextRef="#ctx0" brushRef="#br0" timeOffset="2829">3532 913 0,'-14'0'265,"-13"0"-249,-14 0-16,14 0 16,-27 0-16,-28 13 15,82 15-15,-54-15 16,-41 82-16,68-68 15,-14 1-15,-68 107 16,96-107-16,-42-15 16,28 55-16,0-54 15,0 13-15,-55 27 16,82-27-16,-13-27 16,-15 41-16,1-41 15,-27 27-15,0 0 16,40-27-16,-40 28 15,27-1-15,-1-27 16,15 27-16,-42-27 16,28 0-16,0 41 15,14-41-15,-42 27 16,1-27-16,27 27 0,13-27 31,14 27-31,-27-27 0,0 14 16,13 13-16,-13-27 15,27 27-15,-81 0 16,26 55 0,28-55-16,0 0 15,-27 0-15,40-13 16,-40 13-16,26 0 16,-26 0-16,41 1 15,-42 12-15,28-40 16,14 27-16,-42-27 15,28 28-15,0-28 16,13 0 0,-13 0 15,27 27 0,-27-27-31,27 13 16,-14-13-1,-13 0 1,0 0-16,-14 0 16,-13 28-16,0-28 15,26 0-15,-26 27 16,-27 0-16,53-27 16,-26 0-16,0 27 0,-1-27 15,42 0-15,-41 0 16,26 0-1,15 0 17</inkml:trace>
  <inkml:trace contextRef="#ctx0" brushRef="#br0" timeOffset="4437">2187 2149 0</inkml:trace>
  <inkml:trace contextRef="#ctx0" brushRef="#br0" timeOffset="5619">3396 1701 0</inkml:trace>
  <inkml:trace contextRef="#ctx0" brushRef="#br0" timeOffset="6316">3396 1701 0</inkml:trace>
  <inkml:trace contextRef="#ctx0" brushRef="#br0" timeOffset="7349">3396 1701 0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31.05801" units="1/cm"/>
          <inkml:channelProperty channel="Y" name="resolution" value="130.90909" units="1/cm"/>
          <inkml:channelProperty channel="T" name="resolution" value="1" units="1/dev"/>
        </inkml:channelProperties>
      </inkml:inkSource>
      <inkml:timestamp xml:id="ts0" timeString="2021-01-17T04:36:30.462"/>
    </inkml:context>
    <inkml:brush xml:id="br0">
      <inkml:brushProperty name="width" value="0.1" units="cm"/>
      <inkml:brushProperty name="height" value="0.1" units="cm"/>
      <inkml:brushProperty name="fitToCurve" value="1"/>
    </inkml:brush>
  </inkml:definitions>
  <inkml:trace contextRef="#ctx0" brushRef="#br0">1245 222 0,'-38'0'375,"-1"0"-359,0 0-16,-18 0 15,18-6-15,-9-5 16,-10-19-16,-9 19 15,28-1-15,-18 12 16,19 0-16,-88-18 16,97 18-16,-38-12 15,-20 12-15,29 0 16,-9 0-16,9 0 16,20 0-16,18 0 15,11 0-15,-10 0 16,-1 0-16,1 0 15,19 6 48,-10-6-63,10 12 16,-39-6-16,20 23 15,19-11-15,0 5 16,-19 0-16,19 0 15,-19-11-15,19 0 16,0 17-16,9-17 16,11 11-16,37-11 0,-18 0 15,9 10 1,10-4-16,39 23 0,-11-30 16,40 7-16,-59-6 15,-9-12-15,-10 11 16,38-11-16,-28 12 15,-20-12-15,29 18 16,-8-18-16,-21 0 16,20 11-16,29-11 15,-20 0-15,49 29 16,-49-29-16,49 0 16,-59 11-16,11-11 15,19 12-15,-49-12 16,1 12-16,0-12 15,-30 0-15,10 12 16,20-12-16,-20 0 16,-9 0-16,9 0 31,0 0-31,-9 0 16,29 11-1,-20-11-15,38 12 16,-18-12-16,-29 0 15,9 12-15,1-12 16,-11 6-16,10-6 16,-19 23-1,0-11 17,0-6-32,0 4 15,-9 2-15,9 17 16,-39 12-16,-9 0 15,28-1-15,-18-16 16,-10 29-16,9-24 16,1-6-16,18-11 15,1-6-15,0-6 16,9 22-16,-28-22 16,38 12-16,-19-12 15,-1 0 1,10 0-1,-9 0 1,0 0-16,0 12 16,9-12-16,-47 0 15,18 12-15,0-12 16,1 0-16,-1 0 16,-19 0-16,20 0 15,-1 0-15,1 0 16,9 0-16,10 0 15,-1 0-15,-9 0 0,-9 0 16,19 0 0,-20 0-16,30-6 15,-11 6-15,20-12 0,-19 12 16,19-12 15,-20-5-15,20 6-16,0-1 15,-9 12-15,9-6 16,-20-5 0,20-1-1,-19 0-15,10 6 16,9-29-16,-39 35 16,20-12-16,19 7 15,-19 5-15,19-12 16,-10 12-16,10-12 15,0 0 282,19 12-265,20 0-17,-39-5 63,29 5 547,-10-23-625,19 23 16,-18-12-16,-1 1 16,29-1-16,0 0 15,-9 1-15,0-1 16,-1 0-16,1 0 15,-20-11-15,0 11 16,10 1-16,-10 6 16,39-7-16,-19-17 15,-20 23-15,19-6 16,1-11-16,29-7 16,-59 19-16,29-1 15,1 0-15,-19-10 16,47 10-16,-29-12 15,1 13-15,-20-1 0,20 0 16,-39 6 0,58-5-16,-58-1 0,9 0 15,10 1-15,20-7 16,0 7-16,-20-18 16,0 23-16,20-6 15,-30 12-15,10-11 16,0-1-1,-19 6 17,0-17 46,10 23-78,9-12 31,-19 6-15,0-6-16,20-10 15,-1 16-15,-19-17 16,0 11-16,19-12 16,-19 19-16,29 5 15,-29-12-15,0 0 16,19 6-16,-19-6 15,0-11-15,0 17 16,0-6 0,0 2-1,-10 10 32,-18 0 0,8 0 0,20-12-47,-19 12 16,19-6-1,-19 6-15,19-12 16,-10 12-1,-9 0-15,-1 0 16,20-11-16,-9 11 16,-10 0-1,-19-12-15,19 12 16,9 0 0,-9 0-16,0 0 15,9 0 1,-10 0-1,1 0 1,0 0-16,-10-18 31,10 18-31,0 0 16,9 0 0,-9 0-1,-1 0 1,1 0-1,19 12 32,0 0-31,0 0 0,0-7-16,0 7 15,0 0-15,0 4 16,0-4-16,0 12 15,0-19-15,0 7 16,0 0-16,0 0 16,0-6-16,0 5 15,10 1-15,-10-6 16,19 17-16,1-11 16,-11-1-16,10-5 15,1-6-15,18 11 16,-29 1-16,11 0 15,-1 5 1,1-17-16,-11 12 0,11 11 16,-1-23-16,0 24 15,38-12-15,-19-1 16,-18 1-16,-1 16 16,20-28-16,-20 12 15,9 0-15,-28 0 16,20-7-16,-1 7 15,-9 0-15,9-12 16,20 12-16,-20 11 16,48-11-16,-57-1 15,29 1-15,-20-12 16,-9 0-16,-10 5 16,19-5-16,-19 12 15,19-12-15,0 0 16,10 12-16,-10-1 15,1-5-15,9-6 16,0 41-16,-20-29 16,11-12-16,-1 17 15,19-17-15,-28 12 16,9 12-16,-19-19 16,20 18-16,-20-11 15,0 11-15,0-17 16,0 6-16,0-1 0,0-5 15,0 6 1,-10-12 15,10 23 1,-10-23-32,10 6 15,-19 6 1,-20-12-16,39 12 15,-28-2-15,8-4 16,-18 18-16,19-13 16,9 13-16,-58-12 15,49-1-15,-19-5 16,28-6-16,-9 0 16,19 12-16,-20-12 15,20 12-15,-9-12 16,28 0 296,1 0-296,-20-6 31</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31.05801" units="1/cm"/>
          <inkml:channelProperty channel="Y" name="resolution" value="130.90909" units="1/cm"/>
          <inkml:channelProperty channel="T" name="resolution" value="1" units="1/dev"/>
        </inkml:channelProperties>
      </inkml:inkSource>
      <inkml:timestamp xml:id="ts0" timeString="2021-01-17T04:36:33.952"/>
    </inkml:context>
    <inkml:brush xml:id="br0">
      <inkml:brushProperty name="width" value="0.1" units="cm"/>
      <inkml:brushProperty name="height" value="0.1" units="cm"/>
      <inkml:brushProperty name="fitToCurve" value="1"/>
    </inkml:brush>
  </inkml:definitions>
  <inkml:trace contextRef="#ctx0" brushRef="#br0">446 0 0,'-12'36'203,"-1"7"-203,1-18 16,-6 30-16,6-13 16,-13-5-16,7 43 15,-7-44-15,13-11 16,-6 36-16,12-55 16,-6 18-16,0 1 15,12-13-15,-13 25 16,13-31-16,0 6 15,-12 0-15,0 13 16,12-19-16,-25 6 16,25 12-16,-6-11 15,6-1-15,0-6 16,0 6 0,0 0-1,-12-12 48,18 0-16,-6 7-32,-6 5 1,6 0-16,-12 13 15,12-20-15,0 8 32,0-1 15,0-6 249,0 6-249,-12 0-47,12 7 16,-13 5-16,1 7 16,-25-7-16,25 1 15,0-1-15,-6 19 16,6-19-16,5-11 15,-5-7-15,12 6 16,0 0 0,0-6-1,0 19 1,-12-25 93</inkml:trace>
  <inkml:trace contextRef="#ctx0" brushRef="#br0" timeOffset="1195">507 666 0</inkml:trace>
  <inkml:trace contextRef="#ctx0" brushRef="#br0" timeOffset="1838">507 666 0</inkml:trace>
  <inkml:trace contextRef="#ctx0" brushRef="#br0" timeOffset="3307">604 104 0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423A2-582F-4D36-9529-531F24B7A8DD}" type="datetimeFigureOut">
              <a:rPr lang="en-US" smtClean="0"/>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C036C-F7AF-41A9-8F7F-4ED97ECBAE45}" type="slidenum">
              <a:rPr lang="en-US" smtClean="0"/>
              <a:t>‹#›</a:t>
            </a:fld>
            <a:endParaRPr lang="en-US"/>
          </a:p>
        </p:txBody>
      </p:sp>
    </p:spTree>
    <p:extLst>
      <p:ext uri="{BB962C8B-B14F-4D97-AF65-F5344CB8AC3E}">
        <p14:creationId xmlns:p14="http://schemas.microsoft.com/office/powerpoint/2010/main" val="421547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ea52fdce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ea52fdce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ea52fdce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ea52fdce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ea52fdce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bea52fdce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ea52fdce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bea52fdce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15811" y="2533504"/>
            <a:ext cx="4872038"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7042150" y="2347913"/>
            <a:ext cx="3289300"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05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Slide Number Placeholder 3"/>
          <p:cNvSpPr>
            <a:spLocks noGrp="1"/>
          </p:cNvSpPr>
          <p:nvPr>
            <p:ph type="sldNum" sz="quarter" idx="11"/>
          </p:nvPr>
        </p:nvSpPr>
        <p:spPr>
          <a:xfrm>
            <a:off x="9368525" y="6390579"/>
            <a:ext cx="2743200" cy="365125"/>
          </a:xfrm>
          <a:prstGeom prst="rect">
            <a:avLst/>
          </a:prstGeom>
        </p:spPr>
        <p:txBody>
          <a:bodyPr/>
          <a:lstStyle>
            <a:lvl1pPr algn="r">
              <a:defRPr>
                <a:latin typeface="Fontasy Himali" panose="04020500000000000000" pitchFamily="82" charset="0"/>
              </a:defRPr>
            </a:lvl1pPr>
          </a:lstStyle>
          <a:p>
            <a:fld id="{2840B2E4-A264-431E-ABDE-38E3BCDA5876}" type="slidenum">
              <a:rPr lang="en-US" smtClean="0"/>
              <a:pPr/>
              <a:t>‹#›</a:t>
            </a:fld>
            <a:endParaRPr lang="en-US">
              <a:latin typeface="Fontasy Himali" panose="04020500000000000000" pitchFamily="82" charset="0"/>
            </a:endParaRPr>
          </a:p>
        </p:txBody>
      </p:sp>
      <p:sp>
        <p:nvSpPr>
          <p:cNvPr id="5" name="Footer Placeholder 4"/>
          <p:cNvSpPr>
            <a:spLocks noGrp="1"/>
          </p:cNvSpPr>
          <p:nvPr>
            <p:ph type="ftr" sz="quarter" idx="12"/>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16750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14173"/>
            <a:ext cx="12192000" cy="541676"/>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585640"/>
            <a:ext cx="10515600" cy="51647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2"/>
          </p:nvPr>
        </p:nvSpPr>
        <p:spPr>
          <a:xfrm>
            <a:off x="11525352" y="6451887"/>
            <a:ext cx="616615" cy="365125"/>
          </a:xfrm>
          <a:prstGeom prst="rect">
            <a:avLst/>
          </a:prstGeom>
        </p:spPr>
        <p:txBody>
          <a:bodyPr/>
          <a:lstStyle>
            <a:lvl1pPr marL="0" algn="r" defTabSz="914400" rtl="0" eaLnBrk="1" latinLnBrk="0" hangingPunct="1">
              <a:defRPr lang="en-US" sz="1800" kern="1200" smtClean="0">
                <a:solidFill>
                  <a:schemeClr val="tx1"/>
                </a:solidFill>
                <a:latin typeface="Fontasy Himali" panose="04020500000000000000" pitchFamily="82" charset="0"/>
                <a:ea typeface="+mn-ea"/>
                <a:cs typeface="Times New Roman" pitchFamily="18" charset="0"/>
              </a:defRPr>
            </a:lvl1pPr>
          </a:lstStyle>
          <a:p>
            <a:fld id="{26402401-4522-4C0F-A737-197EB07E49FF}" type="slidenum">
              <a:rPr lang="en-US" smtClean="0"/>
              <a:pPr/>
              <a:t>‹#›</a:t>
            </a:fld>
            <a:endParaRPr lang="en-US"/>
          </a:p>
        </p:txBody>
      </p:sp>
    </p:spTree>
    <p:extLst>
      <p:ext uri="{BB962C8B-B14F-4D97-AF65-F5344CB8AC3E}">
        <p14:creationId xmlns:p14="http://schemas.microsoft.com/office/powerpoint/2010/main" val="229649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939386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1426321" y="48478"/>
            <a:ext cx="9564914" cy="1020666"/>
          </a:xfrm>
          <a:prstGeom prst="rect">
            <a:avLst/>
          </a:prstGeom>
          <a:solidFill>
            <a:schemeClr val="bg1"/>
          </a:solidFill>
        </p:spPr>
        <p:txBody>
          <a:bodyPr wrap="square" rtlCol="0">
            <a:spAutoFit/>
          </a:bodyPr>
          <a:lstStyle/>
          <a:p>
            <a:endParaRPr lang="en-US"/>
          </a:p>
        </p:txBody>
      </p:sp>
      <p:pic>
        <p:nvPicPr>
          <p:cNvPr id="8" name="Picture 7"/>
          <p:cNvPicPr>
            <a:picLocks noChangeAspect="1"/>
          </p:cNvPicPr>
          <p:nvPr userDrawn="1"/>
        </p:nvPicPr>
        <p:blipFill>
          <a:blip r:embed="rId6"/>
          <a:stretch>
            <a:fillRect/>
          </a:stretch>
        </p:blipFill>
        <p:spPr>
          <a:xfrm>
            <a:off x="11627224" y="-8479"/>
            <a:ext cx="564776" cy="638222"/>
          </a:xfrm>
          <a:prstGeom prst="rect">
            <a:avLst/>
          </a:prstGeom>
        </p:spPr>
      </p:pic>
      <p:sp>
        <p:nvSpPr>
          <p:cNvPr id="9" name="TextBox 8"/>
          <p:cNvSpPr txBox="1"/>
          <p:nvPr userDrawn="1"/>
        </p:nvSpPr>
        <p:spPr>
          <a:xfrm>
            <a:off x="0" y="26718"/>
            <a:ext cx="12192000"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p>
          <a:p>
            <a:pPr algn="ctr"/>
            <a:r>
              <a:rPr lang="ne-NP" sz="1800" b="0" dirty="0">
                <a:solidFill>
                  <a:srgbClr val="FF0000"/>
                </a:solidFill>
                <a:cs typeface="Kalimati" panose="00000400000000000000" pitchFamily="2"/>
              </a:rPr>
              <a:t>राष्ट्रिय जनगणना २०७८</a:t>
            </a:r>
          </a:p>
        </p:txBody>
      </p:sp>
      <p:sp>
        <p:nvSpPr>
          <p:cNvPr id="15" name="Footer Placeholder 12"/>
          <p:cNvSpPr txBox="1">
            <a:spLocks/>
          </p:cNvSpPr>
          <p:nvPr userDrawn="1"/>
        </p:nvSpPr>
        <p:spPr>
          <a:xfrm>
            <a:off x="6504043" y="6481297"/>
            <a:ext cx="5496537" cy="365125"/>
          </a:xfrm>
          <a:prstGeom prst="rect">
            <a:avLst/>
          </a:prstGeom>
        </p:spPr>
        <p:txBody>
          <a:bodyPr/>
          <a:lstStyle>
            <a:defPPr>
              <a:defRPr lang="en-US"/>
            </a:defPPr>
            <a:lvl1pPr marL="0" algn="l" defTabSz="914400" rtl="0" eaLnBrk="1" latinLnBrk="0" hangingPunct="1">
              <a:defRPr sz="1800" kern="1200">
                <a:solidFill>
                  <a:srgbClr val="002060"/>
                </a:solidFill>
                <a:latin typeface="+mn-lt"/>
                <a:ea typeface="+mn-ea"/>
                <a:cs typeface="Kalimati" panose="00000400000000000000" pitchFamily="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FFC000"/>
                </a:solidFill>
                <a:latin typeface="+mn-lt"/>
                <a:ea typeface="+mn-ea"/>
                <a:cs typeface="Kalimati" panose="00000400000000000000" pitchFamily="2"/>
              </a:rPr>
              <a:t>Page 1/….</a:t>
            </a:r>
          </a:p>
        </p:txBody>
      </p:sp>
      <p:sp>
        <p:nvSpPr>
          <p:cNvPr id="2" name="Rectangle 1"/>
          <p:cNvSpPr/>
          <p:nvPr userDrawn="1"/>
        </p:nvSpPr>
        <p:spPr>
          <a:xfrm>
            <a:off x="10367158" y="6388925"/>
            <a:ext cx="1824842" cy="457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mage result for logo of nepal government">
            <a:extLst>
              <a:ext uri="{FF2B5EF4-FFF2-40B4-BE49-F238E27FC236}">
                <a16:creationId xmlns:a16="http://schemas.microsoft.com/office/drawing/2014/main" id="{4BF3C297-642D-4134-82DF-1D665AA1DDF1}"/>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4120" y="18982"/>
            <a:ext cx="692131" cy="58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0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customXml" Target="../ink/ink1.xml"/></Relationships>
</file>

<file path=ppt/slides/_rels/slide2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ustomXml" Target="../ink/ink3.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4294967295"/>
          </p:nvPr>
        </p:nvSpPr>
        <p:spPr>
          <a:xfrm>
            <a:off x="549732" y="4158487"/>
            <a:ext cx="7291704" cy="1385064"/>
          </a:xfrm>
          <a:prstGeom prst="rect">
            <a:avLst/>
          </a:prstGeom>
        </p:spPr>
        <p:txBody>
          <a:bodyPr/>
          <a:lstStyle/>
          <a:p>
            <a:pPr marL="0" indent="0" algn="ctr">
              <a:lnSpc>
                <a:spcPct val="150000"/>
              </a:lnSpc>
              <a:buNone/>
            </a:pPr>
            <a:r>
              <a:rPr lang="ne-NP" sz="2800" b="1" dirty="0">
                <a:solidFill>
                  <a:srgbClr val="002060"/>
                </a:solidFill>
                <a:latin typeface="Ganesh" pitchFamily="2" charset="0"/>
                <a:cs typeface="Kalimati" panose="00000400000000000000" pitchFamily="2"/>
              </a:rPr>
              <a:t>कभर पेज, कन्ट्रोल फाराम, </a:t>
            </a:r>
            <a:r>
              <a:rPr lang="ne-NP" b="1" dirty="0">
                <a:solidFill>
                  <a:srgbClr val="002060"/>
                </a:solidFill>
                <a:latin typeface="Ganesh" pitchFamily="2" charset="0"/>
                <a:ea typeface="Calibri"/>
                <a:cs typeface="Kalimati" panose="00000400000000000000" pitchFamily="2"/>
              </a:rPr>
              <a:t>अनुगमन</a:t>
            </a:r>
            <a:r>
              <a:rPr lang="ne-NP" b="1">
                <a:solidFill>
                  <a:srgbClr val="002060"/>
                </a:solidFill>
                <a:latin typeface="Ganesh" pitchFamily="2" charset="0"/>
                <a:ea typeface="Calibri"/>
                <a:cs typeface="Kalimati" panose="00000400000000000000" pitchFamily="2"/>
              </a:rPr>
              <a:t>, सुपरिवेक्षण </a:t>
            </a:r>
            <a:r>
              <a:rPr lang="ne-NP" b="1" dirty="0">
                <a:solidFill>
                  <a:srgbClr val="002060"/>
                </a:solidFill>
                <a:latin typeface="Ganesh" pitchFamily="2" charset="0"/>
                <a:ea typeface="Calibri"/>
                <a:cs typeface="Kalimati" panose="00000400000000000000" pitchFamily="2"/>
              </a:rPr>
              <a:t>र गणना सामग्री व्यवस्थापन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5235" y="4158486"/>
            <a:ext cx="3187033" cy="21246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Slide Number Placeholder 19"/>
          <p:cNvSpPr txBox="1">
            <a:spLocks/>
          </p:cNvSpPr>
          <p:nvPr/>
        </p:nvSpPr>
        <p:spPr>
          <a:xfrm>
            <a:off x="11826240" y="6471920"/>
            <a:ext cx="340360" cy="3860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840B2E4-A264-431E-ABDE-38E3BCDA5876}" type="slidenum">
              <a:rPr lang="en-US" smtClean="0">
                <a:latin typeface="Fontasy Himali" panose="04020500000000000000" pitchFamily="82" charset="0"/>
              </a:rPr>
              <a:pPr algn="ctr"/>
              <a:t>1</a:t>
            </a:fld>
            <a:endParaRPr lang="en-US" dirty="0">
              <a:latin typeface="Fontasy Himali" panose="04020500000000000000" pitchFamily="82" charset="0"/>
            </a:endParaRPr>
          </a:p>
        </p:txBody>
      </p:sp>
      <p:cxnSp>
        <p:nvCxnSpPr>
          <p:cNvPr id="11" name="Straight Connector 10">
            <a:extLst>
              <a:ext uri="{FF2B5EF4-FFF2-40B4-BE49-F238E27FC236}">
                <a16:creationId xmlns:a16="http://schemas.microsoft.com/office/drawing/2014/main" id="{1B972BF4-44E2-4764-AE97-014845101408}"/>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3A7BA57-E6E8-4A9D-A40A-1DD2BFFFB6A5}"/>
              </a:ext>
            </a:extLst>
          </p:cNvPr>
          <p:cNvSpPr txBox="1">
            <a:spLocks/>
          </p:cNvSpPr>
          <p:nvPr/>
        </p:nvSpPr>
        <p:spPr>
          <a:xfrm>
            <a:off x="0" y="740690"/>
            <a:ext cx="12192000" cy="1917803"/>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राष्ट्रिय जनगणना २०७८ </a:t>
            </a:r>
            <a:endParaRPr lang="en-US" sz="2800"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marR="0" algn="ctr">
              <a:lnSpc>
                <a:spcPct val="150000"/>
              </a:lnSpc>
              <a:spcBef>
                <a:spcPts val="0"/>
              </a:spcBef>
              <a:spcAft>
                <a:spcPts val="0"/>
              </a:spcAft>
            </a:pPr>
            <a:r>
              <a:rPr lang="hi-IN" sz="2800" b="1" dirty="0">
                <a:solidFill>
                  <a:srgbClr val="142DAC"/>
                </a:solidFill>
                <a:latin typeface="Calibri" panose="020F0502020204030204" pitchFamily="34" charset="0"/>
                <a:cs typeface="Kalimati" panose="00000400000000000000" pitchFamily="2"/>
              </a:rPr>
              <a:t>प्रदेश</a:t>
            </a:r>
            <a:r>
              <a:rPr lang="ne-NP" sz="2800" b="1" dirty="0">
                <a:solidFill>
                  <a:srgbClr val="142DAC"/>
                </a:solidFill>
                <a:latin typeface="Calibri" panose="020F0502020204030204" pitchFamily="34" charset="0"/>
                <a:cs typeface="Kalimati" panose="00000400000000000000" pitchFamily="2"/>
              </a:rPr>
              <a:t>स्तरीय मुख्य प्रशिक्षक </a:t>
            </a:r>
            <a:r>
              <a:rPr lang="hi-IN" sz="2800" b="1" dirty="0">
                <a:solidFill>
                  <a:srgbClr val="142DAC"/>
                </a:solidFill>
                <a:latin typeface="Calibri" panose="020F0502020204030204" pitchFamily="34" charset="0"/>
                <a:cs typeface="Kalimati" panose="00000400000000000000" pitchFamily="2"/>
              </a:rPr>
              <a:t>तालिम </a:t>
            </a:r>
            <a:endParaRPr lang="en-US" sz="2800" b="1" dirty="0">
              <a:solidFill>
                <a:srgbClr val="142DAC"/>
              </a:solidFill>
              <a:latin typeface="Calibri" panose="020F0502020204030204" pitchFamily="34" charset="0"/>
              <a:cs typeface="Kalimati" panose="00000400000000000000" pitchFamily="2"/>
            </a:endParaRPr>
          </a:p>
          <a:p>
            <a:pPr marL="0" marR="0" algn="ctr">
              <a:lnSpc>
                <a:spcPct val="150000"/>
              </a:lnSpc>
              <a:spcBef>
                <a:spcPts val="0"/>
              </a:spcBef>
              <a:spcAft>
                <a:spcPts val="0"/>
              </a:spcAft>
            </a:pPr>
            <a:r>
              <a:rPr lang="ne-NP" sz="2400" b="1" dirty="0">
                <a:solidFill>
                  <a:srgbClr val="142DAC"/>
                </a:solidFill>
                <a:latin typeface="Calibri" panose="020F0502020204030204" pitchFamily="34" charset="0"/>
                <a:ea typeface="Calibri" panose="020F0502020204030204" pitchFamily="34" charset="0"/>
                <a:cs typeface="Kalimati" panose="00000400000000000000" pitchFamily="2"/>
              </a:rPr>
              <a:t>मितिः २०७७ चैत १५</a:t>
            </a:r>
            <a:endParaRPr lang="ne-NP" sz="2400" b="1" dirty="0">
              <a:solidFill>
                <a:srgbClr val="002060"/>
              </a:solidFill>
              <a:latin typeface="Calibri" panose="020F0502020204030204" pitchFamily="34" charset="0"/>
              <a:ea typeface="Calibri" panose="020F0502020204030204" pitchFamily="34" charset="0"/>
              <a:cs typeface="Kalimati" panose="00000400000000000000" pitchFamily="2"/>
            </a:endParaRPr>
          </a:p>
          <a:p>
            <a:pPr algn="ctr">
              <a:lnSpc>
                <a:spcPct val="115000"/>
              </a:lnSpc>
              <a:spcBef>
                <a:spcPts val="0"/>
              </a:spcBef>
            </a:pPr>
            <a:endParaRPr lang="en-US" sz="3200" dirty="0">
              <a:solidFill>
                <a:srgbClr val="142DAC"/>
              </a:solidFill>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846352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840B2E4-A264-431E-ABDE-38E3BCDA5876}" type="slidenum">
              <a:rPr lang="en-US" smtClean="0">
                <a:latin typeface="Fontasy Himali" panose="04020500000000000000" pitchFamily="82" charset="0"/>
              </a:rPr>
              <a:pPr algn="ctr"/>
              <a:t>10</a:t>
            </a:fld>
            <a:endParaRPr lang="en-US" dirty="0">
              <a:latin typeface="Fontasy Himali" panose="04020500000000000000" pitchFamily="82" charset="0"/>
            </a:endParaRPr>
          </a:p>
        </p:txBody>
      </p:sp>
      <p:sp>
        <p:nvSpPr>
          <p:cNvPr id="6" name="Rectangle 5">
            <a:extLst>
              <a:ext uri="{FF2B5EF4-FFF2-40B4-BE49-F238E27FC236}">
                <a16:creationId xmlns:a16="http://schemas.microsoft.com/office/drawing/2014/main" id="{353DEADE-57ED-4D60-B3D0-C325F63DEF91}"/>
              </a:ext>
            </a:extLst>
          </p:cNvPr>
          <p:cNvSpPr/>
          <p:nvPr/>
        </p:nvSpPr>
        <p:spPr>
          <a:xfrm>
            <a:off x="3401065" y="866894"/>
            <a:ext cx="5043367"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pic>
        <p:nvPicPr>
          <p:cNvPr id="9" name="Picture 8">
            <a:extLst>
              <a:ext uri="{FF2B5EF4-FFF2-40B4-BE49-F238E27FC236}">
                <a16:creationId xmlns:a16="http://schemas.microsoft.com/office/drawing/2014/main" id="{84E0D9AC-0FE2-4422-B122-440B59A55B0C}"/>
              </a:ext>
            </a:extLst>
          </p:cNvPr>
          <p:cNvPicPr>
            <a:picLocks noChangeAspect="1"/>
          </p:cNvPicPr>
          <p:nvPr/>
        </p:nvPicPr>
        <p:blipFill>
          <a:blip r:embed="rId2"/>
          <a:stretch>
            <a:fillRect/>
          </a:stretch>
        </p:blipFill>
        <p:spPr>
          <a:xfrm>
            <a:off x="200089" y="2012833"/>
            <a:ext cx="6157475" cy="4843041"/>
          </a:xfrm>
          <a:prstGeom prst="rect">
            <a:avLst/>
          </a:prstGeom>
        </p:spPr>
      </p:pic>
      <p:sp>
        <p:nvSpPr>
          <p:cNvPr id="11" name="TextBox 10">
            <a:extLst>
              <a:ext uri="{FF2B5EF4-FFF2-40B4-BE49-F238E27FC236}">
                <a16:creationId xmlns:a16="http://schemas.microsoft.com/office/drawing/2014/main" id="{D8F1C7F3-809A-4701-BD4C-3E3A2B659822}"/>
              </a:ext>
            </a:extLst>
          </p:cNvPr>
          <p:cNvSpPr txBox="1"/>
          <p:nvPr/>
        </p:nvSpPr>
        <p:spPr>
          <a:xfrm>
            <a:off x="2045910" y="6342542"/>
            <a:ext cx="826383" cy="400110"/>
          </a:xfrm>
          <a:prstGeom prst="rect">
            <a:avLst/>
          </a:prstGeom>
          <a:noFill/>
        </p:spPr>
        <p:txBody>
          <a:bodyPr wrap="square" rtlCol="0">
            <a:spAutoFit/>
          </a:bodyPr>
          <a:lstStyle/>
          <a:p>
            <a:r>
              <a:rPr lang="en-US" sz="2000" dirty="0">
                <a:solidFill>
                  <a:srgbClr val="0070C0"/>
                </a:solidFill>
                <a:cs typeface="Kalimati" pitchFamily="2"/>
              </a:rPr>
              <a:t>012</a:t>
            </a:r>
            <a:endParaRPr lang="en-US" sz="2000" dirty="0">
              <a:solidFill>
                <a:srgbClr val="0070C0"/>
              </a:solidFill>
            </a:endParaRPr>
          </a:p>
        </p:txBody>
      </p:sp>
      <p:sp>
        <p:nvSpPr>
          <p:cNvPr id="12" name="TextBox 11">
            <a:extLst>
              <a:ext uri="{FF2B5EF4-FFF2-40B4-BE49-F238E27FC236}">
                <a16:creationId xmlns:a16="http://schemas.microsoft.com/office/drawing/2014/main" id="{623AC65C-95ED-4846-BA57-A8FBDD5DFE8C}"/>
              </a:ext>
            </a:extLst>
          </p:cNvPr>
          <p:cNvSpPr txBox="1"/>
          <p:nvPr/>
        </p:nvSpPr>
        <p:spPr>
          <a:xfrm>
            <a:off x="816603" y="6407389"/>
            <a:ext cx="826383" cy="369332"/>
          </a:xfrm>
          <a:prstGeom prst="rect">
            <a:avLst/>
          </a:prstGeom>
          <a:noFill/>
        </p:spPr>
        <p:txBody>
          <a:bodyPr wrap="square" rtlCol="0">
            <a:spAutoFit/>
          </a:bodyPr>
          <a:lstStyle/>
          <a:p>
            <a:r>
              <a:rPr lang="ne-NP" b="1" dirty="0">
                <a:solidFill>
                  <a:schemeClr val="accent1">
                    <a:lumMod val="75000"/>
                  </a:schemeClr>
                </a:solidFill>
                <a:cs typeface="Kalimati" pitchFamily="2"/>
              </a:rPr>
              <a:t>  </a:t>
            </a:r>
            <a:r>
              <a:rPr lang="en-US" b="1" dirty="0">
                <a:solidFill>
                  <a:schemeClr val="accent1">
                    <a:lumMod val="75000"/>
                  </a:schemeClr>
                </a:solidFill>
                <a:cs typeface="Kalimati" pitchFamily="2"/>
              </a:rPr>
              <a:t>8</a:t>
            </a:r>
            <a:r>
              <a:rPr lang="ne-NP" b="1" dirty="0">
                <a:solidFill>
                  <a:schemeClr val="accent1">
                    <a:lumMod val="75000"/>
                  </a:schemeClr>
                </a:solidFill>
                <a:cs typeface="Kalimati" pitchFamily="2"/>
              </a:rPr>
              <a:t> </a:t>
            </a:r>
            <a:endParaRPr lang="en-US" b="1" dirty="0">
              <a:solidFill>
                <a:schemeClr val="accent1">
                  <a:lumMod val="75000"/>
                </a:schemeClr>
              </a:solidFill>
            </a:endParaRPr>
          </a:p>
        </p:txBody>
      </p:sp>
      <p:sp>
        <p:nvSpPr>
          <p:cNvPr id="2" name="Speech Bubble: Rectangle with Corners Rounded 1">
            <a:extLst>
              <a:ext uri="{FF2B5EF4-FFF2-40B4-BE49-F238E27FC236}">
                <a16:creationId xmlns:a16="http://schemas.microsoft.com/office/drawing/2014/main" id="{933D97D0-D036-4AE7-A3F6-2EB1A6AE9D61}"/>
              </a:ext>
            </a:extLst>
          </p:cNvPr>
          <p:cNvSpPr/>
          <p:nvPr/>
        </p:nvSpPr>
        <p:spPr>
          <a:xfrm>
            <a:off x="493875" y="1491402"/>
            <a:ext cx="5481510" cy="1510960"/>
          </a:xfrm>
          <a:prstGeom prst="wedgeRoundRectCallout">
            <a:avLst>
              <a:gd name="adj1" fmla="val -37069"/>
              <a:gd name="adj2" fmla="val 2817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e-NP" sz="2000" b="1" dirty="0">
                <a:cs typeface="Kalimati" panose="00000400000000000000" pitchFamily="2"/>
              </a:rPr>
              <a:t>४. वडा नं </a:t>
            </a:r>
          </a:p>
          <a:p>
            <a:pPr algn="just"/>
            <a:r>
              <a:rPr lang="ne-NP" sz="2000" b="1" dirty="0">
                <a:cs typeface="Kalimati" panose="00000400000000000000" pitchFamily="2"/>
              </a:rPr>
              <a:t>मुख्य प्रश्नावली मार्फत विवरण संकलन गरिएको गणना क्षेत्र वा वडा सो स्थानीय तहको कति नम्बर वडामा पर्दछ रिक्त स्थानमा सोही वडा नम्बर अंकमा लेख्नु पर्दछ । </a:t>
            </a:r>
            <a:endParaRPr lang="en-US" sz="1600" dirty="0"/>
          </a:p>
        </p:txBody>
      </p:sp>
      <p:sp>
        <p:nvSpPr>
          <p:cNvPr id="3" name="Speech Bubble: Rectangle with Corners Rounded 2">
            <a:extLst>
              <a:ext uri="{FF2B5EF4-FFF2-40B4-BE49-F238E27FC236}">
                <a16:creationId xmlns:a16="http://schemas.microsoft.com/office/drawing/2014/main" id="{4D707693-B329-4CEC-8881-1F4D6AEBEAA0}"/>
              </a:ext>
            </a:extLst>
          </p:cNvPr>
          <p:cNvSpPr/>
          <p:nvPr/>
        </p:nvSpPr>
        <p:spPr>
          <a:xfrm>
            <a:off x="6818459" y="1402228"/>
            <a:ext cx="5173451" cy="1947312"/>
          </a:xfrm>
          <a:prstGeom prst="wedgeRoundRectCallout">
            <a:avLst>
              <a:gd name="adj1" fmla="val -135215"/>
              <a:gd name="adj2" fmla="val 2030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e-NP" b="1" dirty="0">
                <a:cs typeface="Kalimati" panose="00000400000000000000" pitchFamily="2"/>
              </a:rPr>
              <a:t>५. गणना क्षेत्र </a:t>
            </a:r>
            <a:endParaRPr lang="en-GB" dirty="0">
              <a:cs typeface="Kalimati" panose="00000400000000000000" pitchFamily="2"/>
            </a:endParaRPr>
          </a:p>
          <a:p>
            <a:pPr>
              <a:lnSpc>
                <a:spcPct val="150000"/>
              </a:lnSpc>
            </a:pPr>
            <a:r>
              <a:rPr lang="ne-NP" sz="2000" dirty="0">
                <a:cs typeface="Kalimati" panose="00000400000000000000" pitchFamily="2"/>
              </a:rPr>
              <a:t>मुख्य प्रश्नावली मार्फत संकलन गरिएको विवरण कुन गणना क्षेत्रमा भरिएका हुन् रिक्त स्थानमा सम्वन्धित गणना क्षेत्र नम्बर लेख्नु पर्दछ ।</a:t>
            </a:r>
            <a:endParaRPr lang="en-US" dirty="0"/>
          </a:p>
        </p:txBody>
      </p:sp>
      <p:sp>
        <p:nvSpPr>
          <p:cNvPr id="4" name="Speech Bubble: Rectangle with Corners Rounded 3">
            <a:extLst>
              <a:ext uri="{FF2B5EF4-FFF2-40B4-BE49-F238E27FC236}">
                <a16:creationId xmlns:a16="http://schemas.microsoft.com/office/drawing/2014/main" id="{D7F7851E-1D2B-4B85-BA43-DA4A4BD4592C}"/>
              </a:ext>
            </a:extLst>
          </p:cNvPr>
          <p:cNvSpPr/>
          <p:nvPr/>
        </p:nvSpPr>
        <p:spPr>
          <a:xfrm>
            <a:off x="7046075" y="4097250"/>
            <a:ext cx="4945836" cy="2639601"/>
          </a:xfrm>
          <a:prstGeom prst="wedgeRoundRectCallout">
            <a:avLst>
              <a:gd name="adj1" fmla="val -99704"/>
              <a:gd name="adj2" fmla="val 511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e-NP" sz="2000" b="1" dirty="0">
                <a:cs typeface="Kalimati" panose="00000400000000000000" pitchFamily="2"/>
              </a:rPr>
              <a:t>६. गाउँ र बस्ती र टोलको नाम</a:t>
            </a:r>
            <a:r>
              <a:rPr lang="en-US" sz="2000" b="1" dirty="0">
                <a:cs typeface="Kalimati" panose="00000400000000000000" pitchFamily="2"/>
              </a:rPr>
              <a:t> :</a:t>
            </a:r>
            <a:r>
              <a:rPr lang="ne-NP" sz="2000" b="1" dirty="0">
                <a:cs typeface="Kalimati" panose="00000400000000000000" pitchFamily="2"/>
              </a:rPr>
              <a:t> </a:t>
            </a:r>
            <a:endParaRPr lang="en-US" sz="2000" b="1" dirty="0">
              <a:cs typeface="Kalimati" panose="00000400000000000000" pitchFamily="2"/>
            </a:endParaRPr>
          </a:p>
          <a:p>
            <a:endParaRPr lang="ne-NP" sz="2000" dirty="0">
              <a:cs typeface="Kalimati" panose="00000400000000000000" pitchFamily="2"/>
            </a:endParaRPr>
          </a:p>
          <a:p>
            <a:pPr algn="just"/>
            <a:r>
              <a:rPr lang="ne-NP" sz="2000" dirty="0">
                <a:cs typeface="Kalimati" panose="00000400000000000000" pitchFamily="2"/>
              </a:rPr>
              <a:t>गणना गर्न लागेको परिवार बसेको घर भएको ठाउँ कुन गाउँ, बस्ती वा टोलको नामले परिचित छ सोही गाउँ र बस्ती र टोलको नाम लेख्नुपर्दछ </a:t>
            </a:r>
            <a:r>
              <a:rPr lang="ne-NP" sz="2000">
                <a:cs typeface="Kalimati" panose="00000400000000000000" pitchFamily="2"/>
              </a:rPr>
              <a:t>। एउटा किताबमा एकभन्दा बढी गाउँ र बस्ती र टोलको गणना गरिएको भएमा सबैको नाम लेख्नुपर्दछ ।</a:t>
            </a:r>
            <a:endParaRPr lang="ne-NP" sz="2000" dirty="0">
              <a:cs typeface="Kalimati" panose="00000400000000000000" pitchFamily="2"/>
            </a:endParaRPr>
          </a:p>
        </p:txBody>
      </p:sp>
      <p:sp>
        <p:nvSpPr>
          <p:cNvPr id="13" name="TextBox 12">
            <a:extLst>
              <a:ext uri="{FF2B5EF4-FFF2-40B4-BE49-F238E27FC236}">
                <a16:creationId xmlns:a16="http://schemas.microsoft.com/office/drawing/2014/main" id="{3C0C7EF2-0355-48CB-ADB4-4C43968E2942}"/>
              </a:ext>
            </a:extLst>
          </p:cNvPr>
          <p:cNvSpPr txBox="1"/>
          <p:nvPr/>
        </p:nvSpPr>
        <p:spPr>
          <a:xfrm>
            <a:off x="4222200" y="5871828"/>
            <a:ext cx="2377440" cy="400110"/>
          </a:xfrm>
          <a:prstGeom prst="rect">
            <a:avLst/>
          </a:prstGeom>
          <a:noFill/>
        </p:spPr>
        <p:txBody>
          <a:bodyPr wrap="square" rtlCol="0">
            <a:spAutoFit/>
          </a:bodyPr>
          <a:lstStyle/>
          <a:p>
            <a:r>
              <a:rPr lang="ne-NP" sz="2000" dirty="0">
                <a:solidFill>
                  <a:srgbClr val="0070C0"/>
                </a:solidFill>
                <a:cs typeface="Kalimati" pitchFamily="2"/>
              </a:rPr>
              <a:t>विरुवा </a:t>
            </a:r>
            <a:endParaRPr lang="en-US" sz="2000" dirty="0">
              <a:solidFill>
                <a:srgbClr val="0070C0"/>
              </a:solidFill>
            </a:endParaRPr>
          </a:p>
        </p:txBody>
      </p:sp>
      <p:sp>
        <p:nvSpPr>
          <p:cNvPr id="14" name="TextBox 13">
            <a:extLst>
              <a:ext uri="{FF2B5EF4-FFF2-40B4-BE49-F238E27FC236}">
                <a16:creationId xmlns:a16="http://schemas.microsoft.com/office/drawing/2014/main" id="{328AA44E-0768-4F24-8162-BAE08FE3090C}"/>
              </a:ext>
            </a:extLst>
          </p:cNvPr>
          <p:cNvSpPr txBox="1"/>
          <p:nvPr/>
        </p:nvSpPr>
        <p:spPr>
          <a:xfrm>
            <a:off x="665983" y="5977489"/>
            <a:ext cx="2377440" cy="369332"/>
          </a:xfrm>
          <a:prstGeom prst="rect">
            <a:avLst/>
          </a:prstGeom>
          <a:noFill/>
        </p:spPr>
        <p:txBody>
          <a:bodyPr wrap="square" rtlCol="0">
            <a:spAutoFit/>
          </a:bodyPr>
          <a:lstStyle/>
          <a:p>
            <a:r>
              <a:rPr lang="ne-NP" b="1" dirty="0">
                <a:solidFill>
                  <a:schemeClr val="accent1">
                    <a:lumMod val="75000"/>
                  </a:schemeClr>
                </a:solidFill>
                <a:cs typeface="Kalimati" pitchFamily="2"/>
              </a:rPr>
              <a:t>गण्डकी </a:t>
            </a:r>
            <a:endParaRPr lang="en-US" b="1" dirty="0">
              <a:solidFill>
                <a:schemeClr val="accent1">
                  <a:lumMod val="75000"/>
                </a:schemeClr>
              </a:solidFill>
            </a:endParaRPr>
          </a:p>
        </p:txBody>
      </p:sp>
      <p:sp>
        <p:nvSpPr>
          <p:cNvPr id="16" name="TextBox 15">
            <a:extLst>
              <a:ext uri="{FF2B5EF4-FFF2-40B4-BE49-F238E27FC236}">
                <a16:creationId xmlns:a16="http://schemas.microsoft.com/office/drawing/2014/main" id="{E164C60D-69DD-4C85-B21E-042C7A41C959}"/>
              </a:ext>
            </a:extLst>
          </p:cNvPr>
          <p:cNvSpPr txBox="1"/>
          <p:nvPr/>
        </p:nvSpPr>
        <p:spPr>
          <a:xfrm>
            <a:off x="1803834" y="5990738"/>
            <a:ext cx="1304282" cy="369332"/>
          </a:xfrm>
          <a:prstGeom prst="rect">
            <a:avLst/>
          </a:prstGeom>
          <a:noFill/>
        </p:spPr>
        <p:txBody>
          <a:bodyPr wrap="square" rtlCol="0">
            <a:spAutoFit/>
          </a:bodyPr>
          <a:lstStyle/>
          <a:p>
            <a:r>
              <a:rPr lang="ne-NP" b="1" dirty="0">
                <a:solidFill>
                  <a:schemeClr val="accent1">
                    <a:lumMod val="75000"/>
                  </a:schemeClr>
                </a:solidFill>
                <a:cs typeface="Kalimati" pitchFamily="2"/>
              </a:rPr>
              <a:t>स्याङ्गजा </a:t>
            </a:r>
            <a:endParaRPr lang="en-US" b="1" dirty="0">
              <a:solidFill>
                <a:schemeClr val="accent1">
                  <a:lumMod val="75000"/>
                </a:schemeClr>
              </a:solidFill>
            </a:endParaRPr>
          </a:p>
        </p:txBody>
      </p:sp>
      <p:sp>
        <p:nvSpPr>
          <p:cNvPr id="17" name="TextBox 16">
            <a:extLst>
              <a:ext uri="{FF2B5EF4-FFF2-40B4-BE49-F238E27FC236}">
                <a16:creationId xmlns:a16="http://schemas.microsoft.com/office/drawing/2014/main" id="{4D414DBB-AA91-4105-BBF0-6860A092AB62}"/>
              </a:ext>
            </a:extLst>
          </p:cNvPr>
          <p:cNvSpPr txBox="1"/>
          <p:nvPr/>
        </p:nvSpPr>
        <p:spPr>
          <a:xfrm>
            <a:off x="3922822" y="6336741"/>
            <a:ext cx="2377440" cy="400110"/>
          </a:xfrm>
          <a:prstGeom prst="rect">
            <a:avLst/>
          </a:prstGeom>
          <a:noFill/>
        </p:spPr>
        <p:txBody>
          <a:bodyPr wrap="square" rtlCol="0">
            <a:spAutoFit/>
          </a:bodyPr>
          <a:lstStyle/>
          <a:p>
            <a:r>
              <a:rPr lang="ne-NP" sz="2000" dirty="0">
                <a:solidFill>
                  <a:srgbClr val="0070C0"/>
                </a:solidFill>
                <a:cs typeface="Kalimati" pitchFamily="2"/>
              </a:rPr>
              <a:t>सिमलगैरा  </a:t>
            </a:r>
            <a:endParaRPr lang="en-US" sz="2000" dirty="0">
              <a:solidFill>
                <a:srgbClr val="0070C0"/>
              </a:solidFill>
            </a:endParaRPr>
          </a:p>
        </p:txBody>
      </p:sp>
      <p:sp>
        <p:nvSpPr>
          <p:cNvPr id="15" name="TextBox 14">
            <a:extLst>
              <a:ext uri="{FF2B5EF4-FFF2-40B4-BE49-F238E27FC236}">
                <a16:creationId xmlns:a16="http://schemas.microsoft.com/office/drawing/2014/main" id="{636A8CF8-3994-4A25-AA93-FC3BAC3D0B86}"/>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spTree>
    <p:extLst>
      <p:ext uri="{BB962C8B-B14F-4D97-AF65-F5344CB8AC3E}">
        <p14:creationId xmlns:p14="http://schemas.microsoft.com/office/powerpoint/2010/main" val="330463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5131" y="1415375"/>
            <a:ext cx="11642069" cy="2862322"/>
          </a:xfrm>
          <a:prstGeom prst="rect">
            <a:avLst/>
          </a:prstGeom>
          <a:noFill/>
          <a:ln>
            <a:solidFill>
              <a:schemeClr val="accent1"/>
            </a:solidFill>
          </a:ln>
        </p:spPr>
        <p:txBody>
          <a:bodyPr wrap="square" rtlCol="0">
            <a:spAutoFit/>
          </a:bodyPr>
          <a:lstStyle/>
          <a:p>
            <a:pPr>
              <a:lnSpc>
                <a:spcPct val="150000"/>
              </a:lnSpc>
            </a:pPr>
            <a:r>
              <a:rPr lang="ne-NP" sz="2400" b="1" dirty="0">
                <a:latin typeface="Preeti" pitchFamily="2" charset="0"/>
                <a:cs typeface="Kalimati" panose="00000400000000000000" pitchFamily="2"/>
              </a:rPr>
              <a:t>६</a:t>
            </a:r>
            <a:r>
              <a:rPr lang="en-US" sz="2400" b="1" dirty="0">
                <a:latin typeface="Times New Roman" panose="02020603050405020304" pitchFamily="18" charset="0"/>
                <a:cs typeface="Times New Roman" panose="02020603050405020304" pitchFamily="18" charset="0"/>
              </a:rPr>
              <a:t>.  </a:t>
            </a:r>
            <a:r>
              <a:rPr lang="ne-NP" sz="2400" b="1" dirty="0">
                <a:latin typeface="Preeti" pitchFamily="2" charset="0"/>
                <a:cs typeface="Kalimati" panose="00000400000000000000" pitchFamily="2"/>
              </a:rPr>
              <a:t>.........किताबको किताब नं ........</a:t>
            </a:r>
            <a:endParaRPr lang="en-US" sz="2400" b="1" dirty="0">
              <a:latin typeface="Preeti" pitchFamily="2" charset="0"/>
              <a:cs typeface="Kalimati" panose="00000400000000000000" pitchFamily="2"/>
            </a:endParaRPr>
          </a:p>
          <a:p>
            <a:pPr algn="just">
              <a:lnSpc>
                <a:spcPct val="150000"/>
              </a:lnSpc>
            </a:pPr>
            <a:r>
              <a:rPr lang="ne-NP" sz="2400">
                <a:latin typeface="Preeti" pitchFamily="2" charset="0"/>
                <a:cs typeface="Kalimati" panose="00000400000000000000" pitchFamily="2"/>
              </a:rPr>
              <a:t>गणना </a:t>
            </a:r>
            <a:r>
              <a:rPr lang="ne-NP" sz="2400" dirty="0">
                <a:latin typeface="Preeti" pitchFamily="2" charset="0"/>
                <a:cs typeface="Kalimati" panose="00000400000000000000" pitchFamily="2"/>
              </a:rPr>
              <a:t>गरिएको गणना क्षेत्र (वडा वा वडाखण्ड) को सबै परिवारको गणना सकिएपछि उक्त गणना क्षेत्र (वडा वा वडाखण्ड) मा जम्मा कतिवटा किताब प्रयोग भयो त्यसको संख्या प्रत्येक किताबको अगाडिको खाली ठाउँमा लेख्नु पर्दछ र त्यस मध्ये प्रत्येक किताब कुन  हो (पहिलो, दोश्रो, तेश्रो, चौथो कुन हो) त्यो पछाडिको खाली ठाउँमा लेख्नु पर्दछ । </a:t>
            </a:r>
          </a:p>
        </p:txBody>
      </p:sp>
      <p:sp>
        <p:nvSpPr>
          <p:cNvPr id="16" name="Slide Number Placeholder 15"/>
          <p:cNvSpPr>
            <a:spLocks noGrp="1"/>
          </p:cNvSpPr>
          <p:nvPr>
            <p:ph type="sldNum" sz="quarter" idx="11"/>
          </p:nvPr>
        </p:nvSpPr>
        <p:spPr>
          <a:xfrm>
            <a:off x="11642708" y="6478271"/>
            <a:ext cx="554372" cy="359388"/>
          </a:xfrm>
        </p:spPr>
        <p:txBody>
          <a:bodyPr/>
          <a:lstStyle/>
          <a:p>
            <a:pPr algn="ctr"/>
            <a:fld id="{2840B2E4-A264-431E-ABDE-38E3BCDA5876}" type="slidenum">
              <a:rPr lang="en-US" smtClean="0"/>
              <a:pPr algn="ctr"/>
              <a:t>11</a:t>
            </a:fld>
            <a:endParaRPr lang="en-US" dirty="0"/>
          </a:p>
        </p:txBody>
      </p:sp>
      <p:sp>
        <p:nvSpPr>
          <p:cNvPr id="6" name="Rectangle 5">
            <a:extLst>
              <a:ext uri="{FF2B5EF4-FFF2-40B4-BE49-F238E27FC236}">
                <a16:creationId xmlns:a16="http://schemas.microsoft.com/office/drawing/2014/main" id="{93005829-C308-43FD-9BB3-AA76F4612E32}"/>
              </a:ext>
            </a:extLst>
          </p:cNvPr>
          <p:cNvSpPr/>
          <p:nvPr/>
        </p:nvSpPr>
        <p:spPr>
          <a:xfrm>
            <a:off x="3401065" y="866894"/>
            <a:ext cx="5043367"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sp>
        <p:nvSpPr>
          <p:cNvPr id="7" name="TextBox 6">
            <a:extLst>
              <a:ext uri="{FF2B5EF4-FFF2-40B4-BE49-F238E27FC236}">
                <a16:creationId xmlns:a16="http://schemas.microsoft.com/office/drawing/2014/main" id="{9702B313-2CA8-4F35-A2CD-067AF45147F7}"/>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sp>
        <p:nvSpPr>
          <p:cNvPr id="8" name="TextBox 7">
            <a:extLst>
              <a:ext uri="{FF2B5EF4-FFF2-40B4-BE49-F238E27FC236}">
                <a16:creationId xmlns:a16="http://schemas.microsoft.com/office/drawing/2014/main" id="{8FCB086D-473E-445E-BA5E-35CC6805B5A3}"/>
              </a:ext>
            </a:extLst>
          </p:cNvPr>
          <p:cNvSpPr txBox="1"/>
          <p:nvPr/>
        </p:nvSpPr>
        <p:spPr>
          <a:xfrm>
            <a:off x="257627" y="4575501"/>
            <a:ext cx="11629573" cy="1754326"/>
          </a:xfrm>
          <a:prstGeom prst="rect">
            <a:avLst/>
          </a:prstGeom>
          <a:noFill/>
          <a:ln>
            <a:solidFill>
              <a:schemeClr val="accent1"/>
            </a:solidFill>
          </a:ln>
        </p:spPr>
        <p:txBody>
          <a:bodyPr wrap="square">
            <a:spAutoFit/>
          </a:bodyPr>
          <a:lstStyle/>
          <a:p>
            <a:pPr algn="just">
              <a:lnSpc>
                <a:spcPct val="150000"/>
              </a:lnSpc>
            </a:pPr>
            <a:r>
              <a:rPr lang="hi-IN" sz="2400" dirty="0">
                <a:latin typeface="Preeti"/>
                <a:ea typeface="Calibri"/>
                <a:cs typeface="Kalimati" pitchFamily="2"/>
              </a:rPr>
              <a:t>यहाँ बिर्सन नहुने कुरा के छ भने, प्रत्येक किताबमा विवरण भर्न सकिए पछि किताब नं. मा क्रमशः </a:t>
            </a:r>
            <a:r>
              <a:rPr lang="en-US" sz="2400" dirty="0">
                <a:ea typeface="Calibri"/>
                <a:cs typeface="Kalimati" pitchFamily="2"/>
              </a:rPr>
              <a:t>1</a:t>
            </a:r>
            <a:r>
              <a:rPr lang="hi-IN" sz="2400" dirty="0">
                <a:latin typeface="Preeti"/>
                <a:ea typeface="Calibri"/>
                <a:cs typeface="Kalimati" pitchFamily="2"/>
              </a:rPr>
              <a:t>, </a:t>
            </a:r>
            <a:r>
              <a:rPr lang="en-US" sz="2400" dirty="0">
                <a:ea typeface="Calibri"/>
                <a:cs typeface="Kalimati" pitchFamily="2"/>
              </a:rPr>
              <a:t>2</a:t>
            </a:r>
            <a:r>
              <a:rPr lang="hi-IN" sz="2400" dirty="0">
                <a:latin typeface="Preeti"/>
                <a:ea typeface="Calibri"/>
                <a:cs typeface="Kalimati" pitchFamily="2"/>
              </a:rPr>
              <a:t>, </a:t>
            </a:r>
            <a:r>
              <a:rPr lang="en-US" sz="2400" dirty="0">
                <a:ea typeface="Calibri"/>
                <a:cs typeface="Kalimati" pitchFamily="2"/>
              </a:rPr>
              <a:t>3</a:t>
            </a:r>
            <a:r>
              <a:rPr lang="hi-IN" sz="2400" dirty="0">
                <a:latin typeface="Preeti"/>
                <a:ea typeface="Calibri"/>
                <a:cs typeface="Kalimati" pitchFamily="2"/>
              </a:rPr>
              <a:t>, </a:t>
            </a:r>
            <a:r>
              <a:rPr lang="en-US" sz="2400" dirty="0">
                <a:ea typeface="Calibri"/>
                <a:cs typeface="Kalimati" pitchFamily="2"/>
              </a:rPr>
              <a:t>4</a:t>
            </a:r>
            <a:r>
              <a:rPr lang="hi-IN" sz="2400" dirty="0">
                <a:latin typeface="Preeti"/>
                <a:ea typeface="Calibri"/>
                <a:cs typeface="Kalimati" pitchFamily="2"/>
              </a:rPr>
              <a:t> गर्दै लेखिहाल्नु पर्दछ तर जम्मा किताब </a:t>
            </a:r>
            <a:r>
              <a:rPr lang="en-US" sz="2400" dirty="0">
                <a:ea typeface="Calibri"/>
                <a:cs typeface="Kalimati" pitchFamily="2"/>
              </a:rPr>
              <a:t>4</a:t>
            </a:r>
            <a:r>
              <a:rPr lang="hi-IN" sz="2400" dirty="0">
                <a:latin typeface="Preeti"/>
                <a:ea typeface="Calibri"/>
                <a:cs typeface="Kalimati" pitchFamily="2"/>
              </a:rPr>
              <a:t> प्रयोग भए पछि मात्र अगाडि </a:t>
            </a:r>
            <a:r>
              <a:rPr lang="en-US" sz="2400" dirty="0">
                <a:ea typeface="Calibri"/>
                <a:cs typeface="Kalimati" pitchFamily="2"/>
              </a:rPr>
              <a:t>4</a:t>
            </a:r>
            <a:r>
              <a:rPr lang="hi-IN" sz="2400" dirty="0">
                <a:latin typeface="Preeti"/>
                <a:ea typeface="Calibri"/>
                <a:cs typeface="Kalimati" pitchFamily="2"/>
              </a:rPr>
              <a:t> किताब भनी प्रत्येक </a:t>
            </a:r>
            <a:r>
              <a:rPr lang="en-US" sz="2400" dirty="0">
                <a:ea typeface="Calibri"/>
                <a:cs typeface="Kalimati" pitchFamily="2"/>
              </a:rPr>
              <a:t>4</a:t>
            </a:r>
            <a:r>
              <a:rPr lang="hi-IN" sz="2400" dirty="0">
                <a:latin typeface="Preeti"/>
                <a:ea typeface="Calibri"/>
                <a:cs typeface="Kalimati" pitchFamily="2"/>
              </a:rPr>
              <a:t> वटै किताबमा जनाउनु </a:t>
            </a:r>
            <a:r>
              <a:rPr lang="hi-IN" sz="2400">
                <a:latin typeface="Preeti"/>
                <a:ea typeface="Calibri"/>
                <a:cs typeface="Kalimati" pitchFamily="2"/>
              </a:rPr>
              <a:t>पर्दछ ।</a:t>
            </a:r>
            <a:r>
              <a:rPr lang="hi-IN" sz="2400" dirty="0">
                <a:latin typeface="Preeti"/>
                <a:ea typeface="Calibri"/>
                <a:cs typeface="Kalimati" pitchFamily="2"/>
              </a:rPr>
              <a:t>	</a:t>
            </a:r>
          </a:p>
        </p:txBody>
      </p:sp>
    </p:spTree>
    <p:extLst>
      <p:ext uri="{BB962C8B-B14F-4D97-AF65-F5344CB8AC3E}">
        <p14:creationId xmlns:p14="http://schemas.microsoft.com/office/powerpoint/2010/main" val="171393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70545" y="1248899"/>
            <a:ext cx="11709191" cy="1153201"/>
          </a:xfrm>
          <a:prstGeom prst="rect">
            <a:avLst/>
          </a:prstGeom>
        </p:spPr>
        <p:txBody>
          <a:bodyPr wrap="square">
            <a:spAutoFit/>
          </a:bodyPr>
          <a:lstStyle/>
          <a:p>
            <a:pPr algn="just">
              <a:lnSpc>
                <a:spcPct val="150000"/>
              </a:lnSpc>
            </a:pPr>
            <a:r>
              <a:rPr lang="hi-IN" sz="2400">
                <a:solidFill>
                  <a:srgbClr val="0000FF"/>
                </a:solidFill>
                <a:latin typeface="Preeti"/>
                <a:ea typeface="Calibri"/>
                <a:cs typeface="Kalimati" pitchFamily="2"/>
              </a:rPr>
              <a:t>कुनै </a:t>
            </a:r>
            <a:r>
              <a:rPr lang="hi-IN" sz="2400" dirty="0">
                <a:solidFill>
                  <a:srgbClr val="0000FF"/>
                </a:solidFill>
                <a:latin typeface="Preeti"/>
                <a:ea typeface="Calibri"/>
                <a:cs typeface="Kalimati" pitchFamily="2"/>
              </a:rPr>
              <a:t>गणना क्षेत्र (वडा वा वडाखण्ड) मा एउटा मात्र किताब प्रयोग भएमा</a:t>
            </a:r>
            <a:r>
              <a:rPr lang="en-US" sz="2400" dirty="0">
                <a:solidFill>
                  <a:srgbClr val="0000FF"/>
                </a:solidFill>
                <a:latin typeface="Preeti"/>
                <a:ea typeface="Calibri"/>
                <a:cs typeface="Kalimati" pitchFamily="2"/>
              </a:rPr>
              <a:t> </a:t>
            </a:r>
            <a:r>
              <a:rPr lang="en-US" sz="2400" dirty="0">
                <a:solidFill>
                  <a:srgbClr val="0000FF"/>
                </a:solidFill>
                <a:latin typeface="+mj-lt"/>
                <a:ea typeface="Calibri"/>
                <a:cs typeface="Kalimati" pitchFamily="2"/>
              </a:rPr>
              <a:t>1</a:t>
            </a:r>
            <a:r>
              <a:rPr lang="hi-IN" sz="2400" dirty="0">
                <a:solidFill>
                  <a:srgbClr val="0000FF"/>
                </a:solidFill>
                <a:latin typeface="Preeti"/>
                <a:ea typeface="Calibri"/>
                <a:cs typeface="Kalimati" pitchFamily="2"/>
              </a:rPr>
              <a:t> किताबको किताब नं. </a:t>
            </a:r>
            <a:r>
              <a:rPr lang="en-US" sz="2400" dirty="0">
                <a:solidFill>
                  <a:srgbClr val="0000FF"/>
                </a:solidFill>
                <a:ea typeface="Calibri"/>
                <a:cs typeface="Kalimati" pitchFamily="2"/>
              </a:rPr>
              <a:t>1 </a:t>
            </a:r>
            <a:r>
              <a:rPr lang="hi-IN" sz="2400" dirty="0">
                <a:solidFill>
                  <a:srgbClr val="0000FF"/>
                </a:solidFill>
                <a:latin typeface="Preeti"/>
                <a:ea typeface="Calibri"/>
                <a:cs typeface="Kalimati" pitchFamily="2"/>
              </a:rPr>
              <a:t>लेख्नु </a:t>
            </a:r>
            <a:r>
              <a:rPr lang="hi-IN" sz="2400">
                <a:solidFill>
                  <a:srgbClr val="0000FF"/>
                </a:solidFill>
                <a:latin typeface="Preeti"/>
                <a:ea typeface="Calibri"/>
                <a:cs typeface="Kalimati" pitchFamily="2"/>
              </a:rPr>
              <a:t>पर्दछ ।</a:t>
            </a:r>
            <a:endParaRPr lang="en-US" sz="2400" dirty="0">
              <a:latin typeface="Preeti" pitchFamily="2" charset="0"/>
              <a:cs typeface="Kalimati" pitchFamily="2"/>
            </a:endParaRPr>
          </a:p>
        </p:txBody>
      </p:sp>
      <p:sp>
        <p:nvSpPr>
          <p:cNvPr id="8" name="Slide Number Placeholder 7"/>
          <p:cNvSpPr>
            <a:spLocks noGrp="1"/>
          </p:cNvSpPr>
          <p:nvPr>
            <p:ph type="sldNum" sz="quarter" idx="11"/>
          </p:nvPr>
        </p:nvSpPr>
        <p:spPr>
          <a:xfrm>
            <a:off x="11714480" y="6502400"/>
            <a:ext cx="452120" cy="330835"/>
          </a:xfrm>
        </p:spPr>
        <p:txBody>
          <a:bodyPr/>
          <a:lstStyle/>
          <a:p>
            <a:pPr algn="ctr"/>
            <a:fld id="{2840B2E4-A264-431E-ABDE-38E3BCDA5876}" type="slidenum">
              <a:rPr lang="en-US" smtClean="0"/>
              <a:pPr algn="ctr"/>
              <a:t>12</a:t>
            </a:fld>
            <a:endParaRPr lang="en-US" dirty="0"/>
          </a:p>
        </p:txBody>
      </p:sp>
      <p:sp>
        <p:nvSpPr>
          <p:cNvPr id="7" name="Rectangle 6">
            <a:extLst>
              <a:ext uri="{FF2B5EF4-FFF2-40B4-BE49-F238E27FC236}">
                <a16:creationId xmlns:a16="http://schemas.microsoft.com/office/drawing/2014/main" id="{629B5A21-376A-4B42-A1BA-5FEB516EFA51}"/>
              </a:ext>
            </a:extLst>
          </p:cNvPr>
          <p:cNvSpPr/>
          <p:nvPr/>
        </p:nvSpPr>
        <p:spPr>
          <a:xfrm>
            <a:off x="3267206" y="752274"/>
            <a:ext cx="5043367"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pic>
        <p:nvPicPr>
          <p:cNvPr id="10" name="Picture 9">
            <a:extLst>
              <a:ext uri="{FF2B5EF4-FFF2-40B4-BE49-F238E27FC236}">
                <a16:creationId xmlns:a16="http://schemas.microsoft.com/office/drawing/2014/main" id="{7394CF81-7EB2-4A88-9526-F4B373D0B784}"/>
              </a:ext>
            </a:extLst>
          </p:cNvPr>
          <p:cNvPicPr>
            <a:picLocks noChangeAspect="1"/>
          </p:cNvPicPr>
          <p:nvPr/>
        </p:nvPicPr>
        <p:blipFill>
          <a:blip r:embed="rId2"/>
          <a:stretch>
            <a:fillRect/>
          </a:stretch>
        </p:blipFill>
        <p:spPr>
          <a:xfrm>
            <a:off x="192277" y="2478396"/>
            <a:ext cx="11193226" cy="1530229"/>
          </a:xfrm>
          <a:prstGeom prst="rect">
            <a:avLst/>
          </a:prstGeom>
        </p:spPr>
      </p:pic>
      <p:sp>
        <p:nvSpPr>
          <p:cNvPr id="11" name="TextBox 10">
            <a:extLst>
              <a:ext uri="{FF2B5EF4-FFF2-40B4-BE49-F238E27FC236}">
                <a16:creationId xmlns:a16="http://schemas.microsoft.com/office/drawing/2014/main" id="{0B914DA9-30DB-4991-831D-9B4FAC6A6F42}"/>
              </a:ext>
            </a:extLst>
          </p:cNvPr>
          <p:cNvSpPr txBox="1"/>
          <p:nvPr/>
        </p:nvSpPr>
        <p:spPr>
          <a:xfrm>
            <a:off x="7728284" y="3500832"/>
            <a:ext cx="826383" cy="523220"/>
          </a:xfrm>
          <a:prstGeom prst="rect">
            <a:avLst/>
          </a:prstGeom>
          <a:noFill/>
        </p:spPr>
        <p:txBody>
          <a:bodyPr wrap="square" rtlCol="0">
            <a:spAutoFit/>
          </a:bodyPr>
          <a:lstStyle/>
          <a:p>
            <a:r>
              <a:rPr lang="en-US" sz="2800" dirty="0">
                <a:solidFill>
                  <a:srgbClr val="0070C0"/>
                </a:solidFill>
                <a:cs typeface="Kalimati" pitchFamily="2"/>
              </a:rPr>
              <a:t>1</a:t>
            </a:r>
            <a:endParaRPr lang="en-US" sz="2000" dirty="0">
              <a:solidFill>
                <a:srgbClr val="0070C0"/>
              </a:solidFill>
            </a:endParaRPr>
          </a:p>
        </p:txBody>
      </p:sp>
      <p:sp>
        <p:nvSpPr>
          <p:cNvPr id="12" name="TextBox 11">
            <a:extLst>
              <a:ext uri="{FF2B5EF4-FFF2-40B4-BE49-F238E27FC236}">
                <a16:creationId xmlns:a16="http://schemas.microsoft.com/office/drawing/2014/main" id="{DFD44024-BFB4-458C-B56F-EF8073F6D325}"/>
              </a:ext>
            </a:extLst>
          </p:cNvPr>
          <p:cNvSpPr txBox="1"/>
          <p:nvPr/>
        </p:nvSpPr>
        <p:spPr>
          <a:xfrm>
            <a:off x="10559120" y="3430448"/>
            <a:ext cx="826383" cy="523220"/>
          </a:xfrm>
          <a:prstGeom prst="rect">
            <a:avLst/>
          </a:prstGeom>
          <a:noFill/>
        </p:spPr>
        <p:txBody>
          <a:bodyPr wrap="square" rtlCol="0">
            <a:spAutoFit/>
          </a:bodyPr>
          <a:lstStyle/>
          <a:p>
            <a:r>
              <a:rPr lang="en-US" sz="2800" dirty="0">
                <a:solidFill>
                  <a:srgbClr val="0070C0"/>
                </a:solidFill>
                <a:cs typeface="Kalimati" pitchFamily="2"/>
              </a:rPr>
              <a:t>1</a:t>
            </a:r>
            <a:endParaRPr lang="en-US" sz="2000" dirty="0">
              <a:solidFill>
                <a:srgbClr val="0070C0"/>
              </a:solidFill>
            </a:endParaRPr>
          </a:p>
        </p:txBody>
      </p:sp>
      <p:sp>
        <p:nvSpPr>
          <p:cNvPr id="14" name="TextBox 13">
            <a:extLst>
              <a:ext uri="{FF2B5EF4-FFF2-40B4-BE49-F238E27FC236}">
                <a16:creationId xmlns:a16="http://schemas.microsoft.com/office/drawing/2014/main" id="{A303E02D-5691-4A92-BBC5-C10EF8319B5D}"/>
              </a:ext>
            </a:extLst>
          </p:cNvPr>
          <p:cNvSpPr txBox="1"/>
          <p:nvPr/>
        </p:nvSpPr>
        <p:spPr>
          <a:xfrm>
            <a:off x="5702568" y="6623629"/>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spTree>
    <p:extLst>
      <p:ext uri="{BB962C8B-B14F-4D97-AF65-F5344CB8AC3E}">
        <p14:creationId xmlns:p14="http://schemas.microsoft.com/office/powerpoint/2010/main" val="380871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06B453-DD32-422C-BF41-3E1212179DA3}"/>
              </a:ext>
            </a:extLst>
          </p:cNvPr>
          <p:cNvPicPr>
            <a:picLocks noChangeAspect="1"/>
          </p:cNvPicPr>
          <p:nvPr/>
        </p:nvPicPr>
        <p:blipFill>
          <a:blip r:embed="rId2"/>
          <a:stretch>
            <a:fillRect/>
          </a:stretch>
        </p:blipFill>
        <p:spPr>
          <a:xfrm>
            <a:off x="313061" y="5184475"/>
            <a:ext cx="11193226" cy="1530229"/>
          </a:xfrm>
          <a:prstGeom prst="rect">
            <a:avLst/>
          </a:prstGeom>
        </p:spPr>
      </p:pic>
      <p:sp>
        <p:nvSpPr>
          <p:cNvPr id="2" name="Slide Number Placeholder 1"/>
          <p:cNvSpPr>
            <a:spLocks noGrp="1"/>
          </p:cNvSpPr>
          <p:nvPr>
            <p:ph type="sldNum" sz="quarter" idx="11"/>
          </p:nvPr>
        </p:nvSpPr>
        <p:spPr/>
        <p:txBody>
          <a:bodyPr/>
          <a:lstStyle/>
          <a:p>
            <a:fld id="{2840B2E4-A264-431E-ABDE-38E3BCDA5876}" type="slidenum">
              <a:rPr lang="en-US" smtClean="0"/>
              <a:t>13</a:t>
            </a:fld>
            <a:endParaRPr lang="en-US"/>
          </a:p>
        </p:txBody>
      </p:sp>
      <p:sp>
        <p:nvSpPr>
          <p:cNvPr id="3" name="Rectangle 2"/>
          <p:cNvSpPr/>
          <p:nvPr/>
        </p:nvSpPr>
        <p:spPr>
          <a:xfrm>
            <a:off x="259161" y="1170197"/>
            <a:ext cx="11569362" cy="2308324"/>
          </a:xfrm>
          <a:prstGeom prst="rect">
            <a:avLst/>
          </a:prstGeom>
        </p:spPr>
        <p:txBody>
          <a:bodyPr wrap="square">
            <a:spAutoFit/>
          </a:bodyPr>
          <a:lstStyle/>
          <a:p>
            <a:pPr algn="just">
              <a:lnSpc>
                <a:spcPct val="150000"/>
              </a:lnSpc>
            </a:pPr>
            <a:r>
              <a:rPr lang="ne-NP" sz="2400">
                <a:latin typeface="Preeti" pitchFamily="2" charset="0"/>
                <a:cs typeface="Kalimati" panose="00000400000000000000" pitchFamily="2"/>
              </a:rPr>
              <a:t>कुनै </a:t>
            </a:r>
            <a:r>
              <a:rPr lang="ne-NP" sz="2400" dirty="0">
                <a:latin typeface="Preeti" pitchFamily="2" charset="0"/>
                <a:cs typeface="Kalimati" panose="00000400000000000000" pitchFamily="2"/>
              </a:rPr>
              <a:t>एउटा गणना क्षेत्र (वडा वा वडा खण्ड) मा ४ वटा किताब प्रयोग भएको भए, ..........किताबको किताब नं....... को अगाडिको खाली ठाउँमा </a:t>
            </a:r>
            <a:r>
              <a:rPr lang="en-US" sz="2400" dirty="0">
                <a:latin typeface="+mj-lt"/>
                <a:cs typeface="Kalimati" panose="00000400000000000000" pitchFamily="2"/>
              </a:rPr>
              <a:t>4</a:t>
            </a:r>
            <a:r>
              <a:rPr lang="ne-NP" sz="2400" dirty="0">
                <a:latin typeface="Preeti" pitchFamily="2" charset="0"/>
                <a:cs typeface="Kalimati" panose="00000400000000000000" pitchFamily="2"/>
              </a:rPr>
              <a:t> (४ वटै किताबमा) र पछाडिको खाली ठाउँ किताब नं. ........ मा पहिलो किताब भए </a:t>
            </a:r>
            <a:r>
              <a:rPr lang="en-US" sz="2400" dirty="0">
                <a:cs typeface="Kalimati" panose="00000400000000000000" pitchFamily="2"/>
              </a:rPr>
              <a:t>1</a:t>
            </a:r>
            <a:r>
              <a:rPr lang="ne-NP" sz="2400" dirty="0">
                <a:latin typeface="Preeti" pitchFamily="2" charset="0"/>
                <a:cs typeface="Kalimati" panose="00000400000000000000" pitchFamily="2"/>
              </a:rPr>
              <a:t>, दोस्रो किताब भए </a:t>
            </a:r>
            <a:r>
              <a:rPr lang="en-US" sz="2400" dirty="0">
                <a:cs typeface="Kalimati" panose="00000400000000000000" pitchFamily="2"/>
              </a:rPr>
              <a:t>2</a:t>
            </a:r>
            <a:r>
              <a:rPr lang="ne-NP" sz="2400" dirty="0">
                <a:latin typeface="Preeti" pitchFamily="2" charset="0"/>
                <a:cs typeface="Kalimati" panose="00000400000000000000" pitchFamily="2"/>
              </a:rPr>
              <a:t>, तेश्रो किताब भए </a:t>
            </a:r>
            <a:r>
              <a:rPr lang="en-US" sz="2400" dirty="0">
                <a:cs typeface="Kalimati" panose="00000400000000000000" pitchFamily="2"/>
              </a:rPr>
              <a:t>3</a:t>
            </a:r>
            <a:r>
              <a:rPr lang="ne-NP" sz="2400" dirty="0">
                <a:latin typeface="Preeti" pitchFamily="2" charset="0"/>
                <a:cs typeface="Kalimati" panose="00000400000000000000" pitchFamily="2"/>
              </a:rPr>
              <a:t> र चौथो किताब भए </a:t>
            </a:r>
            <a:r>
              <a:rPr lang="en-US" sz="2400" dirty="0">
                <a:cs typeface="Kalimati" panose="00000400000000000000" pitchFamily="2"/>
              </a:rPr>
              <a:t>4</a:t>
            </a:r>
            <a:r>
              <a:rPr lang="ne-NP" sz="2400" dirty="0">
                <a:latin typeface="Preeti" pitchFamily="2" charset="0"/>
                <a:cs typeface="Kalimati" panose="00000400000000000000" pitchFamily="2"/>
              </a:rPr>
              <a:t> लेख्नु पर्दछ ।</a:t>
            </a:r>
          </a:p>
        </p:txBody>
      </p:sp>
      <p:sp>
        <p:nvSpPr>
          <p:cNvPr id="5" name="Rectangle 4">
            <a:extLst>
              <a:ext uri="{FF2B5EF4-FFF2-40B4-BE49-F238E27FC236}">
                <a16:creationId xmlns:a16="http://schemas.microsoft.com/office/drawing/2014/main" id="{8AD3CD22-C89E-42D4-BE0D-9909296AC56B}"/>
              </a:ext>
            </a:extLst>
          </p:cNvPr>
          <p:cNvSpPr/>
          <p:nvPr/>
        </p:nvSpPr>
        <p:spPr>
          <a:xfrm>
            <a:off x="2912567" y="773091"/>
            <a:ext cx="5043367"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pic>
        <p:nvPicPr>
          <p:cNvPr id="6" name="Picture 5">
            <a:extLst>
              <a:ext uri="{FF2B5EF4-FFF2-40B4-BE49-F238E27FC236}">
                <a16:creationId xmlns:a16="http://schemas.microsoft.com/office/drawing/2014/main" id="{86921C90-6FE6-460E-8A41-5AC0B85B2B03}"/>
              </a:ext>
            </a:extLst>
          </p:cNvPr>
          <p:cNvPicPr>
            <a:picLocks noChangeAspect="1"/>
          </p:cNvPicPr>
          <p:nvPr/>
        </p:nvPicPr>
        <p:blipFill>
          <a:blip r:embed="rId2"/>
          <a:stretch>
            <a:fillRect/>
          </a:stretch>
        </p:blipFill>
        <p:spPr>
          <a:xfrm>
            <a:off x="313062" y="3553833"/>
            <a:ext cx="11159392" cy="1498797"/>
          </a:xfrm>
          <a:prstGeom prst="rect">
            <a:avLst/>
          </a:prstGeom>
        </p:spPr>
      </p:pic>
      <p:sp>
        <p:nvSpPr>
          <p:cNvPr id="7" name="TextBox 6">
            <a:extLst>
              <a:ext uri="{FF2B5EF4-FFF2-40B4-BE49-F238E27FC236}">
                <a16:creationId xmlns:a16="http://schemas.microsoft.com/office/drawing/2014/main" id="{71ADF2EE-15A3-4654-85A7-5C20A6A7529D}"/>
              </a:ext>
            </a:extLst>
          </p:cNvPr>
          <p:cNvSpPr txBox="1"/>
          <p:nvPr/>
        </p:nvSpPr>
        <p:spPr>
          <a:xfrm>
            <a:off x="7955934" y="4389230"/>
            <a:ext cx="826383" cy="523220"/>
          </a:xfrm>
          <a:prstGeom prst="rect">
            <a:avLst/>
          </a:prstGeom>
          <a:noFill/>
        </p:spPr>
        <p:txBody>
          <a:bodyPr wrap="square" rtlCol="0">
            <a:spAutoFit/>
          </a:bodyPr>
          <a:lstStyle/>
          <a:p>
            <a:r>
              <a:rPr lang="en-US" sz="2800" dirty="0">
                <a:solidFill>
                  <a:srgbClr val="0070C0"/>
                </a:solidFill>
                <a:cs typeface="Kalimati" pitchFamily="2"/>
              </a:rPr>
              <a:t>4</a:t>
            </a:r>
            <a:endParaRPr lang="en-US" sz="2000" dirty="0">
              <a:solidFill>
                <a:srgbClr val="0070C0"/>
              </a:solidFill>
            </a:endParaRPr>
          </a:p>
        </p:txBody>
      </p:sp>
      <p:sp>
        <p:nvSpPr>
          <p:cNvPr id="10" name="TextBox 9">
            <a:extLst>
              <a:ext uri="{FF2B5EF4-FFF2-40B4-BE49-F238E27FC236}">
                <a16:creationId xmlns:a16="http://schemas.microsoft.com/office/drawing/2014/main" id="{0B7CDF06-D30B-4D25-BBD1-EDFDCDBC198D}"/>
              </a:ext>
            </a:extLst>
          </p:cNvPr>
          <p:cNvSpPr txBox="1"/>
          <p:nvPr/>
        </p:nvSpPr>
        <p:spPr>
          <a:xfrm>
            <a:off x="7885194" y="5990589"/>
            <a:ext cx="826383" cy="523220"/>
          </a:xfrm>
          <a:prstGeom prst="rect">
            <a:avLst/>
          </a:prstGeom>
          <a:noFill/>
        </p:spPr>
        <p:txBody>
          <a:bodyPr wrap="square" rtlCol="0">
            <a:spAutoFit/>
          </a:bodyPr>
          <a:lstStyle/>
          <a:p>
            <a:r>
              <a:rPr lang="en-US" sz="2800" dirty="0">
                <a:solidFill>
                  <a:srgbClr val="0070C0"/>
                </a:solidFill>
                <a:cs typeface="Kalimati" pitchFamily="2"/>
              </a:rPr>
              <a:t>4</a:t>
            </a:r>
            <a:endParaRPr lang="en-US" sz="2000" dirty="0">
              <a:solidFill>
                <a:srgbClr val="0070C0"/>
              </a:solidFill>
            </a:endParaRPr>
          </a:p>
        </p:txBody>
      </p:sp>
      <p:sp>
        <p:nvSpPr>
          <p:cNvPr id="11" name="TextBox 10">
            <a:extLst>
              <a:ext uri="{FF2B5EF4-FFF2-40B4-BE49-F238E27FC236}">
                <a16:creationId xmlns:a16="http://schemas.microsoft.com/office/drawing/2014/main" id="{E2A295D0-7433-45D2-8666-70B3259D4CDD}"/>
              </a:ext>
            </a:extLst>
          </p:cNvPr>
          <p:cNvSpPr txBox="1"/>
          <p:nvPr/>
        </p:nvSpPr>
        <p:spPr>
          <a:xfrm>
            <a:off x="10690659" y="4404784"/>
            <a:ext cx="826383" cy="523220"/>
          </a:xfrm>
          <a:prstGeom prst="rect">
            <a:avLst/>
          </a:prstGeom>
          <a:noFill/>
        </p:spPr>
        <p:txBody>
          <a:bodyPr wrap="square" rtlCol="0">
            <a:spAutoFit/>
          </a:bodyPr>
          <a:lstStyle/>
          <a:p>
            <a:r>
              <a:rPr lang="en-US" sz="2800" dirty="0">
                <a:solidFill>
                  <a:srgbClr val="0070C0"/>
                </a:solidFill>
                <a:cs typeface="Kalimati" pitchFamily="2"/>
              </a:rPr>
              <a:t>1</a:t>
            </a:r>
            <a:endParaRPr lang="en-US" sz="2000" dirty="0">
              <a:solidFill>
                <a:srgbClr val="0070C0"/>
              </a:solidFill>
            </a:endParaRPr>
          </a:p>
        </p:txBody>
      </p:sp>
      <p:sp>
        <p:nvSpPr>
          <p:cNvPr id="12" name="TextBox 11">
            <a:extLst>
              <a:ext uri="{FF2B5EF4-FFF2-40B4-BE49-F238E27FC236}">
                <a16:creationId xmlns:a16="http://schemas.microsoft.com/office/drawing/2014/main" id="{5CDC5098-441B-485D-9136-B5501F85550D}"/>
              </a:ext>
            </a:extLst>
          </p:cNvPr>
          <p:cNvSpPr txBox="1"/>
          <p:nvPr/>
        </p:nvSpPr>
        <p:spPr>
          <a:xfrm>
            <a:off x="10605942" y="6087524"/>
            <a:ext cx="826383" cy="400110"/>
          </a:xfrm>
          <a:prstGeom prst="rect">
            <a:avLst/>
          </a:prstGeom>
          <a:noFill/>
        </p:spPr>
        <p:txBody>
          <a:bodyPr wrap="square" rtlCol="0">
            <a:spAutoFit/>
          </a:bodyPr>
          <a:lstStyle/>
          <a:p>
            <a:r>
              <a:rPr lang="en-US" sz="2000">
                <a:solidFill>
                  <a:srgbClr val="0070C0"/>
                </a:solidFill>
              </a:rPr>
              <a:t>2</a:t>
            </a:r>
            <a:endParaRPr lang="en-US" sz="2000" dirty="0">
              <a:solidFill>
                <a:srgbClr val="0070C0"/>
              </a:solidFill>
            </a:endParaRPr>
          </a:p>
        </p:txBody>
      </p:sp>
      <p:sp>
        <p:nvSpPr>
          <p:cNvPr id="4" name="Speech Bubble: Oval 3">
            <a:extLst>
              <a:ext uri="{FF2B5EF4-FFF2-40B4-BE49-F238E27FC236}">
                <a16:creationId xmlns:a16="http://schemas.microsoft.com/office/drawing/2014/main" id="{1CC6A26E-2F2A-49E7-85C7-C54A1721CD7A}"/>
              </a:ext>
            </a:extLst>
          </p:cNvPr>
          <p:cNvSpPr/>
          <p:nvPr/>
        </p:nvSpPr>
        <p:spPr>
          <a:xfrm>
            <a:off x="1100214" y="4232142"/>
            <a:ext cx="4229711" cy="890912"/>
          </a:xfrm>
          <a:prstGeom prst="wedgeEllipseCallout">
            <a:avLst>
              <a:gd name="adj1" fmla="val 107491"/>
              <a:gd name="adj2" fmla="val -115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dirty="0">
                <a:solidFill>
                  <a:schemeClr val="tx1"/>
                </a:solidFill>
              </a:rPr>
              <a:t>पहिलो किताबको लागि </a:t>
            </a:r>
            <a:endParaRPr lang="en-US" dirty="0">
              <a:solidFill>
                <a:schemeClr val="tx1"/>
              </a:solidFill>
            </a:endParaRPr>
          </a:p>
        </p:txBody>
      </p:sp>
      <p:sp>
        <p:nvSpPr>
          <p:cNvPr id="13" name="Speech Bubble: Oval 12">
            <a:extLst>
              <a:ext uri="{FF2B5EF4-FFF2-40B4-BE49-F238E27FC236}">
                <a16:creationId xmlns:a16="http://schemas.microsoft.com/office/drawing/2014/main" id="{2D7A645C-3D01-47C3-9564-FF7FBD06FA19}"/>
              </a:ext>
            </a:extLst>
          </p:cNvPr>
          <p:cNvSpPr/>
          <p:nvPr/>
        </p:nvSpPr>
        <p:spPr>
          <a:xfrm>
            <a:off x="1100213" y="5715925"/>
            <a:ext cx="4229711" cy="890912"/>
          </a:xfrm>
          <a:prstGeom prst="wedgeEllipseCallout">
            <a:avLst>
              <a:gd name="adj1" fmla="val 108416"/>
              <a:gd name="adj2" fmla="val 126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dirty="0">
                <a:solidFill>
                  <a:schemeClr val="tx1"/>
                </a:solidFill>
              </a:rPr>
              <a:t>दोस्रो  किताबको लागि </a:t>
            </a:r>
            <a:endParaRPr lang="en-US" dirty="0">
              <a:solidFill>
                <a:schemeClr val="tx1"/>
              </a:solidFill>
            </a:endParaRPr>
          </a:p>
        </p:txBody>
      </p:sp>
      <p:cxnSp>
        <p:nvCxnSpPr>
          <p:cNvPr id="21" name="Straight Connector 20">
            <a:extLst>
              <a:ext uri="{FF2B5EF4-FFF2-40B4-BE49-F238E27FC236}">
                <a16:creationId xmlns:a16="http://schemas.microsoft.com/office/drawing/2014/main" id="{31C4B481-2D79-4FDC-B1B7-6183DC4C6002}"/>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000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1429352"/>
            <a:ext cx="12176760" cy="5564600"/>
          </a:xfrm>
          <a:prstGeom prst="rect">
            <a:avLst/>
          </a:prstGeom>
          <a:solidFill>
            <a:schemeClr val="bg1"/>
          </a:solidFill>
        </p:spPr>
        <p:txBody>
          <a:bodyPr wrap="square">
            <a:spAutoFit/>
          </a:bodyPr>
          <a:lstStyle/>
          <a:p>
            <a:pPr>
              <a:lnSpc>
                <a:spcPct val="120000"/>
              </a:lnSpc>
              <a:spcBef>
                <a:spcPts val="400"/>
              </a:spcBef>
              <a:spcAft>
                <a:spcPts val="400"/>
              </a:spcAft>
            </a:pPr>
            <a:r>
              <a:rPr lang="ne-NP" sz="2400" b="1" dirty="0">
                <a:latin typeface="Preeti" pitchFamily="2" charset="0"/>
                <a:cs typeface="Kalimati" pitchFamily="2"/>
              </a:rPr>
              <a:t>७</a:t>
            </a:r>
            <a:r>
              <a:rPr lang="en-US" sz="2400" b="1" dirty="0">
                <a:latin typeface="Times New Roman" panose="02020603050405020304" pitchFamily="18" charset="0"/>
                <a:cs typeface="Times New Roman" panose="02020603050405020304" pitchFamily="18" charset="0"/>
              </a:rPr>
              <a:t>. </a:t>
            </a:r>
            <a:r>
              <a:rPr lang="hi-IN" sz="2400" b="1" dirty="0">
                <a:latin typeface="Preeti" pitchFamily="2" charset="0"/>
                <a:cs typeface="Kalimati" pitchFamily="2"/>
              </a:rPr>
              <a:t>जनगणना घर </a:t>
            </a:r>
            <a:r>
              <a:rPr lang="hi-IN" sz="2400" b="1" dirty="0">
                <a:latin typeface="Times New Roman" panose="02020603050405020304" pitchFamily="18" charset="0"/>
                <a:cs typeface="Kalimati" pitchFamily="2"/>
              </a:rPr>
              <a:t>क्रमसंख्या</a:t>
            </a:r>
            <a:r>
              <a:rPr lang="en-US" sz="2400" b="1" dirty="0">
                <a:latin typeface="Times New Roman" panose="02020603050405020304" pitchFamily="18" charset="0"/>
                <a:cs typeface="Times New Roman" panose="02020603050405020304" pitchFamily="18" charset="0"/>
              </a:rPr>
              <a:t>/</a:t>
            </a:r>
            <a:r>
              <a:rPr lang="hi-IN" sz="2400" b="1" dirty="0">
                <a:latin typeface="Times New Roman" panose="02020603050405020304" pitchFamily="18" charset="0"/>
                <a:cs typeface="Kalimati" pitchFamily="2"/>
              </a:rPr>
              <a:t>जम्मा</a:t>
            </a:r>
            <a:r>
              <a:rPr lang="hi-IN" sz="2400" b="1" dirty="0">
                <a:latin typeface="Preeti" pitchFamily="2" charset="0"/>
                <a:cs typeface="Kalimati" pitchFamily="2"/>
              </a:rPr>
              <a:t> </a:t>
            </a:r>
            <a:r>
              <a:rPr lang="ne-NP" sz="2400" b="1" dirty="0">
                <a:latin typeface="Preeti" pitchFamily="2" charset="0"/>
                <a:cs typeface="Kalimati" pitchFamily="2"/>
              </a:rPr>
              <a:t>जनगणना </a:t>
            </a:r>
            <a:r>
              <a:rPr lang="hi-IN" sz="2400" b="1" dirty="0">
                <a:latin typeface="Preeti" pitchFamily="2" charset="0"/>
                <a:cs typeface="Kalimati" pitchFamily="2"/>
              </a:rPr>
              <a:t>घरसंख्या </a:t>
            </a:r>
            <a:endParaRPr lang="ne-NP" sz="2400" b="1" dirty="0">
              <a:latin typeface="Preeti" pitchFamily="2" charset="0"/>
              <a:cs typeface="Kalimati" pitchFamily="2"/>
            </a:endParaRPr>
          </a:p>
          <a:p>
            <a:pPr>
              <a:lnSpc>
                <a:spcPct val="120000"/>
              </a:lnSpc>
              <a:spcBef>
                <a:spcPts val="400"/>
              </a:spcBef>
              <a:spcAft>
                <a:spcPts val="400"/>
              </a:spcAft>
            </a:pPr>
            <a:endParaRPr lang="ne-NP" sz="2400" b="1" dirty="0">
              <a:latin typeface="Preeti" pitchFamily="2" charset="0"/>
              <a:ea typeface="Calibri"/>
              <a:cs typeface="Kalimati" pitchFamily="2"/>
            </a:endParaRPr>
          </a:p>
          <a:p>
            <a:pPr>
              <a:lnSpc>
                <a:spcPct val="120000"/>
              </a:lnSpc>
              <a:spcBef>
                <a:spcPts val="400"/>
              </a:spcBef>
              <a:spcAft>
                <a:spcPts val="400"/>
              </a:spcAft>
            </a:pPr>
            <a:endParaRPr lang="ne-NP" sz="2400" b="1" dirty="0">
              <a:latin typeface="Preeti" pitchFamily="2" charset="0"/>
              <a:ea typeface="Calibri"/>
              <a:cs typeface="Kalimati" pitchFamily="2"/>
            </a:endParaRPr>
          </a:p>
          <a:p>
            <a:pPr>
              <a:lnSpc>
                <a:spcPct val="120000"/>
              </a:lnSpc>
              <a:spcBef>
                <a:spcPts val="400"/>
              </a:spcBef>
              <a:spcAft>
                <a:spcPts val="400"/>
              </a:spcAft>
            </a:pPr>
            <a:endParaRPr lang="ne-NP" sz="2400" b="1" dirty="0">
              <a:latin typeface="Preeti" pitchFamily="2" charset="0"/>
              <a:ea typeface="Calibri"/>
              <a:cs typeface="Kalimati" pitchFamily="2"/>
            </a:endParaRPr>
          </a:p>
          <a:p>
            <a:pPr marL="231775" indent="-231775" algn="just">
              <a:lnSpc>
                <a:spcPct val="120000"/>
              </a:lnSpc>
              <a:spcBef>
                <a:spcPts val="400"/>
              </a:spcBef>
              <a:spcAft>
                <a:spcPts val="400"/>
              </a:spcAft>
              <a:buFont typeface="Arial" panose="020B0604020202020204" pitchFamily="34" charset="0"/>
              <a:buChar char="•"/>
            </a:pPr>
            <a:r>
              <a:rPr lang="ne-NP" sz="2400" dirty="0">
                <a:latin typeface="Preeti"/>
                <a:ea typeface="Calibri"/>
                <a:cs typeface="Kalimati" pitchFamily="2"/>
              </a:rPr>
              <a:t>जनगणना घर क्रमसंख्या र जम्मा जनगणना घरसंख्या प्रत्येक किताबमा अलग अलग लेख्नुपर्दछ । </a:t>
            </a:r>
          </a:p>
          <a:p>
            <a:pPr marL="231775" indent="-231775" algn="just">
              <a:lnSpc>
                <a:spcPct val="120000"/>
              </a:lnSpc>
              <a:spcBef>
                <a:spcPts val="400"/>
              </a:spcBef>
              <a:spcAft>
                <a:spcPts val="400"/>
              </a:spcAft>
              <a:buFont typeface="Arial" panose="020B0604020202020204" pitchFamily="34" charset="0"/>
              <a:buChar char="•"/>
            </a:pPr>
            <a:r>
              <a:rPr lang="ne-NP" sz="2400" dirty="0">
                <a:latin typeface="Preeti"/>
                <a:ea typeface="Calibri"/>
                <a:cs typeface="Kalimati" pitchFamily="2"/>
              </a:rPr>
              <a:t>यो प्रत्येक किताबको लागि भरिएका घरमध्ये किताबको पहिलो पानामा लेखिएको पहिलो कोठामा, अन्तिम पानामा लेखिएको घर क्रमसंख्या दोस्रो कोठामा र जम्मा घरसंख्या तेस्रो कोठमा लेख्नुपर्दछ ।</a:t>
            </a:r>
          </a:p>
          <a:p>
            <a:pPr marL="231775" indent="-231775" algn="just">
              <a:lnSpc>
                <a:spcPct val="120000"/>
              </a:lnSpc>
              <a:spcBef>
                <a:spcPts val="400"/>
              </a:spcBef>
              <a:spcAft>
                <a:spcPts val="400"/>
              </a:spcAft>
              <a:buFont typeface="Arial" panose="020B0604020202020204" pitchFamily="34" charset="0"/>
              <a:buChar char="•"/>
            </a:pPr>
            <a:r>
              <a:rPr lang="ne-NP" sz="2400" dirty="0">
                <a:latin typeface="Preeti"/>
                <a:ea typeface="Calibri"/>
                <a:cs typeface="Kalimati" pitchFamily="2"/>
              </a:rPr>
              <a:t>पहिलो कोठाको र अन्तिम कोठाको घरक्रमसंख्याको बिचको कुनै घरको विवरण कितावमा नभरिएको भएमा नभरिएका घर जम्मा घरसंख्यामा गन्नु हुदैन । तथा बढी भएमा गनेर समावेश गर्नुपर्दछ । </a:t>
            </a:r>
          </a:p>
        </p:txBody>
      </p:sp>
      <p:sp>
        <p:nvSpPr>
          <p:cNvPr id="6" name="Slide Number Placeholder 5"/>
          <p:cNvSpPr>
            <a:spLocks noGrp="1"/>
          </p:cNvSpPr>
          <p:nvPr>
            <p:ph type="sldNum" sz="quarter" idx="11"/>
          </p:nvPr>
        </p:nvSpPr>
        <p:spPr>
          <a:xfrm>
            <a:off x="11371903" y="6512560"/>
            <a:ext cx="804857" cy="302499"/>
          </a:xfrm>
        </p:spPr>
        <p:txBody>
          <a:bodyPr/>
          <a:lstStyle/>
          <a:p>
            <a:fld id="{2840B2E4-A264-431E-ABDE-38E3BCDA5876}" type="slidenum">
              <a:rPr lang="en-US" smtClean="0"/>
              <a:t>14</a:t>
            </a:fld>
            <a:endParaRPr lang="en-US"/>
          </a:p>
        </p:txBody>
      </p:sp>
      <p:sp>
        <p:nvSpPr>
          <p:cNvPr id="7" name="Text Placeholder 1">
            <a:extLst>
              <a:ext uri="{FF2B5EF4-FFF2-40B4-BE49-F238E27FC236}">
                <a16:creationId xmlns:a16="http://schemas.microsoft.com/office/drawing/2014/main" id="{1C4F097F-9599-402C-AE43-CC8BDB1D4398}"/>
              </a:ext>
            </a:extLst>
          </p:cNvPr>
          <p:cNvSpPr txBox="1">
            <a:spLocks/>
          </p:cNvSpPr>
          <p:nvPr/>
        </p:nvSpPr>
        <p:spPr>
          <a:xfrm>
            <a:off x="0" y="785660"/>
            <a:ext cx="12176760" cy="72008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400"/>
              </a:spcBef>
              <a:spcAft>
                <a:spcPts val="400"/>
              </a:spcAft>
            </a:pPr>
            <a:endParaRPr lang="ne-NP" b="1" dirty="0">
              <a:solidFill>
                <a:srgbClr val="0070C0"/>
              </a:solidFill>
              <a:cs typeface="Kalimati" panose="00000400000000000000" pitchFamily="2"/>
            </a:endParaRPr>
          </a:p>
        </p:txBody>
      </p:sp>
      <p:sp>
        <p:nvSpPr>
          <p:cNvPr id="3" name="Rectangle 2"/>
          <p:cNvSpPr/>
          <p:nvPr/>
        </p:nvSpPr>
        <p:spPr>
          <a:xfrm>
            <a:off x="142240" y="881532"/>
            <a:ext cx="11772669" cy="523220"/>
          </a:xfrm>
          <a:prstGeom prst="rect">
            <a:avLst/>
          </a:prstGeom>
        </p:spPr>
        <p:txBody>
          <a:bodyPr wrap="square">
            <a:spAutoFit/>
          </a:bodyPr>
          <a:lstStyle/>
          <a:p>
            <a:pPr algn="ct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p>
        </p:txBody>
      </p:sp>
      <p:pic>
        <p:nvPicPr>
          <p:cNvPr id="8" name="Picture 7">
            <a:extLst>
              <a:ext uri="{FF2B5EF4-FFF2-40B4-BE49-F238E27FC236}">
                <a16:creationId xmlns:a16="http://schemas.microsoft.com/office/drawing/2014/main" id="{232E1778-CEB3-4C32-8D7A-C03E5B18D6E2}"/>
              </a:ext>
            </a:extLst>
          </p:cNvPr>
          <p:cNvPicPr>
            <a:picLocks noChangeAspect="1"/>
          </p:cNvPicPr>
          <p:nvPr/>
        </p:nvPicPr>
        <p:blipFill rotWithShape="1">
          <a:blip r:embed="rId2"/>
          <a:srcRect l="3553" t="4274" b="65802"/>
          <a:stretch/>
        </p:blipFill>
        <p:spPr>
          <a:xfrm>
            <a:off x="277092" y="2176604"/>
            <a:ext cx="11546108" cy="1252396"/>
          </a:xfrm>
          <a:prstGeom prst="rect">
            <a:avLst/>
          </a:prstGeom>
        </p:spPr>
      </p:pic>
      <p:sp>
        <p:nvSpPr>
          <p:cNvPr id="9" name="TextBox 8">
            <a:extLst>
              <a:ext uri="{FF2B5EF4-FFF2-40B4-BE49-F238E27FC236}">
                <a16:creationId xmlns:a16="http://schemas.microsoft.com/office/drawing/2014/main" id="{FC725060-3C6F-4834-852B-64DEF0D98356}"/>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spTree>
    <p:extLst>
      <p:ext uri="{BB962C8B-B14F-4D97-AF65-F5344CB8AC3E}">
        <p14:creationId xmlns:p14="http://schemas.microsoft.com/office/powerpoint/2010/main" val="197313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FF124A-F5A6-464D-88DD-90E5F2C12145}"/>
              </a:ext>
            </a:extLst>
          </p:cNvPr>
          <p:cNvPicPr>
            <a:picLocks noChangeAspect="1"/>
          </p:cNvPicPr>
          <p:nvPr/>
        </p:nvPicPr>
        <p:blipFill rotWithShape="1">
          <a:blip r:embed="rId2"/>
          <a:srcRect l="3553" t="4274" b="65802"/>
          <a:stretch/>
        </p:blipFill>
        <p:spPr>
          <a:xfrm>
            <a:off x="4664908" y="4994088"/>
            <a:ext cx="7485368" cy="1252396"/>
          </a:xfrm>
          <a:prstGeom prst="rect">
            <a:avLst/>
          </a:prstGeom>
        </p:spPr>
      </p:pic>
      <p:sp>
        <p:nvSpPr>
          <p:cNvPr id="2" name="Slide Number Placeholder 1"/>
          <p:cNvSpPr>
            <a:spLocks noGrp="1"/>
          </p:cNvSpPr>
          <p:nvPr>
            <p:ph type="sldNum" sz="quarter" idx="11"/>
          </p:nvPr>
        </p:nvSpPr>
        <p:spPr/>
        <p:txBody>
          <a:bodyPr/>
          <a:lstStyle/>
          <a:p>
            <a:fld id="{2840B2E4-A264-431E-ABDE-38E3BCDA5876}" type="slidenum">
              <a:rPr lang="en-US" smtClean="0"/>
              <a:t>15</a:t>
            </a:fld>
            <a:endParaRPr lang="en-US"/>
          </a:p>
        </p:txBody>
      </p:sp>
      <p:sp>
        <p:nvSpPr>
          <p:cNvPr id="5" name="Rectangle 4">
            <a:extLst>
              <a:ext uri="{FF2B5EF4-FFF2-40B4-BE49-F238E27FC236}">
                <a16:creationId xmlns:a16="http://schemas.microsoft.com/office/drawing/2014/main" id="{5132853D-75CC-4620-9346-AAB2595EDE75}"/>
              </a:ext>
            </a:extLst>
          </p:cNvPr>
          <p:cNvSpPr/>
          <p:nvPr/>
        </p:nvSpPr>
        <p:spPr>
          <a:xfrm>
            <a:off x="2819977" y="866894"/>
            <a:ext cx="6089312" cy="490904"/>
          </a:xfrm>
          <a:prstGeom prst="rect">
            <a:avLst/>
          </a:prstGeom>
        </p:spPr>
        <p:txBody>
          <a:bodyPr wrap="squar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pic>
        <p:nvPicPr>
          <p:cNvPr id="6" name="Picture 5">
            <a:extLst>
              <a:ext uri="{FF2B5EF4-FFF2-40B4-BE49-F238E27FC236}">
                <a16:creationId xmlns:a16="http://schemas.microsoft.com/office/drawing/2014/main" id="{02279AF2-44BA-4E65-8D65-FF7C49CCFBF6}"/>
              </a:ext>
            </a:extLst>
          </p:cNvPr>
          <p:cNvPicPr>
            <a:picLocks noChangeAspect="1"/>
          </p:cNvPicPr>
          <p:nvPr/>
        </p:nvPicPr>
        <p:blipFill rotWithShape="1">
          <a:blip r:embed="rId2"/>
          <a:srcRect l="3553" t="4274" b="65802"/>
          <a:stretch/>
        </p:blipFill>
        <p:spPr>
          <a:xfrm>
            <a:off x="4706632" y="2902180"/>
            <a:ext cx="7485368" cy="1252396"/>
          </a:xfrm>
          <a:prstGeom prst="rect">
            <a:avLst/>
          </a:prstGeom>
        </p:spPr>
      </p:pic>
      <p:sp>
        <p:nvSpPr>
          <p:cNvPr id="4" name="Speech Bubble: Rectangle with Corners Rounded 3">
            <a:extLst>
              <a:ext uri="{FF2B5EF4-FFF2-40B4-BE49-F238E27FC236}">
                <a16:creationId xmlns:a16="http://schemas.microsoft.com/office/drawing/2014/main" id="{6FD86896-AB95-46A4-81AD-4E0638A724A7}"/>
              </a:ext>
            </a:extLst>
          </p:cNvPr>
          <p:cNvSpPr/>
          <p:nvPr/>
        </p:nvSpPr>
        <p:spPr>
          <a:xfrm>
            <a:off x="-57694" y="1480506"/>
            <a:ext cx="6952367" cy="1789681"/>
          </a:xfrm>
          <a:prstGeom prst="wedgeRoundRectCallout">
            <a:avLst>
              <a:gd name="adj1" fmla="val 43355"/>
              <a:gd name="adj2" fmla="val 604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e-NP" sz="2400">
                <a:latin typeface="Preeti"/>
                <a:ea typeface="Calibri"/>
                <a:cs typeface="Kalimati" pitchFamily="2"/>
              </a:rPr>
              <a:t>कुनै </a:t>
            </a:r>
            <a:r>
              <a:rPr lang="ne-NP" sz="2400" dirty="0">
                <a:latin typeface="Preeti"/>
                <a:ea typeface="Calibri"/>
                <a:cs typeface="Kalimati" pitchFamily="2"/>
              </a:rPr>
              <a:t>१०० पाने किताबमा</a:t>
            </a:r>
            <a:r>
              <a:rPr lang="en-US" sz="2400" dirty="0">
                <a:latin typeface="Times New Rom B" pitchFamily="2" charset="0"/>
                <a:ea typeface="Calibri"/>
                <a:cs typeface="Kalimati" pitchFamily="2"/>
              </a:rPr>
              <a:t> 1</a:t>
            </a:r>
            <a:r>
              <a:rPr lang="ne-NP" sz="2400" dirty="0">
                <a:latin typeface="Preeti"/>
                <a:ea typeface="Calibri"/>
                <a:cs typeface="Kalimati" pitchFamily="2"/>
              </a:rPr>
              <a:t> देखि </a:t>
            </a:r>
            <a:r>
              <a:rPr lang="en-US" sz="2400" dirty="0">
                <a:latin typeface="Times New Rom B" pitchFamily="2" charset="0"/>
                <a:ea typeface="Calibri"/>
                <a:cs typeface="Kalimati" pitchFamily="2"/>
              </a:rPr>
              <a:t>40</a:t>
            </a:r>
            <a:r>
              <a:rPr lang="ne-NP" sz="2400" dirty="0">
                <a:latin typeface="Preeti"/>
                <a:ea typeface="Calibri"/>
                <a:cs typeface="Kalimati" pitchFamily="2"/>
              </a:rPr>
              <a:t> सम्मको घर क्रमसंख्याका घरहरूको विवरण संकलन गरिएका भए जनगणना घरक्रमसंख्या </a:t>
            </a:r>
            <a:r>
              <a:rPr lang="en-US" sz="2400" b="1" dirty="0">
                <a:latin typeface="+mj-lt"/>
                <a:ea typeface="Calibri"/>
                <a:cs typeface="Kalimati" pitchFamily="2"/>
              </a:rPr>
              <a:t>1</a:t>
            </a:r>
            <a:r>
              <a:rPr lang="ne-NP" sz="2400" b="1" dirty="0">
                <a:latin typeface="Preeti"/>
                <a:ea typeface="Calibri"/>
                <a:cs typeface="Kalimati" pitchFamily="2"/>
              </a:rPr>
              <a:t> </a:t>
            </a:r>
            <a:r>
              <a:rPr lang="ne-NP" sz="2400" dirty="0">
                <a:latin typeface="Preeti"/>
                <a:ea typeface="Calibri"/>
                <a:cs typeface="Kalimati" pitchFamily="2"/>
              </a:rPr>
              <a:t>देखि </a:t>
            </a:r>
            <a:r>
              <a:rPr lang="en-US" sz="2400" dirty="0">
                <a:latin typeface="Times New Rom B" pitchFamily="2" charset="0"/>
                <a:ea typeface="Calibri"/>
                <a:cs typeface="Kalimati" pitchFamily="2"/>
              </a:rPr>
              <a:t>40</a:t>
            </a:r>
            <a:r>
              <a:rPr lang="ne-NP" sz="2400" dirty="0">
                <a:latin typeface="Preeti"/>
                <a:ea typeface="Calibri"/>
                <a:cs typeface="Kalimati" pitchFamily="2"/>
              </a:rPr>
              <a:t> सम्म, जम्मा जनगणना घर संख्या </a:t>
            </a:r>
            <a:r>
              <a:rPr lang="en-US" sz="2400" b="1" dirty="0">
                <a:ea typeface="Calibri"/>
                <a:cs typeface="Kalimati" pitchFamily="2"/>
              </a:rPr>
              <a:t>40</a:t>
            </a:r>
            <a:r>
              <a:rPr lang="ne-NP" sz="2400" dirty="0">
                <a:latin typeface="Preeti"/>
                <a:ea typeface="Calibri"/>
                <a:cs typeface="Kalimati" pitchFamily="2"/>
              </a:rPr>
              <a:t> हुन्छ ।</a:t>
            </a:r>
            <a:endParaRPr lang="en-US" sz="2400" dirty="0">
              <a:latin typeface="Preeti"/>
              <a:ea typeface="Calibri"/>
              <a:cs typeface="Kalimati" pitchFamily="2"/>
            </a:endParaRPr>
          </a:p>
          <a:p>
            <a:pPr algn="just"/>
            <a:endParaRPr lang="en-US" dirty="0"/>
          </a:p>
        </p:txBody>
      </p:sp>
      <p:sp>
        <p:nvSpPr>
          <p:cNvPr id="7" name="TextBox 6">
            <a:extLst>
              <a:ext uri="{FF2B5EF4-FFF2-40B4-BE49-F238E27FC236}">
                <a16:creationId xmlns:a16="http://schemas.microsoft.com/office/drawing/2014/main" id="{196DFAB8-0B72-4EF8-ADA4-1BB27036EC46}"/>
              </a:ext>
            </a:extLst>
          </p:cNvPr>
          <p:cNvSpPr txBox="1"/>
          <p:nvPr/>
        </p:nvSpPr>
        <p:spPr>
          <a:xfrm>
            <a:off x="6655886" y="5467886"/>
            <a:ext cx="826383" cy="523220"/>
          </a:xfrm>
          <a:prstGeom prst="rect">
            <a:avLst/>
          </a:prstGeom>
          <a:noFill/>
        </p:spPr>
        <p:txBody>
          <a:bodyPr wrap="square" rtlCol="0">
            <a:spAutoFit/>
          </a:bodyPr>
          <a:lstStyle/>
          <a:p>
            <a:r>
              <a:rPr lang="en-US" sz="2800" dirty="0">
                <a:solidFill>
                  <a:srgbClr val="0070C0"/>
                </a:solidFill>
                <a:cs typeface="Kalimati" pitchFamily="2"/>
              </a:rPr>
              <a:t>086</a:t>
            </a:r>
            <a:endParaRPr lang="en-US" sz="2000" dirty="0">
              <a:solidFill>
                <a:srgbClr val="0070C0"/>
              </a:solidFill>
            </a:endParaRPr>
          </a:p>
        </p:txBody>
      </p:sp>
      <p:sp>
        <p:nvSpPr>
          <p:cNvPr id="8" name="TextBox 7">
            <a:extLst>
              <a:ext uri="{FF2B5EF4-FFF2-40B4-BE49-F238E27FC236}">
                <a16:creationId xmlns:a16="http://schemas.microsoft.com/office/drawing/2014/main" id="{63F86DFB-8488-4E0C-9C9E-91852151FC9F}"/>
              </a:ext>
            </a:extLst>
          </p:cNvPr>
          <p:cNvSpPr txBox="1"/>
          <p:nvPr/>
        </p:nvSpPr>
        <p:spPr>
          <a:xfrm>
            <a:off x="7959356" y="3380230"/>
            <a:ext cx="826383" cy="523220"/>
          </a:xfrm>
          <a:prstGeom prst="rect">
            <a:avLst/>
          </a:prstGeom>
          <a:noFill/>
        </p:spPr>
        <p:txBody>
          <a:bodyPr wrap="square" rtlCol="0">
            <a:spAutoFit/>
          </a:bodyPr>
          <a:lstStyle/>
          <a:p>
            <a:r>
              <a:rPr lang="en-US" sz="2800" dirty="0">
                <a:solidFill>
                  <a:srgbClr val="0070C0"/>
                </a:solidFill>
                <a:cs typeface="Kalimati" pitchFamily="2"/>
              </a:rPr>
              <a:t>40</a:t>
            </a:r>
            <a:endParaRPr lang="en-US" sz="2000" dirty="0">
              <a:solidFill>
                <a:srgbClr val="0070C0"/>
              </a:solidFill>
            </a:endParaRPr>
          </a:p>
        </p:txBody>
      </p:sp>
      <p:sp>
        <p:nvSpPr>
          <p:cNvPr id="9" name="Speech Bubble: Rectangle with Corners Rounded 8">
            <a:extLst>
              <a:ext uri="{FF2B5EF4-FFF2-40B4-BE49-F238E27FC236}">
                <a16:creationId xmlns:a16="http://schemas.microsoft.com/office/drawing/2014/main" id="{7163D088-F530-4393-A142-B1441793117C}"/>
              </a:ext>
            </a:extLst>
          </p:cNvPr>
          <p:cNvSpPr/>
          <p:nvPr/>
        </p:nvSpPr>
        <p:spPr>
          <a:xfrm>
            <a:off x="-57693" y="3380230"/>
            <a:ext cx="4722601" cy="3375474"/>
          </a:xfrm>
          <a:prstGeom prst="wedgeRoundRectCallout">
            <a:avLst>
              <a:gd name="adj1" fmla="val 57680"/>
              <a:gd name="adj2" fmla="val 79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000">
                <a:latin typeface="Preeti"/>
                <a:ea typeface="Calibri"/>
                <a:cs typeface="Kalimati" pitchFamily="2"/>
              </a:rPr>
              <a:t>यसैगरी कुनै </a:t>
            </a:r>
            <a:r>
              <a:rPr lang="ne-NP" sz="2000" dirty="0">
                <a:latin typeface="Preeti"/>
                <a:ea typeface="Calibri"/>
                <a:cs typeface="Kalimati" pitchFamily="2"/>
              </a:rPr>
              <a:t>१०० पाने किताबमा जनगणना घर क्रमसंख्या </a:t>
            </a:r>
            <a:r>
              <a:rPr lang="en-US" sz="2400" dirty="0">
                <a:ea typeface="Calibri"/>
                <a:cs typeface="Kalimati" pitchFamily="2"/>
              </a:rPr>
              <a:t>086</a:t>
            </a:r>
            <a:r>
              <a:rPr lang="ne-NP" sz="2000" dirty="0">
                <a:latin typeface="Preeti"/>
                <a:ea typeface="Calibri"/>
                <a:cs typeface="Kalimati" pitchFamily="2"/>
              </a:rPr>
              <a:t> देखि </a:t>
            </a:r>
            <a:r>
              <a:rPr lang="en-US" sz="2400" dirty="0">
                <a:ea typeface="Calibri"/>
                <a:cs typeface="Kalimati" pitchFamily="2"/>
              </a:rPr>
              <a:t>121</a:t>
            </a:r>
            <a:r>
              <a:rPr lang="ne-NP" sz="2000" dirty="0">
                <a:latin typeface="Preeti"/>
                <a:ea typeface="Calibri"/>
                <a:cs typeface="Kalimati" pitchFamily="2"/>
              </a:rPr>
              <a:t> सम्म संकलन गरिएको र  बिचमा घर क्रमसंख्या </a:t>
            </a:r>
            <a:r>
              <a:rPr lang="en-US" sz="2400" dirty="0">
                <a:ea typeface="Calibri"/>
                <a:cs typeface="Kalimati" pitchFamily="2"/>
              </a:rPr>
              <a:t>112</a:t>
            </a:r>
            <a:r>
              <a:rPr lang="ne-NP" sz="2400" dirty="0">
                <a:ea typeface="Calibri"/>
                <a:cs typeface="Kalimati" pitchFamily="2"/>
              </a:rPr>
              <a:t> र </a:t>
            </a:r>
            <a:r>
              <a:rPr lang="en-US" sz="2400" dirty="0">
                <a:ea typeface="Calibri"/>
                <a:cs typeface="Kalimati" pitchFamily="2"/>
              </a:rPr>
              <a:t>114</a:t>
            </a:r>
            <a:r>
              <a:rPr lang="ne-NP" sz="2000" dirty="0">
                <a:latin typeface="Preeti"/>
                <a:ea typeface="Calibri"/>
                <a:cs typeface="Kalimati" pitchFamily="2"/>
              </a:rPr>
              <a:t> गणना नभएको भए  जम्मा जनगणना घर संख्या </a:t>
            </a:r>
            <a:r>
              <a:rPr lang="en-US" sz="2400" dirty="0">
                <a:ea typeface="Calibri"/>
                <a:cs typeface="Kalimati" pitchFamily="2"/>
              </a:rPr>
              <a:t>34</a:t>
            </a:r>
            <a:r>
              <a:rPr lang="ne-NP" sz="2000" dirty="0">
                <a:latin typeface="Preeti"/>
                <a:ea typeface="Calibri"/>
                <a:cs typeface="Kalimati" pitchFamily="2"/>
              </a:rPr>
              <a:t> हुन्छ ।</a:t>
            </a:r>
            <a:endParaRPr lang="en-US" sz="2000" dirty="0">
              <a:latin typeface="Preeti"/>
              <a:ea typeface="Calibri"/>
              <a:cs typeface="Kalimati" pitchFamily="2"/>
            </a:endParaRPr>
          </a:p>
          <a:p>
            <a:pPr algn="ctr"/>
            <a:endParaRPr lang="en-US" sz="2000" dirty="0"/>
          </a:p>
        </p:txBody>
      </p:sp>
      <p:sp>
        <p:nvSpPr>
          <p:cNvPr id="11" name="TextBox 10">
            <a:extLst>
              <a:ext uri="{FF2B5EF4-FFF2-40B4-BE49-F238E27FC236}">
                <a16:creationId xmlns:a16="http://schemas.microsoft.com/office/drawing/2014/main" id="{DD414B73-DC24-47F7-BCDF-F8827741D2B8}"/>
              </a:ext>
            </a:extLst>
          </p:cNvPr>
          <p:cNvSpPr txBox="1"/>
          <p:nvPr/>
        </p:nvSpPr>
        <p:spPr>
          <a:xfrm>
            <a:off x="6754497" y="3433478"/>
            <a:ext cx="826383" cy="523220"/>
          </a:xfrm>
          <a:prstGeom prst="rect">
            <a:avLst/>
          </a:prstGeom>
          <a:noFill/>
        </p:spPr>
        <p:txBody>
          <a:bodyPr wrap="square" rtlCol="0">
            <a:spAutoFit/>
          </a:bodyPr>
          <a:lstStyle/>
          <a:p>
            <a:r>
              <a:rPr lang="en-US" sz="2800" dirty="0">
                <a:solidFill>
                  <a:srgbClr val="0070C0"/>
                </a:solidFill>
                <a:cs typeface="Kalimati" pitchFamily="2"/>
              </a:rPr>
              <a:t>1</a:t>
            </a:r>
            <a:endParaRPr lang="en-US" sz="2000" dirty="0">
              <a:solidFill>
                <a:srgbClr val="0070C0"/>
              </a:solidFill>
            </a:endParaRPr>
          </a:p>
        </p:txBody>
      </p:sp>
      <p:sp>
        <p:nvSpPr>
          <p:cNvPr id="12" name="TextBox 11">
            <a:extLst>
              <a:ext uri="{FF2B5EF4-FFF2-40B4-BE49-F238E27FC236}">
                <a16:creationId xmlns:a16="http://schemas.microsoft.com/office/drawing/2014/main" id="{BAED1B2C-3B7C-4463-A21A-111829100E49}"/>
              </a:ext>
            </a:extLst>
          </p:cNvPr>
          <p:cNvSpPr txBox="1"/>
          <p:nvPr/>
        </p:nvSpPr>
        <p:spPr>
          <a:xfrm>
            <a:off x="8082906" y="5420716"/>
            <a:ext cx="826383" cy="523220"/>
          </a:xfrm>
          <a:prstGeom prst="rect">
            <a:avLst/>
          </a:prstGeom>
          <a:noFill/>
        </p:spPr>
        <p:txBody>
          <a:bodyPr wrap="square" rtlCol="0">
            <a:spAutoFit/>
          </a:bodyPr>
          <a:lstStyle/>
          <a:p>
            <a:r>
              <a:rPr lang="en-US" sz="2800" dirty="0">
                <a:solidFill>
                  <a:srgbClr val="0070C0"/>
                </a:solidFill>
                <a:cs typeface="Kalimati" pitchFamily="2"/>
              </a:rPr>
              <a:t>121</a:t>
            </a:r>
            <a:endParaRPr lang="en-US" sz="2000" dirty="0">
              <a:solidFill>
                <a:srgbClr val="0070C0"/>
              </a:solidFill>
            </a:endParaRPr>
          </a:p>
        </p:txBody>
      </p:sp>
      <p:sp>
        <p:nvSpPr>
          <p:cNvPr id="13" name="TextBox 12">
            <a:extLst>
              <a:ext uri="{FF2B5EF4-FFF2-40B4-BE49-F238E27FC236}">
                <a16:creationId xmlns:a16="http://schemas.microsoft.com/office/drawing/2014/main" id="{42A3028F-A8CC-47C8-8AEA-982B3C1EC2C3}"/>
              </a:ext>
            </a:extLst>
          </p:cNvPr>
          <p:cNvSpPr txBox="1"/>
          <p:nvPr/>
        </p:nvSpPr>
        <p:spPr>
          <a:xfrm>
            <a:off x="11483787" y="3492258"/>
            <a:ext cx="826383" cy="400110"/>
          </a:xfrm>
          <a:prstGeom prst="rect">
            <a:avLst/>
          </a:prstGeom>
          <a:noFill/>
        </p:spPr>
        <p:txBody>
          <a:bodyPr wrap="square" rtlCol="0">
            <a:spAutoFit/>
          </a:bodyPr>
          <a:lstStyle/>
          <a:p>
            <a:r>
              <a:rPr lang="ne-NP" sz="2000" dirty="0">
                <a:solidFill>
                  <a:srgbClr val="0070C0"/>
                </a:solidFill>
              </a:rPr>
              <a:t>40</a:t>
            </a:r>
            <a:endParaRPr lang="en-US" sz="2000" dirty="0">
              <a:solidFill>
                <a:srgbClr val="0070C0"/>
              </a:solidFill>
            </a:endParaRPr>
          </a:p>
        </p:txBody>
      </p:sp>
      <p:sp>
        <p:nvSpPr>
          <p:cNvPr id="14" name="TextBox 13">
            <a:extLst>
              <a:ext uri="{FF2B5EF4-FFF2-40B4-BE49-F238E27FC236}">
                <a16:creationId xmlns:a16="http://schemas.microsoft.com/office/drawing/2014/main" id="{170B5030-A49D-4785-AACE-541D9F3FB876}"/>
              </a:ext>
            </a:extLst>
          </p:cNvPr>
          <p:cNvSpPr txBox="1"/>
          <p:nvPr/>
        </p:nvSpPr>
        <p:spPr>
          <a:xfrm>
            <a:off x="11225363" y="5471187"/>
            <a:ext cx="826383" cy="523220"/>
          </a:xfrm>
          <a:prstGeom prst="rect">
            <a:avLst/>
          </a:prstGeom>
          <a:noFill/>
        </p:spPr>
        <p:txBody>
          <a:bodyPr wrap="square" rtlCol="0">
            <a:spAutoFit/>
          </a:bodyPr>
          <a:lstStyle/>
          <a:p>
            <a:r>
              <a:rPr lang="en-US" sz="2800" dirty="0">
                <a:solidFill>
                  <a:srgbClr val="0070C0"/>
                </a:solidFill>
                <a:cs typeface="Kalimati" pitchFamily="2"/>
              </a:rPr>
              <a:t> 34</a:t>
            </a:r>
            <a:endParaRPr lang="en-US" sz="2000" dirty="0">
              <a:solidFill>
                <a:srgbClr val="0070C0"/>
              </a:solidFill>
            </a:endParaRPr>
          </a:p>
        </p:txBody>
      </p:sp>
      <p:cxnSp>
        <p:nvCxnSpPr>
          <p:cNvPr id="16" name="Straight Connector 15">
            <a:extLst>
              <a:ext uri="{FF2B5EF4-FFF2-40B4-BE49-F238E27FC236}">
                <a16:creationId xmlns:a16="http://schemas.microsoft.com/office/drawing/2014/main" id="{F73FB8A0-6DB2-4568-8F3F-6D87F5729D0C}"/>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05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8070" y="1145029"/>
            <a:ext cx="11440160" cy="3531223"/>
          </a:xfrm>
          <a:prstGeom prst="rect">
            <a:avLst/>
          </a:prstGeom>
          <a:noFill/>
        </p:spPr>
        <p:txBody>
          <a:bodyPr wrap="square" rtlCol="0">
            <a:spAutoFit/>
          </a:bodyPr>
          <a:lstStyle/>
          <a:p>
            <a:pPr marL="0" lvl="1" algn="just">
              <a:lnSpc>
                <a:spcPct val="120000"/>
              </a:lnSpc>
              <a:spcBef>
                <a:spcPts val="400"/>
              </a:spcBef>
              <a:spcAft>
                <a:spcPts val="400"/>
              </a:spcAft>
            </a:pPr>
            <a:r>
              <a:rPr lang="ne-NP" sz="2400" b="1" dirty="0">
                <a:cs typeface="Kalimati" panose="00000400000000000000" pitchFamily="2"/>
              </a:rPr>
              <a:t>८</a:t>
            </a:r>
            <a:r>
              <a:rPr lang="en-US" sz="2400" b="1" dirty="0">
                <a:cs typeface="Kalimati" panose="00000400000000000000" pitchFamily="2"/>
              </a:rPr>
              <a:t>. </a:t>
            </a:r>
            <a:r>
              <a:rPr lang="ne-NP" sz="2400" b="1" dirty="0">
                <a:cs typeface="Kalimati" panose="00000400000000000000" pitchFamily="2"/>
              </a:rPr>
              <a:t>जनगणना परिवार क्रमसंख्या/जम्मा जनगणना परिवार संख्या</a:t>
            </a:r>
          </a:p>
          <a:p>
            <a:pPr marL="342900" lvl="1" indent="-342900" algn="just">
              <a:lnSpc>
                <a:spcPct val="150000"/>
              </a:lnSpc>
              <a:spcBef>
                <a:spcPts val="400"/>
              </a:spcBef>
              <a:spcAft>
                <a:spcPts val="400"/>
              </a:spcAft>
              <a:buFont typeface="Arial" panose="020B0604020202020204" pitchFamily="34" charset="0"/>
              <a:buChar char="•"/>
            </a:pPr>
            <a:endParaRPr lang="en-US" sz="2400" dirty="0">
              <a:latin typeface="Preeti"/>
              <a:ea typeface="Calibri"/>
              <a:cs typeface="Kalimati" pitchFamily="2"/>
            </a:endParaRPr>
          </a:p>
          <a:p>
            <a:pPr marL="342900" lvl="1" indent="-342900" algn="just">
              <a:lnSpc>
                <a:spcPct val="150000"/>
              </a:lnSpc>
              <a:spcBef>
                <a:spcPts val="400"/>
              </a:spcBef>
              <a:spcAft>
                <a:spcPts val="400"/>
              </a:spcAft>
              <a:buFont typeface="Arial" panose="020B0604020202020204" pitchFamily="34" charset="0"/>
              <a:buChar char="•"/>
            </a:pPr>
            <a:endParaRPr lang="en-US" dirty="0">
              <a:latin typeface="Preeti"/>
              <a:ea typeface="Calibri"/>
              <a:cs typeface="Kalimati" pitchFamily="2"/>
            </a:endParaRPr>
          </a:p>
          <a:p>
            <a:pPr marL="342900" lvl="1" indent="-342900" algn="just">
              <a:lnSpc>
                <a:spcPct val="150000"/>
              </a:lnSpc>
              <a:spcBef>
                <a:spcPts val="400"/>
              </a:spcBef>
              <a:spcAft>
                <a:spcPts val="400"/>
              </a:spcAft>
              <a:buFont typeface="Arial" panose="020B0604020202020204" pitchFamily="34" charset="0"/>
              <a:buChar char="•"/>
            </a:pPr>
            <a:r>
              <a:rPr lang="hi-IN" sz="2400" dirty="0">
                <a:latin typeface="Preeti"/>
                <a:ea typeface="Calibri"/>
                <a:cs typeface="Kalimati" pitchFamily="2"/>
              </a:rPr>
              <a:t>जनगणना परिवार क्रमसंख्या </a:t>
            </a:r>
            <a:r>
              <a:rPr lang="ne-NP" sz="2400" dirty="0">
                <a:latin typeface="Preeti"/>
                <a:ea typeface="Calibri"/>
                <a:cs typeface="Kalimati" pitchFamily="2"/>
              </a:rPr>
              <a:t>र जम्मा जनगणना परिवार संख्या </a:t>
            </a:r>
            <a:r>
              <a:rPr lang="hi-IN" sz="2400" dirty="0">
                <a:latin typeface="Preeti"/>
                <a:ea typeface="Calibri"/>
                <a:cs typeface="Kalimati" pitchFamily="2"/>
              </a:rPr>
              <a:t>प्रत्येक किताब</a:t>
            </a:r>
            <a:r>
              <a:rPr lang="ne-NP" sz="2400" dirty="0">
                <a:latin typeface="Preeti"/>
                <a:ea typeface="Calibri"/>
                <a:cs typeface="Kalimati" pitchFamily="2"/>
              </a:rPr>
              <a:t>मा अलग अलग लेख्नुपर्दछ । </a:t>
            </a:r>
          </a:p>
          <a:p>
            <a:pPr marL="342900" lvl="1" indent="-342900" algn="just">
              <a:lnSpc>
                <a:spcPct val="150000"/>
              </a:lnSpc>
              <a:spcBef>
                <a:spcPts val="400"/>
              </a:spcBef>
              <a:spcAft>
                <a:spcPts val="400"/>
              </a:spcAft>
              <a:buFont typeface="Arial" panose="020B0604020202020204" pitchFamily="34" charset="0"/>
              <a:buChar char="•"/>
            </a:pPr>
            <a:endParaRPr lang="ne-NP" sz="2400" dirty="0">
              <a:latin typeface="Preeti"/>
              <a:ea typeface="Calibri"/>
              <a:cs typeface="Kalimati" pitchFamily="2"/>
            </a:endParaRPr>
          </a:p>
        </p:txBody>
      </p:sp>
      <p:sp>
        <p:nvSpPr>
          <p:cNvPr id="3" name="Slide Number Placeholder 2"/>
          <p:cNvSpPr>
            <a:spLocks noGrp="1"/>
          </p:cNvSpPr>
          <p:nvPr>
            <p:ph type="sldNum" sz="quarter" idx="11"/>
          </p:nvPr>
        </p:nvSpPr>
        <p:spPr>
          <a:xfrm>
            <a:off x="11704320" y="6492240"/>
            <a:ext cx="462280" cy="351155"/>
          </a:xfrm>
        </p:spPr>
        <p:txBody>
          <a:bodyPr/>
          <a:lstStyle/>
          <a:p>
            <a:pPr algn="ctr"/>
            <a:fld id="{2840B2E4-A264-431E-ABDE-38E3BCDA5876}" type="slidenum">
              <a:rPr lang="en-US" smtClean="0"/>
              <a:pPr algn="ctr"/>
              <a:t>16</a:t>
            </a:fld>
            <a:endParaRPr lang="en-US"/>
          </a:p>
        </p:txBody>
      </p:sp>
      <p:sp>
        <p:nvSpPr>
          <p:cNvPr id="8" name="Rectangle 7">
            <a:extLst>
              <a:ext uri="{FF2B5EF4-FFF2-40B4-BE49-F238E27FC236}">
                <a16:creationId xmlns:a16="http://schemas.microsoft.com/office/drawing/2014/main" id="{5CE23C6B-146E-4EC3-931C-2654CD145C8A}"/>
              </a:ext>
            </a:extLst>
          </p:cNvPr>
          <p:cNvSpPr/>
          <p:nvPr/>
        </p:nvSpPr>
        <p:spPr>
          <a:xfrm>
            <a:off x="3420115" y="731241"/>
            <a:ext cx="5043367"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pic>
        <p:nvPicPr>
          <p:cNvPr id="9" name="Picture 8">
            <a:extLst>
              <a:ext uri="{FF2B5EF4-FFF2-40B4-BE49-F238E27FC236}">
                <a16:creationId xmlns:a16="http://schemas.microsoft.com/office/drawing/2014/main" id="{ECC9F529-CBF5-483D-AC2B-3C66DB505189}"/>
              </a:ext>
            </a:extLst>
          </p:cNvPr>
          <p:cNvPicPr>
            <a:picLocks noChangeAspect="1"/>
          </p:cNvPicPr>
          <p:nvPr/>
        </p:nvPicPr>
        <p:blipFill rotWithShape="1">
          <a:blip r:embed="rId2"/>
          <a:srcRect l="3553" t="31589" b="45104"/>
          <a:stretch/>
        </p:blipFill>
        <p:spPr>
          <a:xfrm>
            <a:off x="221718" y="1661195"/>
            <a:ext cx="11358707" cy="1266468"/>
          </a:xfrm>
          <a:prstGeom prst="rect">
            <a:avLst/>
          </a:prstGeom>
        </p:spPr>
      </p:pic>
      <p:sp>
        <p:nvSpPr>
          <p:cNvPr id="7" name="TextBox 6">
            <a:extLst>
              <a:ext uri="{FF2B5EF4-FFF2-40B4-BE49-F238E27FC236}">
                <a16:creationId xmlns:a16="http://schemas.microsoft.com/office/drawing/2014/main" id="{80D5F0DE-1E89-4507-889B-31886FD4AB4E}"/>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spTree>
    <p:extLst>
      <p:ext uri="{BB962C8B-B14F-4D97-AF65-F5344CB8AC3E}">
        <p14:creationId xmlns:p14="http://schemas.microsoft.com/office/powerpoint/2010/main" val="163464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625938" y="6443337"/>
            <a:ext cx="540662" cy="400059"/>
          </a:xfrm>
        </p:spPr>
        <p:txBody>
          <a:bodyPr/>
          <a:lstStyle/>
          <a:p>
            <a:pPr algn="ctr"/>
            <a:fld id="{2840B2E4-A264-431E-ABDE-38E3BCDA5876}" type="slidenum">
              <a:rPr lang="en-US" smtClean="0"/>
              <a:pPr algn="ctr"/>
              <a:t>17</a:t>
            </a:fld>
            <a:endParaRPr lang="en-US"/>
          </a:p>
        </p:txBody>
      </p:sp>
      <p:sp>
        <p:nvSpPr>
          <p:cNvPr id="6" name="Rectangle 5">
            <a:extLst>
              <a:ext uri="{FF2B5EF4-FFF2-40B4-BE49-F238E27FC236}">
                <a16:creationId xmlns:a16="http://schemas.microsoft.com/office/drawing/2014/main" id="{21013C5B-9CCC-4467-B64F-0E237EA1DB64}"/>
              </a:ext>
            </a:extLst>
          </p:cNvPr>
          <p:cNvSpPr/>
          <p:nvPr/>
        </p:nvSpPr>
        <p:spPr>
          <a:xfrm>
            <a:off x="3420115" y="772185"/>
            <a:ext cx="5043367"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pic>
        <p:nvPicPr>
          <p:cNvPr id="8" name="Picture 7">
            <a:extLst>
              <a:ext uri="{FF2B5EF4-FFF2-40B4-BE49-F238E27FC236}">
                <a16:creationId xmlns:a16="http://schemas.microsoft.com/office/drawing/2014/main" id="{37C55881-DACF-43D4-9B5E-269E496C0909}"/>
              </a:ext>
            </a:extLst>
          </p:cNvPr>
          <p:cNvPicPr>
            <a:picLocks noChangeAspect="1"/>
          </p:cNvPicPr>
          <p:nvPr/>
        </p:nvPicPr>
        <p:blipFill>
          <a:blip r:embed="rId2"/>
          <a:stretch>
            <a:fillRect/>
          </a:stretch>
        </p:blipFill>
        <p:spPr>
          <a:xfrm>
            <a:off x="5686883" y="4985953"/>
            <a:ext cx="6322118" cy="748015"/>
          </a:xfrm>
          <a:prstGeom prst="rect">
            <a:avLst/>
          </a:prstGeom>
        </p:spPr>
      </p:pic>
      <p:sp>
        <p:nvSpPr>
          <p:cNvPr id="5" name="Speech Bubble: Rectangle 4">
            <a:extLst>
              <a:ext uri="{FF2B5EF4-FFF2-40B4-BE49-F238E27FC236}">
                <a16:creationId xmlns:a16="http://schemas.microsoft.com/office/drawing/2014/main" id="{7A24E46F-9C6E-426B-B517-CB24088AF2B0}"/>
              </a:ext>
            </a:extLst>
          </p:cNvPr>
          <p:cNvSpPr/>
          <p:nvPr/>
        </p:nvSpPr>
        <p:spPr>
          <a:xfrm>
            <a:off x="114541" y="4069631"/>
            <a:ext cx="5572342" cy="2487644"/>
          </a:xfrm>
          <a:prstGeom prst="wedgeRectCallout">
            <a:avLst>
              <a:gd name="adj1" fmla="val 74729"/>
              <a:gd name="adj2" fmla="val -1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cs typeface="Kalimati" pitchFamily="2"/>
            </a:endParaRPr>
          </a:p>
          <a:p>
            <a:pPr algn="just"/>
            <a:r>
              <a:rPr lang="ne-NP" sz="2400">
                <a:cs typeface="Kalimati" pitchFamily="2"/>
              </a:rPr>
              <a:t>कुनै १०० </a:t>
            </a:r>
            <a:r>
              <a:rPr lang="ne-NP" sz="2400" dirty="0">
                <a:cs typeface="Kalimati" pitchFamily="2"/>
              </a:rPr>
              <a:t>पाने किताबमा </a:t>
            </a:r>
            <a:r>
              <a:rPr lang="en-US" sz="2400" dirty="0">
                <a:cs typeface="Kalimati" pitchFamily="2"/>
              </a:rPr>
              <a:t>99</a:t>
            </a:r>
            <a:r>
              <a:rPr lang="ne-NP" sz="2400" dirty="0">
                <a:cs typeface="Kalimati" pitchFamily="2"/>
              </a:rPr>
              <a:t> देखी </a:t>
            </a:r>
            <a:r>
              <a:rPr lang="en-US" sz="2400" dirty="0">
                <a:cs typeface="Kalimati" pitchFamily="2"/>
              </a:rPr>
              <a:t>148</a:t>
            </a:r>
            <a:r>
              <a:rPr lang="ne-NP" sz="2400" dirty="0">
                <a:cs typeface="Kalimati" pitchFamily="2"/>
              </a:rPr>
              <a:t> सम्मको क्रमसंख्याका परिवारहरुको विवरण संकलन गरिएका मध्ये परिवार क्रम संख्या </a:t>
            </a:r>
            <a:r>
              <a:rPr lang="en-US" sz="2400" dirty="0">
                <a:cs typeface="Kalimati" pitchFamily="2"/>
              </a:rPr>
              <a:t>124, 131</a:t>
            </a:r>
            <a:r>
              <a:rPr lang="ne-NP" sz="2400" dirty="0">
                <a:cs typeface="Kalimati" pitchFamily="2"/>
              </a:rPr>
              <a:t> र</a:t>
            </a:r>
            <a:r>
              <a:rPr lang="en-US" sz="2400" dirty="0">
                <a:cs typeface="Kalimati" pitchFamily="2"/>
              </a:rPr>
              <a:t> 137</a:t>
            </a:r>
            <a:r>
              <a:rPr lang="ne-NP" sz="2400" dirty="0">
                <a:cs typeface="Kalimati" pitchFamily="2"/>
              </a:rPr>
              <a:t> छुट भएको भए जनगणना परिवार क्रमसंख्या </a:t>
            </a:r>
            <a:r>
              <a:rPr lang="en-US" sz="2400" dirty="0">
                <a:cs typeface="Kalimati" pitchFamily="2"/>
              </a:rPr>
              <a:t>99</a:t>
            </a:r>
            <a:r>
              <a:rPr lang="ne-NP" sz="2400" dirty="0">
                <a:cs typeface="Kalimati" pitchFamily="2"/>
              </a:rPr>
              <a:t> देखि </a:t>
            </a:r>
            <a:r>
              <a:rPr lang="en-US" sz="2400" dirty="0">
                <a:cs typeface="Kalimati" pitchFamily="2"/>
              </a:rPr>
              <a:t>148</a:t>
            </a:r>
            <a:r>
              <a:rPr lang="ne-NP" sz="2400" dirty="0">
                <a:cs typeface="Kalimati" pitchFamily="2"/>
              </a:rPr>
              <a:t> सम्म र जम्मा जनगणना परिवार संख्या </a:t>
            </a:r>
            <a:r>
              <a:rPr lang="en-US" sz="2400" dirty="0">
                <a:cs typeface="Kalimati" pitchFamily="2"/>
              </a:rPr>
              <a:t>47</a:t>
            </a:r>
            <a:r>
              <a:rPr lang="ne-NP" sz="2400" dirty="0">
                <a:cs typeface="Kalimati" pitchFamily="2"/>
              </a:rPr>
              <a:t> हुन्छ ।</a:t>
            </a:r>
            <a:endParaRPr lang="ne-NP" sz="2400" dirty="0">
              <a:latin typeface="Preeti" pitchFamily="2" charset="0"/>
              <a:cs typeface="Kalimati" panose="00000400000000000000" pitchFamily="2"/>
            </a:endParaRPr>
          </a:p>
          <a:p>
            <a:pPr algn="just"/>
            <a:endParaRPr lang="en-US" sz="2400" dirty="0"/>
          </a:p>
        </p:txBody>
      </p:sp>
      <p:pic>
        <p:nvPicPr>
          <p:cNvPr id="9" name="Picture 8">
            <a:extLst>
              <a:ext uri="{FF2B5EF4-FFF2-40B4-BE49-F238E27FC236}">
                <a16:creationId xmlns:a16="http://schemas.microsoft.com/office/drawing/2014/main" id="{EE960960-6846-4E75-BB64-24B62B278FDE}"/>
              </a:ext>
            </a:extLst>
          </p:cNvPr>
          <p:cNvPicPr>
            <a:picLocks noChangeAspect="1"/>
          </p:cNvPicPr>
          <p:nvPr/>
        </p:nvPicPr>
        <p:blipFill>
          <a:blip r:embed="rId2"/>
          <a:stretch>
            <a:fillRect/>
          </a:stretch>
        </p:blipFill>
        <p:spPr>
          <a:xfrm>
            <a:off x="5686883" y="3461060"/>
            <a:ext cx="6479717" cy="748015"/>
          </a:xfrm>
          <a:prstGeom prst="rect">
            <a:avLst/>
          </a:prstGeom>
        </p:spPr>
      </p:pic>
      <p:sp>
        <p:nvSpPr>
          <p:cNvPr id="10" name="Speech Bubble: Rectangle with Corners Rounded 9">
            <a:extLst>
              <a:ext uri="{FF2B5EF4-FFF2-40B4-BE49-F238E27FC236}">
                <a16:creationId xmlns:a16="http://schemas.microsoft.com/office/drawing/2014/main" id="{FC2A613B-1B9B-43DF-86E8-A3DA31C75DBF}"/>
              </a:ext>
            </a:extLst>
          </p:cNvPr>
          <p:cNvSpPr/>
          <p:nvPr/>
        </p:nvSpPr>
        <p:spPr>
          <a:xfrm>
            <a:off x="-112466" y="1275832"/>
            <a:ext cx="6914233" cy="2260165"/>
          </a:xfrm>
          <a:prstGeom prst="wedgeRoundRectCallout">
            <a:avLst>
              <a:gd name="adj1" fmla="val 66467"/>
              <a:gd name="adj2" fmla="val 488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Kalimati" pitchFamily="2"/>
            </a:endParaRPr>
          </a:p>
          <a:p>
            <a:pPr algn="ctr"/>
            <a:r>
              <a:rPr lang="ne-NP" sz="2400">
                <a:cs typeface="Kalimati" pitchFamily="2"/>
              </a:rPr>
              <a:t>कुनै १०० </a:t>
            </a:r>
            <a:r>
              <a:rPr lang="ne-NP" sz="2400" dirty="0">
                <a:cs typeface="Kalimati" pitchFamily="2"/>
              </a:rPr>
              <a:t>पाने किताबमा </a:t>
            </a:r>
            <a:r>
              <a:rPr lang="en-US" sz="2400" dirty="0">
                <a:cs typeface="Kalimati" pitchFamily="2"/>
              </a:rPr>
              <a:t>051</a:t>
            </a:r>
            <a:r>
              <a:rPr lang="ne-NP" sz="2400" dirty="0">
                <a:cs typeface="Kalimati" pitchFamily="2"/>
              </a:rPr>
              <a:t> देखी </a:t>
            </a:r>
            <a:r>
              <a:rPr lang="en-US" sz="2400" dirty="0">
                <a:cs typeface="Kalimati" pitchFamily="2"/>
              </a:rPr>
              <a:t>098</a:t>
            </a:r>
            <a:r>
              <a:rPr lang="ne-NP" sz="2400" dirty="0">
                <a:cs typeface="Kalimati" pitchFamily="2"/>
              </a:rPr>
              <a:t> सम्मको क्रमसंख्याका परिवारहरुको विवरण संकलन गरिएका भए जनगणना परिवार क्रमसंख्या </a:t>
            </a:r>
            <a:r>
              <a:rPr lang="en-US" sz="2400" dirty="0">
                <a:cs typeface="Kalimati" pitchFamily="2"/>
              </a:rPr>
              <a:t>051</a:t>
            </a:r>
            <a:r>
              <a:rPr lang="ne-NP" sz="2400" dirty="0">
                <a:cs typeface="Kalimati" pitchFamily="2"/>
              </a:rPr>
              <a:t> देखि </a:t>
            </a:r>
            <a:r>
              <a:rPr lang="en-US" sz="2400">
                <a:cs typeface="Kalimati" pitchFamily="2"/>
              </a:rPr>
              <a:t>098</a:t>
            </a:r>
            <a:r>
              <a:rPr lang="ne-NP" sz="2400">
                <a:cs typeface="Kalimati" pitchFamily="2"/>
              </a:rPr>
              <a:t> सम्म र </a:t>
            </a:r>
            <a:r>
              <a:rPr lang="ne-NP" sz="2400" dirty="0">
                <a:cs typeface="Kalimati" pitchFamily="2"/>
              </a:rPr>
              <a:t>जम्मा जनगणना परिवार संख्या </a:t>
            </a:r>
            <a:r>
              <a:rPr lang="en-US" sz="2400" dirty="0">
                <a:cs typeface="Kalimati" pitchFamily="2"/>
              </a:rPr>
              <a:t>48</a:t>
            </a:r>
            <a:r>
              <a:rPr lang="ne-NP" sz="2400" dirty="0">
                <a:cs typeface="Kalimati" pitchFamily="2"/>
              </a:rPr>
              <a:t> हुन्छ ।</a:t>
            </a:r>
            <a:endParaRPr lang="en-US" sz="2400" dirty="0">
              <a:cs typeface="Kalimati" pitchFamily="2"/>
            </a:endParaRPr>
          </a:p>
          <a:p>
            <a:pPr algn="ctr"/>
            <a:endParaRPr lang="en-US" sz="2400" dirty="0"/>
          </a:p>
        </p:txBody>
      </p:sp>
      <p:sp>
        <p:nvSpPr>
          <p:cNvPr id="11" name="TextBox 10">
            <a:extLst>
              <a:ext uri="{FF2B5EF4-FFF2-40B4-BE49-F238E27FC236}">
                <a16:creationId xmlns:a16="http://schemas.microsoft.com/office/drawing/2014/main" id="{F70B9C57-AE37-47FF-A979-92C650BE690F}"/>
              </a:ext>
            </a:extLst>
          </p:cNvPr>
          <p:cNvSpPr txBox="1"/>
          <p:nvPr/>
        </p:nvSpPr>
        <p:spPr>
          <a:xfrm>
            <a:off x="11365617" y="3652422"/>
            <a:ext cx="826383" cy="523220"/>
          </a:xfrm>
          <a:prstGeom prst="rect">
            <a:avLst/>
          </a:prstGeom>
          <a:noFill/>
        </p:spPr>
        <p:txBody>
          <a:bodyPr wrap="square" rtlCol="0">
            <a:spAutoFit/>
          </a:bodyPr>
          <a:lstStyle/>
          <a:p>
            <a:r>
              <a:rPr lang="en-US" sz="2800" dirty="0">
                <a:solidFill>
                  <a:srgbClr val="0070C0"/>
                </a:solidFill>
                <a:cs typeface="Kalimati" pitchFamily="2"/>
              </a:rPr>
              <a:t>48</a:t>
            </a:r>
            <a:endParaRPr lang="en-US" sz="2000" dirty="0">
              <a:solidFill>
                <a:srgbClr val="0070C0"/>
              </a:solidFill>
            </a:endParaRPr>
          </a:p>
        </p:txBody>
      </p:sp>
      <p:sp>
        <p:nvSpPr>
          <p:cNvPr id="12" name="TextBox 11">
            <a:extLst>
              <a:ext uri="{FF2B5EF4-FFF2-40B4-BE49-F238E27FC236}">
                <a16:creationId xmlns:a16="http://schemas.microsoft.com/office/drawing/2014/main" id="{AA4CB977-15B3-4CEB-95C6-05505DB67C59}"/>
              </a:ext>
            </a:extLst>
          </p:cNvPr>
          <p:cNvSpPr txBox="1"/>
          <p:nvPr/>
        </p:nvSpPr>
        <p:spPr>
          <a:xfrm>
            <a:off x="8489381" y="3636163"/>
            <a:ext cx="826383" cy="523220"/>
          </a:xfrm>
          <a:prstGeom prst="rect">
            <a:avLst/>
          </a:prstGeom>
          <a:noFill/>
        </p:spPr>
        <p:txBody>
          <a:bodyPr wrap="square" rtlCol="0">
            <a:spAutoFit/>
          </a:bodyPr>
          <a:lstStyle/>
          <a:p>
            <a:r>
              <a:rPr lang="en-US" sz="2800" dirty="0">
                <a:solidFill>
                  <a:srgbClr val="0070C0"/>
                </a:solidFill>
                <a:cs typeface="Kalimati" pitchFamily="2"/>
              </a:rPr>
              <a:t>098</a:t>
            </a:r>
            <a:endParaRPr lang="en-US" sz="2000" dirty="0">
              <a:solidFill>
                <a:srgbClr val="0070C0"/>
              </a:solidFill>
            </a:endParaRPr>
          </a:p>
        </p:txBody>
      </p:sp>
      <p:sp>
        <p:nvSpPr>
          <p:cNvPr id="13" name="TextBox 12">
            <a:extLst>
              <a:ext uri="{FF2B5EF4-FFF2-40B4-BE49-F238E27FC236}">
                <a16:creationId xmlns:a16="http://schemas.microsoft.com/office/drawing/2014/main" id="{6D8B03EC-ADB9-4CFF-B11B-D82360A034BB}"/>
              </a:ext>
            </a:extLst>
          </p:cNvPr>
          <p:cNvSpPr txBox="1"/>
          <p:nvPr/>
        </p:nvSpPr>
        <p:spPr>
          <a:xfrm>
            <a:off x="7463330" y="3636163"/>
            <a:ext cx="826383" cy="523220"/>
          </a:xfrm>
          <a:prstGeom prst="rect">
            <a:avLst/>
          </a:prstGeom>
          <a:noFill/>
        </p:spPr>
        <p:txBody>
          <a:bodyPr wrap="square" rtlCol="0">
            <a:spAutoFit/>
          </a:bodyPr>
          <a:lstStyle/>
          <a:p>
            <a:r>
              <a:rPr lang="en-US" sz="2800" dirty="0">
                <a:solidFill>
                  <a:srgbClr val="0070C0"/>
                </a:solidFill>
                <a:cs typeface="Kalimati" pitchFamily="2"/>
              </a:rPr>
              <a:t>051</a:t>
            </a:r>
            <a:endParaRPr lang="en-US" sz="2000" dirty="0">
              <a:solidFill>
                <a:srgbClr val="0070C0"/>
              </a:solidFill>
            </a:endParaRPr>
          </a:p>
        </p:txBody>
      </p:sp>
      <p:sp>
        <p:nvSpPr>
          <p:cNvPr id="14" name="TextBox 13">
            <a:extLst>
              <a:ext uri="{FF2B5EF4-FFF2-40B4-BE49-F238E27FC236}">
                <a16:creationId xmlns:a16="http://schemas.microsoft.com/office/drawing/2014/main" id="{2A6F34F3-9524-456D-9CD2-892A2E648C19}"/>
              </a:ext>
            </a:extLst>
          </p:cNvPr>
          <p:cNvSpPr txBox="1"/>
          <p:nvPr/>
        </p:nvSpPr>
        <p:spPr>
          <a:xfrm>
            <a:off x="7463329" y="5152416"/>
            <a:ext cx="826383" cy="523220"/>
          </a:xfrm>
          <a:prstGeom prst="rect">
            <a:avLst/>
          </a:prstGeom>
          <a:noFill/>
        </p:spPr>
        <p:txBody>
          <a:bodyPr wrap="square" rtlCol="0">
            <a:spAutoFit/>
          </a:bodyPr>
          <a:lstStyle/>
          <a:p>
            <a:r>
              <a:rPr lang="en-US" sz="2800" dirty="0">
                <a:solidFill>
                  <a:srgbClr val="0070C0"/>
                </a:solidFill>
                <a:cs typeface="Kalimati" pitchFamily="2"/>
              </a:rPr>
              <a:t>099</a:t>
            </a:r>
            <a:endParaRPr lang="en-US" sz="2000" dirty="0">
              <a:solidFill>
                <a:srgbClr val="0070C0"/>
              </a:solidFill>
            </a:endParaRPr>
          </a:p>
        </p:txBody>
      </p:sp>
      <p:sp>
        <p:nvSpPr>
          <p:cNvPr id="15" name="TextBox 14">
            <a:extLst>
              <a:ext uri="{FF2B5EF4-FFF2-40B4-BE49-F238E27FC236}">
                <a16:creationId xmlns:a16="http://schemas.microsoft.com/office/drawing/2014/main" id="{D6B32E4D-DB46-4B95-BC12-14312D4D3384}"/>
              </a:ext>
            </a:extLst>
          </p:cNvPr>
          <p:cNvSpPr txBox="1"/>
          <p:nvPr/>
        </p:nvSpPr>
        <p:spPr>
          <a:xfrm>
            <a:off x="11325692" y="5191534"/>
            <a:ext cx="826383" cy="523220"/>
          </a:xfrm>
          <a:prstGeom prst="rect">
            <a:avLst/>
          </a:prstGeom>
          <a:noFill/>
        </p:spPr>
        <p:txBody>
          <a:bodyPr wrap="square" rtlCol="0">
            <a:spAutoFit/>
          </a:bodyPr>
          <a:lstStyle/>
          <a:p>
            <a:r>
              <a:rPr lang="en-US" sz="2800" dirty="0">
                <a:solidFill>
                  <a:srgbClr val="0070C0"/>
                </a:solidFill>
                <a:cs typeface="Kalimati" pitchFamily="2"/>
              </a:rPr>
              <a:t>47</a:t>
            </a:r>
            <a:endParaRPr lang="en-US" sz="2000" dirty="0">
              <a:solidFill>
                <a:srgbClr val="0070C0"/>
              </a:solidFill>
            </a:endParaRPr>
          </a:p>
        </p:txBody>
      </p:sp>
      <p:sp>
        <p:nvSpPr>
          <p:cNvPr id="16" name="TextBox 15">
            <a:extLst>
              <a:ext uri="{FF2B5EF4-FFF2-40B4-BE49-F238E27FC236}">
                <a16:creationId xmlns:a16="http://schemas.microsoft.com/office/drawing/2014/main" id="{5599F799-E69E-40C1-8938-1A31227984AD}"/>
              </a:ext>
            </a:extLst>
          </p:cNvPr>
          <p:cNvSpPr txBox="1"/>
          <p:nvPr/>
        </p:nvSpPr>
        <p:spPr>
          <a:xfrm>
            <a:off x="8387406" y="5191534"/>
            <a:ext cx="826383" cy="523220"/>
          </a:xfrm>
          <a:prstGeom prst="rect">
            <a:avLst/>
          </a:prstGeom>
          <a:noFill/>
        </p:spPr>
        <p:txBody>
          <a:bodyPr wrap="square" rtlCol="0">
            <a:spAutoFit/>
          </a:bodyPr>
          <a:lstStyle/>
          <a:p>
            <a:r>
              <a:rPr lang="en-US" sz="2800" dirty="0">
                <a:solidFill>
                  <a:srgbClr val="0070C0"/>
                </a:solidFill>
                <a:cs typeface="Kalimati" pitchFamily="2"/>
              </a:rPr>
              <a:t>148</a:t>
            </a:r>
            <a:endParaRPr lang="en-US" sz="2000" dirty="0">
              <a:solidFill>
                <a:srgbClr val="0070C0"/>
              </a:solidFill>
            </a:endParaRPr>
          </a:p>
        </p:txBody>
      </p:sp>
      <p:sp>
        <p:nvSpPr>
          <p:cNvPr id="17" name="TextBox 16">
            <a:extLst>
              <a:ext uri="{FF2B5EF4-FFF2-40B4-BE49-F238E27FC236}">
                <a16:creationId xmlns:a16="http://schemas.microsoft.com/office/drawing/2014/main" id="{ACF51474-C9AE-4DA1-BAFB-71CFA10192B7}"/>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spTree>
    <p:extLst>
      <p:ext uri="{BB962C8B-B14F-4D97-AF65-F5344CB8AC3E}">
        <p14:creationId xmlns:p14="http://schemas.microsoft.com/office/powerpoint/2010/main" val="2124212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70C555-3F38-4410-A11A-C8B48B091EE7}"/>
              </a:ext>
            </a:extLst>
          </p:cNvPr>
          <p:cNvPicPr>
            <a:picLocks noChangeAspect="1"/>
          </p:cNvPicPr>
          <p:nvPr/>
        </p:nvPicPr>
        <p:blipFill>
          <a:blip r:embed="rId2"/>
          <a:stretch>
            <a:fillRect/>
          </a:stretch>
        </p:blipFill>
        <p:spPr>
          <a:xfrm>
            <a:off x="82740" y="5451776"/>
            <a:ext cx="11363929" cy="1268078"/>
          </a:xfrm>
          <a:prstGeom prst="rect">
            <a:avLst/>
          </a:prstGeom>
        </p:spPr>
      </p:pic>
      <p:cxnSp>
        <p:nvCxnSpPr>
          <p:cNvPr id="2" name="Straight Connector 1"/>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2740" y="1231097"/>
            <a:ext cx="7450485" cy="2564805"/>
          </a:xfrm>
          <a:prstGeom prst="rect">
            <a:avLst/>
          </a:prstGeom>
          <a:noFill/>
        </p:spPr>
        <p:txBody>
          <a:bodyPr wrap="square" rtlCol="0">
            <a:spAutoFit/>
          </a:bodyPr>
          <a:lstStyle/>
          <a:p>
            <a:pPr marL="342900" indent="-342900" algn="just">
              <a:lnSpc>
                <a:spcPct val="150000"/>
              </a:lnSpc>
              <a:spcBef>
                <a:spcPts val="1000"/>
              </a:spcBef>
              <a:spcAft>
                <a:spcPts val="1000"/>
              </a:spcAft>
              <a:buFont typeface="Arial" panose="020B0604020202020204" pitchFamily="34" charset="0"/>
              <a:buChar char="•"/>
            </a:pPr>
            <a:r>
              <a:rPr lang="hi-IN" sz="2400">
                <a:cs typeface="Kalimati" pitchFamily="2"/>
              </a:rPr>
              <a:t>एक</a:t>
            </a:r>
            <a:r>
              <a:rPr lang="ne-NP" sz="2400">
                <a:cs typeface="Kalimati" pitchFamily="2"/>
              </a:rPr>
              <a:t> </a:t>
            </a:r>
            <a:r>
              <a:rPr lang="hi-IN" sz="2400">
                <a:cs typeface="Kalimati" pitchFamily="2"/>
              </a:rPr>
              <a:t>घरमा </a:t>
            </a:r>
            <a:r>
              <a:rPr lang="hi-IN" sz="2400" dirty="0">
                <a:cs typeface="Kalimati" pitchFamily="2"/>
              </a:rPr>
              <a:t>एकभन्दा बढी परिवार बसोबास गर्न सक्ने </a:t>
            </a:r>
            <a:r>
              <a:rPr lang="hi-IN" sz="2400">
                <a:cs typeface="Kalimati" pitchFamily="2"/>
              </a:rPr>
              <a:t>भएकोले जनगणना घर क्रमसंख्या </a:t>
            </a:r>
            <a:r>
              <a:rPr lang="ne-NP" sz="2400">
                <a:cs typeface="Kalimati" pitchFamily="2"/>
              </a:rPr>
              <a:t>र </a:t>
            </a:r>
            <a:r>
              <a:rPr lang="hi-IN" sz="2400">
                <a:cs typeface="Kalimati" pitchFamily="2"/>
              </a:rPr>
              <a:t>जनगणना </a:t>
            </a:r>
            <a:r>
              <a:rPr lang="hi-IN" sz="2400" dirty="0">
                <a:cs typeface="Kalimati" pitchFamily="2"/>
              </a:rPr>
              <a:t>परिवार </a:t>
            </a:r>
            <a:r>
              <a:rPr lang="hi-IN" sz="2400">
                <a:cs typeface="Kalimati" pitchFamily="2"/>
              </a:rPr>
              <a:t>क्रमसंख्या फरक </a:t>
            </a:r>
            <a:r>
              <a:rPr lang="hi-IN" sz="2400" dirty="0">
                <a:cs typeface="Kalimati" pitchFamily="2"/>
              </a:rPr>
              <a:t>फरक पर्न सक्दछ । </a:t>
            </a:r>
            <a:endParaRPr lang="en-US" sz="2400" dirty="0">
              <a:cs typeface="Kalimati" pitchFamily="2"/>
            </a:endParaRPr>
          </a:p>
          <a:p>
            <a:pPr marL="342900" indent="-342900" algn="just">
              <a:lnSpc>
                <a:spcPct val="150000"/>
              </a:lnSpc>
              <a:spcBef>
                <a:spcPts val="1000"/>
              </a:spcBef>
              <a:spcAft>
                <a:spcPts val="1000"/>
              </a:spcAft>
              <a:buFont typeface="Arial" panose="020B0604020202020204" pitchFamily="34" charset="0"/>
              <a:buChar char="•"/>
            </a:pPr>
            <a:endParaRPr lang="ne-NP" sz="2400" dirty="0">
              <a:cs typeface="Kalimati" pitchFamily="2"/>
            </a:endParaRPr>
          </a:p>
        </p:txBody>
      </p:sp>
      <p:sp>
        <p:nvSpPr>
          <p:cNvPr id="6" name="Slide Number Placeholder 5"/>
          <p:cNvSpPr>
            <a:spLocks noGrp="1"/>
          </p:cNvSpPr>
          <p:nvPr>
            <p:ph type="sldNum" sz="quarter" idx="11"/>
          </p:nvPr>
        </p:nvSpPr>
        <p:spPr>
          <a:xfrm>
            <a:off x="11608479" y="6532880"/>
            <a:ext cx="588601" cy="325102"/>
          </a:xfrm>
        </p:spPr>
        <p:txBody>
          <a:bodyPr/>
          <a:lstStyle/>
          <a:p>
            <a:pPr algn="ctr"/>
            <a:fld id="{2840B2E4-A264-431E-ABDE-38E3BCDA5876}" type="slidenum">
              <a:rPr lang="en-US" smtClean="0"/>
              <a:pPr algn="ctr"/>
              <a:t>18</a:t>
            </a:fld>
            <a:endParaRPr lang="en-US" dirty="0"/>
          </a:p>
        </p:txBody>
      </p:sp>
      <p:sp>
        <p:nvSpPr>
          <p:cNvPr id="8" name="Rectangle 7">
            <a:extLst>
              <a:ext uri="{FF2B5EF4-FFF2-40B4-BE49-F238E27FC236}">
                <a16:creationId xmlns:a16="http://schemas.microsoft.com/office/drawing/2014/main" id="{0EE9714E-5F35-48D5-8B04-FA555F1F20C0}"/>
              </a:ext>
            </a:extLst>
          </p:cNvPr>
          <p:cNvSpPr/>
          <p:nvPr/>
        </p:nvSpPr>
        <p:spPr>
          <a:xfrm>
            <a:off x="1841681" y="714697"/>
            <a:ext cx="5043367"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sp>
        <p:nvSpPr>
          <p:cNvPr id="3" name="Speech Bubble: Rectangle with Corners Rounded 2">
            <a:extLst>
              <a:ext uri="{FF2B5EF4-FFF2-40B4-BE49-F238E27FC236}">
                <a16:creationId xmlns:a16="http://schemas.microsoft.com/office/drawing/2014/main" id="{F403B55C-1E2C-44B9-9328-917AA0FE75AC}"/>
              </a:ext>
            </a:extLst>
          </p:cNvPr>
          <p:cNvSpPr/>
          <p:nvPr/>
        </p:nvSpPr>
        <p:spPr>
          <a:xfrm>
            <a:off x="7533225" y="705511"/>
            <a:ext cx="4504099" cy="2955144"/>
          </a:xfrm>
          <a:prstGeom prst="wedgeRoundRectCallout">
            <a:avLst>
              <a:gd name="adj1" fmla="val -89943"/>
              <a:gd name="adj2" fmla="val 540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1000"/>
              </a:spcBef>
              <a:spcAft>
                <a:spcPts val="1000"/>
              </a:spcAft>
            </a:pPr>
            <a:r>
              <a:rPr lang="ne-NP" sz="2000">
                <a:cs typeface="Kalimati" pitchFamily="2"/>
              </a:rPr>
              <a:t>कुनै १०० </a:t>
            </a:r>
            <a:r>
              <a:rPr lang="ne-NP" sz="2000" dirty="0">
                <a:cs typeface="Kalimati" pitchFamily="2"/>
              </a:rPr>
              <a:t>पाने किताबमा </a:t>
            </a:r>
            <a:r>
              <a:rPr lang="en-US" sz="2000" dirty="0">
                <a:cs typeface="Kalimati" pitchFamily="2"/>
              </a:rPr>
              <a:t>1</a:t>
            </a:r>
            <a:r>
              <a:rPr lang="ne-NP" sz="2000" dirty="0">
                <a:cs typeface="Kalimati" pitchFamily="2"/>
              </a:rPr>
              <a:t> </a:t>
            </a:r>
            <a:r>
              <a:rPr lang="ne-NP" sz="2000">
                <a:cs typeface="Kalimati" pitchFamily="2"/>
              </a:rPr>
              <a:t>देखि  </a:t>
            </a:r>
            <a:r>
              <a:rPr lang="en-US" sz="2000">
                <a:cs typeface="Kalimati" pitchFamily="2"/>
              </a:rPr>
              <a:t>30 </a:t>
            </a:r>
            <a:r>
              <a:rPr lang="ne-NP" sz="2000">
                <a:cs typeface="Kalimati" pitchFamily="2"/>
              </a:rPr>
              <a:t>सम्मको घर क्रमसंख्याका घरहरुमा बस्ने </a:t>
            </a:r>
            <a:r>
              <a:rPr lang="en-US" sz="2000">
                <a:cs typeface="Kalimati" pitchFamily="2"/>
              </a:rPr>
              <a:t>1 </a:t>
            </a:r>
            <a:r>
              <a:rPr lang="ne-NP" sz="2000">
                <a:cs typeface="Kalimati" pitchFamily="2"/>
              </a:rPr>
              <a:t>देखि</a:t>
            </a:r>
            <a:r>
              <a:rPr lang="en-US" sz="2000">
                <a:cs typeface="Kalimati" pitchFamily="2"/>
              </a:rPr>
              <a:t> 50 </a:t>
            </a:r>
            <a:r>
              <a:rPr lang="ne-NP" sz="2000">
                <a:cs typeface="Kalimati" pitchFamily="2"/>
              </a:rPr>
              <a:t>परिवार क्रमसंख्याका परिवारहरुको </a:t>
            </a:r>
            <a:r>
              <a:rPr lang="ne-NP" sz="2000" dirty="0">
                <a:cs typeface="Kalimati" pitchFamily="2"/>
              </a:rPr>
              <a:t>विवरण संकलन गरिएका </a:t>
            </a:r>
            <a:r>
              <a:rPr lang="ne-NP" sz="2000">
                <a:cs typeface="Kalimati" pitchFamily="2"/>
              </a:rPr>
              <a:t>भए घर क्रमसंख्या र परिवार क्रमसंख्या फरक फरक हुन्छ </a:t>
            </a:r>
            <a:r>
              <a:rPr lang="ne-NP" sz="2000" dirty="0">
                <a:cs typeface="Kalimati" pitchFamily="2"/>
              </a:rPr>
              <a:t>।</a:t>
            </a:r>
          </a:p>
        </p:txBody>
      </p:sp>
      <p:sp>
        <p:nvSpPr>
          <p:cNvPr id="10" name="TextBox 9">
            <a:extLst>
              <a:ext uri="{FF2B5EF4-FFF2-40B4-BE49-F238E27FC236}">
                <a16:creationId xmlns:a16="http://schemas.microsoft.com/office/drawing/2014/main" id="{E371E377-B60E-42C3-B95C-49732533D9E0}"/>
              </a:ext>
            </a:extLst>
          </p:cNvPr>
          <p:cNvSpPr txBox="1"/>
          <p:nvPr/>
        </p:nvSpPr>
        <p:spPr>
          <a:xfrm>
            <a:off x="3536982" y="5851971"/>
            <a:ext cx="826383" cy="523220"/>
          </a:xfrm>
          <a:prstGeom prst="rect">
            <a:avLst/>
          </a:prstGeom>
          <a:noFill/>
        </p:spPr>
        <p:txBody>
          <a:bodyPr wrap="square" rtlCol="0">
            <a:spAutoFit/>
          </a:bodyPr>
          <a:lstStyle/>
          <a:p>
            <a:r>
              <a:rPr lang="en-US" sz="2800" dirty="0">
                <a:solidFill>
                  <a:srgbClr val="0070C0"/>
                </a:solidFill>
                <a:cs typeface="Kalimati" pitchFamily="2"/>
              </a:rPr>
              <a:t>1</a:t>
            </a:r>
            <a:endParaRPr lang="en-US" sz="2000" dirty="0">
              <a:solidFill>
                <a:srgbClr val="0070C0"/>
              </a:solidFill>
            </a:endParaRPr>
          </a:p>
        </p:txBody>
      </p:sp>
      <p:sp>
        <p:nvSpPr>
          <p:cNvPr id="11" name="TextBox 10">
            <a:extLst>
              <a:ext uri="{FF2B5EF4-FFF2-40B4-BE49-F238E27FC236}">
                <a16:creationId xmlns:a16="http://schemas.microsoft.com/office/drawing/2014/main" id="{4E792145-E190-486D-9ED3-C61FE95A29E1}"/>
              </a:ext>
            </a:extLst>
          </p:cNvPr>
          <p:cNvSpPr txBox="1"/>
          <p:nvPr/>
        </p:nvSpPr>
        <p:spPr>
          <a:xfrm>
            <a:off x="5535103" y="5960597"/>
            <a:ext cx="826383" cy="523220"/>
          </a:xfrm>
          <a:prstGeom prst="rect">
            <a:avLst/>
          </a:prstGeom>
          <a:noFill/>
        </p:spPr>
        <p:txBody>
          <a:bodyPr wrap="square" rtlCol="0">
            <a:spAutoFit/>
          </a:bodyPr>
          <a:lstStyle/>
          <a:p>
            <a:r>
              <a:rPr lang="en-US" sz="2800" dirty="0">
                <a:solidFill>
                  <a:srgbClr val="0070C0"/>
                </a:solidFill>
                <a:cs typeface="Kalimati" pitchFamily="2"/>
              </a:rPr>
              <a:t>50</a:t>
            </a:r>
            <a:endParaRPr lang="en-US" sz="2000" dirty="0">
              <a:solidFill>
                <a:srgbClr val="0070C0"/>
              </a:solidFill>
            </a:endParaRPr>
          </a:p>
        </p:txBody>
      </p:sp>
      <p:sp>
        <p:nvSpPr>
          <p:cNvPr id="12" name="TextBox 11">
            <a:extLst>
              <a:ext uri="{FF2B5EF4-FFF2-40B4-BE49-F238E27FC236}">
                <a16:creationId xmlns:a16="http://schemas.microsoft.com/office/drawing/2014/main" id="{6326F863-B9E1-461B-BDEF-531EAB233C9D}"/>
              </a:ext>
            </a:extLst>
          </p:cNvPr>
          <p:cNvSpPr txBox="1"/>
          <p:nvPr/>
        </p:nvSpPr>
        <p:spPr>
          <a:xfrm>
            <a:off x="10391529" y="5941873"/>
            <a:ext cx="826383" cy="523220"/>
          </a:xfrm>
          <a:prstGeom prst="rect">
            <a:avLst/>
          </a:prstGeom>
          <a:noFill/>
        </p:spPr>
        <p:txBody>
          <a:bodyPr wrap="square" rtlCol="0">
            <a:spAutoFit/>
          </a:bodyPr>
          <a:lstStyle/>
          <a:p>
            <a:r>
              <a:rPr lang="en-US" sz="2800" dirty="0">
                <a:solidFill>
                  <a:srgbClr val="0070C0"/>
                </a:solidFill>
                <a:cs typeface="Kalimati" pitchFamily="2"/>
              </a:rPr>
              <a:t>50</a:t>
            </a:r>
            <a:endParaRPr lang="en-US" sz="2000" dirty="0">
              <a:solidFill>
                <a:srgbClr val="0070C0"/>
              </a:solidFill>
            </a:endParaRPr>
          </a:p>
        </p:txBody>
      </p:sp>
      <p:pic>
        <p:nvPicPr>
          <p:cNvPr id="14" name="Picture 13">
            <a:extLst>
              <a:ext uri="{FF2B5EF4-FFF2-40B4-BE49-F238E27FC236}">
                <a16:creationId xmlns:a16="http://schemas.microsoft.com/office/drawing/2014/main" id="{02279AF2-44BA-4E65-8D65-FF7C49CCFBF6}"/>
              </a:ext>
            </a:extLst>
          </p:cNvPr>
          <p:cNvPicPr>
            <a:picLocks noChangeAspect="1"/>
          </p:cNvPicPr>
          <p:nvPr/>
        </p:nvPicPr>
        <p:blipFill rotWithShape="1">
          <a:blip r:embed="rId3"/>
          <a:srcRect l="3553" t="4274" b="65802"/>
          <a:stretch/>
        </p:blipFill>
        <p:spPr>
          <a:xfrm>
            <a:off x="82740" y="3832451"/>
            <a:ext cx="11363929" cy="1252396"/>
          </a:xfrm>
          <a:prstGeom prst="rect">
            <a:avLst/>
          </a:prstGeom>
        </p:spPr>
      </p:pic>
      <p:sp>
        <p:nvSpPr>
          <p:cNvPr id="15" name="TextBox 14">
            <a:extLst>
              <a:ext uri="{FF2B5EF4-FFF2-40B4-BE49-F238E27FC236}">
                <a16:creationId xmlns:a16="http://schemas.microsoft.com/office/drawing/2014/main" id="{E371E377-B60E-42C3-B95C-49732533D9E0}"/>
              </a:ext>
            </a:extLst>
          </p:cNvPr>
          <p:cNvSpPr txBox="1"/>
          <p:nvPr/>
        </p:nvSpPr>
        <p:spPr>
          <a:xfrm>
            <a:off x="3299256" y="4321488"/>
            <a:ext cx="826383" cy="523220"/>
          </a:xfrm>
          <a:prstGeom prst="rect">
            <a:avLst/>
          </a:prstGeom>
          <a:noFill/>
        </p:spPr>
        <p:txBody>
          <a:bodyPr wrap="square" rtlCol="0">
            <a:spAutoFit/>
          </a:bodyPr>
          <a:lstStyle/>
          <a:p>
            <a:r>
              <a:rPr lang="en-US" sz="2800" dirty="0">
                <a:solidFill>
                  <a:srgbClr val="0070C0"/>
                </a:solidFill>
                <a:cs typeface="Kalimati" pitchFamily="2"/>
              </a:rPr>
              <a:t>1</a:t>
            </a:r>
            <a:endParaRPr lang="en-US" sz="2000" dirty="0">
              <a:solidFill>
                <a:srgbClr val="0070C0"/>
              </a:solidFill>
            </a:endParaRPr>
          </a:p>
        </p:txBody>
      </p:sp>
      <p:sp>
        <p:nvSpPr>
          <p:cNvPr id="16" name="TextBox 15">
            <a:extLst>
              <a:ext uri="{FF2B5EF4-FFF2-40B4-BE49-F238E27FC236}">
                <a16:creationId xmlns:a16="http://schemas.microsoft.com/office/drawing/2014/main" id="{E371E377-B60E-42C3-B95C-49732533D9E0}"/>
              </a:ext>
            </a:extLst>
          </p:cNvPr>
          <p:cNvSpPr txBox="1"/>
          <p:nvPr/>
        </p:nvSpPr>
        <p:spPr>
          <a:xfrm>
            <a:off x="5535102" y="4299871"/>
            <a:ext cx="826383" cy="523220"/>
          </a:xfrm>
          <a:prstGeom prst="rect">
            <a:avLst/>
          </a:prstGeom>
          <a:noFill/>
        </p:spPr>
        <p:txBody>
          <a:bodyPr wrap="square" rtlCol="0">
            <a:spAutoFit/>
          </a:bodyPr>
          <a:lstStyle/>
          <a:p>
            <a:r>
              <a:rPr lang="en-US" sz="2800">
                <a:solidFill>
                  <a:srgbClr val="0070C0"/>
                </a:solidFill>
                <a:cs typeface="Kalimati" pitchFamily="2"/>
              </a:rPr>
              <a:t>30</a:t>
            </a:r>
            <a:endParaRPr lang="en-US" sz="2000" dirty="0">
              <a:solidFill>
                <a:srgbClr val="0070C0"/>
              </a:solidFill>
            </a:endParaRPr>
          </a:p>
        </p:txBody>
      </p:sp>
      <p:sp>
        <p:nvSpPr>
          <p:cNvPr id="17" name="TextBox 16">
            <a:extLst>
              <a:ext uri="{FF2B5EF4-FFF2-40B4-BE49-F238E27FC236}">
                <a16:creationId xmlns:a16="http://schemas.microsoft.com/office/drawing/2014/main" id="{E371E377-B60E-42C3-B95C-49732533D9E0}"/>
              </a:ext>
            </a:extLst>
          </p:cNvPr>
          <p:cNvSpPr txBox="1"/>
          <p:nvPr/>
        </p:nvSpPr>
        <p:spPr>
          <a:xfrm>
            <a:off x="10355934" y="4359407"/>
            <a:ext cx="826383" cy="523220"/>
          </a:xfrm>
          <a:prstGeom prst="rect">
            <a:avLst/>
          </a:prstGeom>
          <a:noFill/>
        </p:spPr>
        <p:txBody>
          <a:bodyPr wrap="square" rtlCol="0">
            <a:spAutoFit/>
          </a:bodyPr>
          <a:lstStyle/>
          <a:p>
            <a:r>
              <a:rPr lang="en-US" sz="2800">
                <a:solidFill>
                  <a:srgbClr val="0070C0"/>
                </a:solidFill>
                <a:cs typeface="Kalimati" pitchFamily="2"/>
              </a:rPr>
              <a:t>30</a:t>
            </a:r>
            <a:endParaRPr lang="en-US" sz="2000" dirty="0">
              <a:solidFill>
                <a:srgbClr val="0070C0"/>
              </a:solidFill>
            </a:endParaRPr>
          </a:p>
        </p:txBody>
      </p:sp>
    </p:spTree>
    <p:extLst>
      <p:ext uri="{BB962C8B-B14F-4D97-AF65-F5344CB8AC3E}">
        <p14:creationId xmlns:p14="http://schemas.microsoft.com/office/powerpoint/2010/main" val="389772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6B7DBE4-427C-4FC1-9890-D86DBF9FDFAF}"/>
              </a:ext>
            </a:extLst>
          </p:cNvPr>
          <p:cNvPicPr>
            <a:picLocks noChangeAspect="1"/>
          </p:cNvPicPr>
          <p:nvPr/>
        </p:nvPicPr>
        <p:blipFill rotWithShape="1">
          <a:blip r:embed="rId2"/>
          <a:srcRect t="-3270" b="70952"/>
          <a:stretch/>
        </p:blipFill>
        <p:spPr>
          <a:xfrm>
            <a:off x="235664" y="5611511"/>
            <a:ext cx="11138104" cy="948608"/>
          </a:xfrm>
          <a:prstGeom prst="rect">
            <a:avLst/>
          </a:prstGeom>
        </p:spPr>
      </p:pic>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456376" y="6356349"/>
            <a:ext cx="521677" cy="365125"/>
          </a:xfrm>
        </p:spPr>
        <p:txBody>
          <a:bodyPr/>
          <a:lstStyle/>
          <a:p>
            <a:fld id="{2840B2E4-A264-431E-ABDE-38E3BCDA5876}" type="slidenum">
              <a:rPr lang="en-US" smtClean="0"/>
              <a:t>19</a:t>
            </a:fld>
            <a:endParaRPr lang="en-US" dirty="0"/>
          </a:p>
        </p:txBody>
      </p:sp>
      <p:sp>
        <p:nvSpPr>
          <p:cNvPr id="2" name="Rectangle 1"/>
          <p:cNvSpPr/>
          <p:nvPr/>
        </p:nvSpPr>
        <p:spPr>
          <a:xfrm>
            <a:off x="0" y="1281417"/>
            <a:ext cx="6865335" cy="1417696"/>
          </a:xfrm>
          <a:prstGeom prst="rect">
            <a:avLst/>
          </a:prstGeom>
        </p:spPr>
        <p:txBody>
          <a:bodyPr wrap="square">
            <a:spAutoFit/>
          </a:bodyPr>
          <a:lstStyle/>
          <a:p>
            <a:r>
              <a:rPr lang="ne-NP" sz="2400" b="1" dirty="0">
                <a:cs typeface="Kalimati" pitchFamily="2"/>
              </a:rPr>
              <a:t>९. अक्सर बसोवास गर्ने जम्मा ब्यक्ति, पुरुष र महिला </a:t>
            </a:r>
          </a:p>
          <a:p>
            <a:pPr marL="285750" indent="-285750" algn="just">
              <a:lnSpc>
                <a:spcPct val="150000"/>
              </a:lnSpc>
              <a:buFont typeface="Arial" pitchFamily="34" charset="0"/>
              <a:buChar char="•"/>
            </a:pPr>
            <a:endParaRPr lang="ne-NP" sz="2400" dirty="0">
              <a:cs typeface="Kalimati" pitchFamily="2"/>
            </a:endParaRPr>
          </a:p>
          <a:p>
            <a:pPr>
              <a:lnSpc>
                <a:spcPct val="150000"/>
              </a:lnSpc>
            </a:pPr>
            <a:endParaRPr lang="ne-NP" sz="1900" dirty="0">
              <a:cs typeface="Kalimati" pitchFamily="2"/>
            </a:endParaRPr>
          </a:p>
        </p:txBody>
      </p:sp>
      <p:sp>
        <p:nvSpPr>
          <p:cNvPr id="6" name="Rectangle 5">
            <a:extLst>
              <a:ext uri="{FF2B5EF4-FFF2-40B4-BE49-F238E27FC236}">
                <a16:creationId xmlns:a16="http://schemas.microsoft.com/office/drawing/2014/main" id="{9209A7A3-4183-4975-B3BA-AF917D14EFAD}"/>
              </a:ext>
            </a:extLst>
          </p:cNvPr>
          <p:cNvSpPr/>
          <p:nvPr/>
        </p:nvSpPr>
        <p:spPr>
          <a:xfrm>
            <a:off x="3356547" y="713507"/>
            <a:ext cx="5043367"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sp>
        <p:nvSpPr>
          <p:cNvPr id="9" name="TextBox 8">
            <a:extLst>
              <a:ext uri="{FF2B5EF4-FFF2-40B4-BE49-F238E27FC236}">
                <a16:creationId xmlns:a16="http://schemas.microsoft.com/office/drawing/2014/main" id="{1C5C39A2-BDB3-454E-8E85-1EACD6FC00AF}"/>
              </a:ext>
            </a:extLst>
          </p:cNvPr>
          <p:cNvSpPr txBox="1"/>
          <p:nvPr/>
        </p:nvSpPr>
        <p:spPr>
          <a:xfrm>
            <a:off x="7746939" y="5757742"/>
            <a:ext cx="826383" cy="523220"/>
          </a:xfrm>
          <a:prstGeom prst="rect">
            <a:avLst/>
          </a:prstGeom>
          <a:noFill/>
        </p:spPr>
        <p:txBody>
          <a:bodyPr wrap="square" rtlCol="0">
            <a:spAutoFit/>
          </a:bodyPr>
          <a:lstStyle/>
          <a:p>
            <a:r>
              <a:rPr lang="en-US" sz="2800" dirty="0">
                <a:solidFill>
                  <a:srgbClr val="0070C0"/>
                </a:solidFill>
                <a:cs typeface="Kalimati" pitchFamily="2"/>
              </a:rPr>
              <a:t>107</a:t>
            </a:r>
            <a:endParaRPr lang="en-US" sz="2000" dirty="0">
              <a:solidFill>
                <a:srgbClr val="0070C0"/>
              </a:solidFill>
            </a:endParaRPr>
          </a:p>
        </p:txBody>
      </p:sp>
      <p:sp>
        <p:nvSpPr>
          <p:cNvPr id="10" name="TextBox 9">
            <a:extLst>
              <a:ext uri="{FF2B5EF4-FFF2-40B4-BE49-F238E27FC236}">
                <a16:creationId xmlns:a16="http://schemas.microsoft.com/office/drawing/2014/main" id="{340EC307-F5CB-4181-B6A6-D9277810EAAA}"/>
              </a:ext>
            </a:extLst>
          </p:cNvPr>
          <p:cNvSpPr txBox="1"/>
          <p:nvPr/>
        </p:nvSpPr>
        <p:spPr>
          <a:xfrm>
            <a:off x="5664335" y="5757742"/>
            <a:ext cx="1015186" cy="523220"/>
          </a:xfrm>
          <a:prstGeom prst="rect">
            <a:avLst/>
          </a:prstGeom>
          <a:noFill/>
        </p:spPr>
        <p:txBody>
          <a:bodyPr wrap="square" rtlCol="0">
            <a:spAutoFit/>
          </a:bodyPr>
          <a:lstStyle/>
          <a:p>
            <a:r>
              <a:rPr lang="en-US" sz="2800" dirty="0">
                <a:solidFill>
                  <a:srgbClr val="0070C0"/>
                </a:solidFill>
                <a:latin typeface="Times New Rom B" pitchFamily="2" charset="0"/>
                <a:cs typeface="Kalimati" pitchFamily="2"/>
              </a:rPr>
              <a:t>218</a:t>
            </a:r>
            <a:endParaRPr lang="en-US" sz="2000" dirty="0">
              <a:solidFill>
                <a:srgbClr val="0070C0"/>
              </a:solidFill>
              <a:latin typeface="Times New Rom B" pitchFamily="2" charset="0"/>
            </a:endParaRPr>
          </a:p>
        </p:txBody>
      </p:sp>
      <p:sp>
        <p:nvSpPr>
          <p:cNvPr id="11" name="TextBox 10">
            <a:extLst>
              <a:ext uri="{FF2B5EF4-FFF2-40B4-BE49-F238E27FC236}">
                <a16:creationId xmlns:a16="http://schemas.microsoft.com/office/drawing/2014/main" id="{37A2A303-F605-440E-B2FE-A50B0CD72797}"/>
              </a:ext>
            </a:extLst>
          </p:cNvPr>
          <p:cNvSpPr txBox="1"/>
          <p:nvPr/>
        </p:nvSpPr>
        <p:spPr>
          <a:xfrm>
            <a:off x="9777038" y="5751021"/>
            <a:ext cx="826383" cy="523220"/>
          </a:xfrm>
          <a:prstGeom prst="rect">
            <a:avLst/>
          </a:prstGeom>
          <a:noFill/>
        </p:spPr>
        <p:txBody>
          <a:bodyPr wrap="square" rtlCol="0">
            <a:spAutoFit/>
          </a:bodyPr>
          <a:lstStyle/>
          <a:p>
            <a:r>
              <a:rPr lang="en-US" sz="2800" dirty="0">
                <a:solidFill>
                  <a:srgbClr val="0070C0"/>
                </a:solidFill>
                <a:cs typeface="Kalimati" pitchFamily="2"/>
              </a:rPr>
              <a:t> 111</a:t>
            </a:r>
            <a:endParaRPr lang="en-US" sz="2000" dirty="0">
              <a:solidFill>
                <a:srgbClr val="0070C0"/>
              </a:solidFill>
            </a:endParaRPr>
          </a:p>
        </p:txBody>
      </p:sp>
      <p:pic>
        <p:nvPicPr>
          <p:cNvPr id="12" name="Picture 11">
            <a:extLst>
              <a:ext uri="{FF2B5EF4-FFF2-40B4-BE49-F238E27FC236}">
                <a16:creationId xmlns:a16="http://schemas.microsoft.com/office/drawing/2014/main" id="{4807D527-F854-444E-B2D3-7A1134A977B7}"/>
              </a:ext>
            </a:extLst>
          </p:cNvPr>
          <p:cNvPicPr>
            <a:picLocks noChangeAspect="1"/>
          </p:cNvPicPr>
          <p:nvPr/>
        </p:nvPicPr>
        <p:blipFill>
          <a:blip r:embed="rId3"/>
          <a:stretch>
            <a:fillRect/>
          </a:stretch>
        </p:blipFill>
        <p:spPr>
          <a:xfrm>
            <a:off x="6948101" y="1343921"/>
            <a:ext cx="4930243" cy="1939343"/>
          </a:xfrm>
          <a:prstGeom prst="rect">
            <a:avLst/>
          </a:prstGeom>
        </p:spPr>
      </p:pic>
      <p:sp>
        <p:nvSpPr>
          <p:cNvPr id="13" name="Speech Bubble: Rectangle with Corners Rounded 12">
            <a:extLst>
              <a:ext uri="{FF2B5EF4-FFF2-40B4-BE49-F238E27FC236}">
                <a16:creationId xmlns:a16="http://schemas.microsoft.com/office/drawing/2014/main" id="{EDB337CE-66D2-448A-B7E9-0BACAA9059EB}"/>
              </a:ext>
            </a:extLst>
          </p:cNvPr>
          <p:cNvSpPr/>
          <p:nvPr/>
        </p:nvSpPr>
        <p:spPr>
          <a:xfrm>
            <a:off x="7041369" y="3638119"/>
            <a:ext cx="5037691" cy="1618537"/>
          </a:xfrm>
          <a:prstGeom prst="wedgeRoundRectCallout">
            <a:avLst>
              <a:gd name="adj1" fmla="val 9094"/>
              <a:gd name="adj2" fmla="val -1246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Kalimati" pitchFamily="2"/>
            </a:endParaRPr>
          </a:p>
          <a:p>
            <a:pPr algn="just"/>
            <a:r>
              <a:rPr lang="ne-NP" sz="2000" dirty="0">
                <a:cs typeface="Kalimati" pitchFamily="2"/>
              </a:rPr>
              <a:t>यो </a:t>
            </a:r>
            <a:r>
              <a:rPr lang="ne-NP" sz="2000">
                <a:cs typeface="Kalimati" pitchFamily="2"/>
              </a:rPr>
              <a:t>विवरण प्रत्येक मुख्य प्रश्नावलीको किताबभित्र भरिएका परिचयात्मक </a:t>
            </a:r>
            <a:r>
              <a:rPr lang="ne-NP" sz="2000" dirty="0">
                <a:cs typeface="Kalimati" pitchFamily="2"/>
              </a:rPr>
              <a:t>खण्डको दायाँतर्फको तालिकामा उल्लेखित परिवारमा अक्सर बसोवास गर्ने </a:t>
            </a:r>
            <a:r>
              <a:rPr lang="ne-NP" sz="2000">
                <a:cs typeface="Kalimati" pitchFamily="2"/>
              </a:rPr>
              <a:t>सदस्यहरूको संख्या जोडी </a:t>
            </a:r>
            <a:r>
              <a:rPr lang="ne-NP" sz="2000" dirty="0">
                <a:cs typeface="Kalimati" pitchFamily="2"/>
              </a:rPr>
              <a:t>भर्नु पर्दछ ।</a:t>
            </a:r>
          </a:p>
          <a:p>
            <a:pPr algn="ctr"/>
            <a:endParaRPr lang="en-US" dirty="0"/>
          </a:p>
        </p:txBody>
      </p:sp>
      <p:sp>
        <p:nvSpPr>
          <p:cNvPr id="14" name="Speech Bubble: Rectangle with Corners Rounded 13">
            <a:extLst>
              <a:ext uri="{FF2B5EF4-FFF2-40B4-BE49-F238E27FC236}">
                <a16:creationId xmlns:a16="http://schemas.microsoft.com/office/drawing/2014/main" id="{1E56178F-D4AD-4261-BFB7-CF4AD15BB6BB}"/>
              </a:ext>
            </a:extLst>
          </p:cNvPr>
          <p:cNvSpPr/>
          <p:nvPr/>
        </p:nvSpPr>
        <p:spPr>
          <a:xfrm>
            <a:off x="112940" y="2127831"/>
            <a:ext cx="6165614" cy="2361041"/>
          </a:xfrm>
          <a:prstGeom prst="wedgeRoundRectCallout">
            <a:avLst>
              <a:gd name="adj1" fmla="val 51466"/>
              <a:gd name="adj2" fmla="val 1119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e-NP" sz="2300" dirty="0">
                <a:cs typeface="Kalimati" pitchFamily="2"/>
              </a:rPr>
              <a:t>जनसंख्याको विवरण लेख्दा उक्त गणना क्षेत्रमा भरिएको मुख्य प्रश्नावलीको प्रत्येक किताबमा </a:t>
            </a:r>
            <a:r>
              <a:rPr lang="ne-NP" sz="2300">
                <a:cs typeface="Kalimati" pitchFamily="2"/>
              </a:rPr>
              <a:t>गणना गरिएका </a:t>
            </a:r>
            <a:r>
              <a:rPr lang="ne-NP" sz="2300" dirty="0">
                <a:cs typeface="Kalimati" pitchFamily="2"/>
              </a:rPr>
              <a:t>परिवारमा अक्सर बसोवास गर्ने </a:t>
            </a:r>
            <a:r>
              <a:rPr lang="ne-NP" sz="2300">
                <a:cs typeface="Kalimati" pitchFamily="2"/>
              </a:rPr>
              <a:t>जम्मा ब्यक्ति संख्या, पुरुषको </a:t>
            </a:r>
            <a:r>
              <a:rPr lang="ne-NP" sz="2300" dirty="0">
                <a:cs typeface="Kalimati" pitchFamily="2"/>
              </a:rPr>
              <a:t>संख्या र महिलाको संख्या अलग अलग जोडी दिइएको कोठामा लेख्नु पर्दछ ।</a:t>
            </a:r>
          </a:p>
          <a:p>
            <a:pPr algn="ctr"/>
            <a:endParaRPr lang="en-US" sz="2300" dirty="0"/>
          </a:p>
        </p:txBody>
      </p:sp>
      <p:sp>
        <p:nvSpPr>
          <p:cNvPr id="16" name="TextBox 15">
            <a:extLst>
              <a:ext uri="{FF2B5EF4-FFF2-40B4-BE49-F238E27FC236}">
                <a16:creationId xmlns:a16="http://schemas.microsoft.com/office/drawing/2014/main" id="{AAB934D3-E6D8-4585-A5E3-38E46C3806C6}"/>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spTree>
    <p:extLst>
      <p:ext uri="{BB962C8B-B14F-4D97-AF65-F5344CB8AC3E}">
        <p14:creationId xmlns:p14="http://schemas.microsoft.com/office/powerpoint/2010/main" val="180524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52800"/>
            <a:ext cx="2798990" cy="20193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804" y="513273"/>
            <a:ext cx="9632315" cy="6056491"/>
          </a:xfrm>
          <a:prstGeom prst="rect">
            <a:avLst/>
          </a:prstGeom>
          <a:effectLst/>
          <a:scene3d>
            <a:camera prst="orthographicFront"/>
            <a:lightRig rig="threePt" dir="t"/>
          </a:scene3d>
          <a:sp3d>
            <a:bevelT w="165100" prst="coolSlant"/>
          </a:sp3d>
        </p:spPr>
      </p:pic>
      <p:sp>
        <p:nvSpPr>
          <p:cNvPr id="6" name="Text Placeholder 1"/>
          <p:cNvSpPr>
            <a:spLocks noGrp="1"/>
          </p:cNvSpPr>
          <p:nvPr>
            <p:ph type="body" sz="quarter" idx="4294967295"/>
          </p:nvPr>
        </p:nvSpPr>
        <p:spPr>
          <a:xfrm>
            <a:off x="-48351" y="2105029"/>
            <a:ext cx="3027681" cy="1148452"/>
          </a:xfrm>
          <a:prstGeom prst="rect">
            <a:avLst/>
          </a:prstGeom>
        </p:spPr>
        <p:txBody>
          <a:bodyPr/>
          <a:lstStyle/>
          <a:p>
            <a:pPr marL="0" indent="0" algn="ctr">
              <a:lnSpc>
                <a:spcPct val="150000"/>
              </a:lnSpc>
              <a:buNone/>
            </a:pPr>
            <a:r>
              <a:rPr lang="ne-NP" sz="4400" b="1" dirty="0">
                <a:solidFill>
                  <a:srgbClr val="002060"/>
                </a:solidFill>
                <a:latin typeface="Ganesh" pitchFamily="2" charset="0"/>
                <a:cs typeface="Kalimati" panose="00000400000000000000" pitchFamily="2"/>
              </a:rPr>
              <a:t>प्रस्तुतिका विषय </a:t>
            </a:r>
          </a:p>
        </p:txBody>
      </p:sp>
      <p:sp>
        <p:nvSpPr>
          <p:cNvPr id="7" name="TextBox 6"/>
          <p:cNvSpPr txBox="1"/>
          <p:nvPr/>
        </p:nvSpPr>
        <p:spPr>
          <a:xfrm>
            <a:off x="3172597" y="1696877"/>
            <a:ext cx="7727315" cy="4580741"/>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ne-NP" sz="2400" b="1" dirty="0">
                <a:solidFill>
                  <a:srgbClr val="002060"/>
                </a:solidFill>
                <a:latin typeface="Ganesh" pitchFamily="2" charset="0"/>
                <a:cs typeface="Kalimati" panose="00000400000000000000" pitchFamily="2"/>
              </a:rPr>
              <a:t>मुख्य प्रश्नावलीको कभर पेज भर्ने तरिका</a:t>
            </a:r>
            <a:endParaRPr lang="en-US" sz="2400" b="1" dirty="0">
              <a:solidFill>
                <a:srgbClr val="002060"/>
              </a:solidFill>
              <a:latin typeface="Ganesh" pitchFamily="2" charset="0"/>
              <a:cs typeface="Kalimati" panose="00000400000000000000" pitchFamily="2"/>
            </a:endParaRPr>
          </a:p>
          <a:p>
            <a:pPr marL="342900" indent="-342900">
              <a:lnSpc>
                <a:spcPct val="150000"/>
              </a:lnSpc>
              <a:buFont typeface="Wingdings" panose="05000000000000000000" pitchFamily="2" charset="2"/>
              <a:buChar char="ü"/>
            </a:pPr>
            <a:r>
              <a:rPr lang="ne-NP" sz="2400" b="1" dirty="0">
                <a:solidFill>
                  <a:srgbClr val="002060"/>
                </a:solidFill>
                <a:latin typeface="Ganesh" pitchFamily="2" charset="0"/>
                <a:cs typeface="Kalimati" panose="00000400000000000000" pitchFamily="2"/>
              </a:rPr>
              <a:t>कन्ट्रोल फाराम भर्ने तरिका</a:t>
            </a:r>
            <a:endParaRPr lang="en-US" sz="2400" b="1" dirty="0">
              <a:solidFill>
                <a:srgbClr val="002060"/>
              </a:solidFill>
              <a:latin typeface="Ganesh" pitchFamily="2" charset="0"/>
              <a:cs typeface="Kalimati" panose="00000400000000000000" pitchFamily="2"/>
            </a:endParaRPr>
          </a:p>
          <a:p>
            <a:pPr marL="342900" indent="-342900">
              <a:lnSpc>
                <a:spcPct val="150000"/>
              </a:lnSpc>
              <a:buFont typeface="Wingdings" panose="05000000000000000000" pitchFamily="2" charset="2"/>
              <a:buChar char="ü"/>
            </a:pPr>
            <a:r>
              <a:rPr lang="ne-NP" sz="2400" b="1" dirty="0">
                <a:solidFill>
                  <a:srgbClr val="002060"/>
                </a:solidFill>
                <a:latin typeface="Ganesh" pitchFamily="2" charset="0"/>
                <a:cs typeface="Kalimati" panose="00000400000000000000" pitchFamily="2"/>
              </a:rPr>
              <a:t>भरिएका फाराम बुझाउने तरिका</a:t>
            </a:r>
            <a:endParaRPr lang="en-US" sz="2400" b="1" dirty="0">
              <a:solidFill>
                <a:srgbClr val="002060"/>
              </a:solidFill>
              <a:latin typeface="Ganesh" pitchFamily="2" charset="0"/>
              <a:cs typeface="Kalimati" panose="00000400000000000000" pitchFamily="2"/>
            </a:endParaRPr>
          </a:p>
          <a:p>
            <a:pPr marL="342900" indent="-342900">
              <a:lnSpc>
                <a:spcPct val="150000"/>
              </a:lnSpc>
              <a:buFont typeface="Wingdings" panose="05000000000000000000" pitchFamily="2" charset="2"/>
              <a:buChar char="ü"/>
            </a:pPr>
            <a:r>
              <a:rPr lang="ne-NP" sz="2400" b="1" dirty="0">
                <a:solidFill>
                  <a:srgbClr val="002060"/>
                </a:solidFill>
                <a:latin typeface="Preeti" pitchFamily="2" charset="0"/>
                <a:ea typeface="Calibri"/>
                <a:cs typeface="Kalimati" panose="00000400000000000000" pitchFamily="2"/>
              </a:rPr>
              <a:t>अनुगमन तथा सुपरिवेक्षण र फारामहरु </a:t>
            </a:r>
            <a:endParaRPr lang="en-US" sz="2400" dirty="0">
              <a:cs typeface="Kalimati" pitchFamily="2"/>
            </a:endParaRPr>
          </a:p>
          <a:p>
            <a:pPr marL="342900" indent="-342900">
              <a:lnSpc>
                <a:spcPct val="150000"/>
              </a:lnSpc>
              <a:spcAft>
                <a:spcPts val="400"/>
              </a:spcAft>
              <a:buFont typeface="Wingdings" panose="05000000000000000000" pitchFamily="2" charset="2"/>
              <a:buChar char="ü"/>
            </a:pPr>
            <a:r>
              <a:rPr lang="ne-NP" sz="2400" b="1" dirty="0">
                <a:solidFill>
                  <a:srgbClr val="002060"/>
                </a:solidFill>
                <a:latin typeface="Preeti" pitchFamily="2" charset="0"/>
                <a:ea typeface="Calibri"/>
                <a:cs typeface="Kalimati" panose="00000400000000000000" pitchFamily="2"/>
              </a:rPr>
              <a:t>कार्यसम्पन्नता प्रतिवेदन फाराम </a:t>
            </a:r>
          </a:p>
          <a:p>
            <a:pPr marL="342900" indent="-342900">
              <a:lnSpc>
                <a:spcPct val="150000"/>
              </a:lnSpc>
              <a:spcAft>
                <a:spcPts val="400"/>
              </a:spcAft>
              <a:buFont typeface="Wingdings" panose="05000000000000000000" pitchFamily="2" charset="2"/>
              <a:buChar char="ü"/>
            </a:pPr>
            <a:r>
              <a:rPr lang="ne-NP" sz="2400" b="1" dirty="0">
                <a:solidFill>
                  <a:srgbClr val="002060"/>
                </a:solidFill>
                <a:latin typeface="Preeti" pitchFamily="2" charset="0"/>
                <a:ea typeface="Calibri"/>
                <a:cs typeface="Kalimati" panose="00000400000000000000" pitchFamily="2"/>
              </a:rPr>
              <a:t>जनगणनामा प्रचार प्रसार </a:t>
            </a:r>
          </a:p>
          <a:p>
            <a:pPr marL="342900" indent="-342900">
              <a:lnSpc>
                <a:spcPct val="150000"/>
              </a:lnSpc>
              <a:buFont typeface="Wingdings" panose="05000000000000000000" pitchFamily="2" charset="2"/>
              <a:buChar char="ü"/>
            </a:pPr>
            <a:r>
              <a:rPr lang="ne-NP" sz="2400" b="1" dirty="0">
                <a:solidFill>
                  <a:srgbClr val="002060"/>
                </a:solidFill>
                <a:latin typeface="Ganesh" pitchFamily="2" charset="0"/>
                <a:cs typeface="Kalimati" panose="00000400000000000000" pitchFamily="2"/>
              </a:rPr>
              <a:t>गणना सामग्रीहरुको ढुवानी, भण्डारण, वितरण र व्यवस्थापन</a:t>
            </a:r>
            <a:r>
              <a:rPr lang="en-US" sz="2400" b="1" dirty="0">
                <a:solidFill>
                  <a:srgbClr val="002060"/>
                </a:solidFill>
                <a:latin typeface="Ganesh" pitchFamily="2" charset="0"/>
                <a:cs typeface="Kalimati" panose="00000400000000000000" pitchFamily="2"/>
              </a:rPr>
              <a:t> </a:t>
            </a:r>
          </a:p>
          <a:p>
            <a:pPr marL="342900" indent="-342900">
              <a:lnSpc>
                <a:spcPct val="150000"/>
              </a:lnSpc>
              <a:buFont typeface="Wingdings" panose="05000000000000000000" pitchFamily="2" charset="2"/>
              <a:buChar char="ü"/>
            </a:pPr>
            <a:r>
              <a:rPr lang="ne-NP" sz="2400" b="1" dirty="0">
                <a:solidFill>
                  <a:srgbClr val="002060"/>
                </a:solidFill>
                <a:latin typeface="Preeti" pitchFamily="2" charset="0"/>
                <a:ea typeface="Calibri"/>
                <a:cs typeface="Kalimati" panose="00000400000000000000" pitchFamily="2"/>
              </a:rPr>
              <a:t>सुरक्षा</a:t>
            </a:r>
            <a:r>
              <a:rPr lang="en-US" sz="2400" dirty="0">
                <a:cs typeface="Kalimati" pitchFamily="2"/>
              </a:rPr>
              <a:t> </a:t>
            </a:r>
          </a:p>
        </p:txBody>
      </p:sp>
      <p:cxnSp>
        <p:nvCxnSpPr>
          <p:cNvPr id="9" name="Straight Connector 8"/>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19"/>
          <p:cNvSpPr txBox="1">
            <a:spLocks/>
          </p:cNvSpPr>
          <p:nvPr/>
        </p:nvSpPr>
        <p:spPr>
          <a:xfrm>
            <a:off x="11602720" y="6425898"/>
            <a:ext cx="533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840B2E4-A264-431E-ABDE-38E3BCDA5876}" type="slidenum">
              <a:rPr lang="en-US" smtClean="0">
                <a:latin typeface="Fontasy Himali" panose="04020500000000000000" pitchFamily="82" charset="0"/>
              </a:rPr>
              <a:pPr algn="ctr"/>
              <a:t>2</a:t>
            </a:fld>
            <a:endParaRPr lang="en-US" dirty="0">
              <a:latin typeface="Fontasy Himali" panose="04020500000000000000" pitchFamily="82" charset="0"/>
            </a:endParaRPr>
          </a:p>
        </p:txBody>
      </p:sp>
    </p:spTree>
    <p:extLst>
      <p:ext uri="{BB962C8B-B14F-4D97-AF65-F5344CB8AC3E}">
        <p14:creationId xmlns:p14="http://schemas.microsoft.com/office/powerpoint/2010/main" val="123763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456376" y="6356349"/>
            <a:ext cx="521677" cy="365125"/>
          </a:xfrm>
        </p:spPr>
        <p:txBody>
          <a:bodyPr/>
          <a:lstStyle/>
          <a:p>
            <a:fld id="{2840B2E4-A264-431E-ABDE-38E3BCDA5876}" type="slidenum">
              <a:rPr lang="en-US" smtClean="0"/>
              <a:t>20</a:t>
            </a:fld>
            <a:endParaRPr lang="en-US" dirty="0"/>
          </a:p>
        </p:txBody>
      </p:sp>
      <p:sp>
        <p:nvSpPr>
          <p:cNvPr id="2" name="Rectangle 1"/>
          <p:cNvSpPr/>
          <p:nvPr/>
        </p:nvSpPr>
        <p:spPr>
          <a:xfrm>
            <a:off x="0" y="1141154"/>
            <a:ext cx="6865335" cy="1787028"/>
          </a:xfrm>
          <a:prstGeom prst="rect">
            <a:avLst/>
          </a:prstGeom>
        </p:spPr>
        <p:txBody>
          <a:bodyPr wrap="square">
            <a:spAutoFit/>
          </a:bodyPr>
          <a:lstStyle/>
          <a:p>
            <a:pPr marL="342900" indent="-342900">
              <a:buAutoNum type="hindiNumPeriod" startAt="10"/>
            </a:pPr>
            <a:r>
              <a:rPr lang="ne-NP" sz="2400" b="1" dirty="0">
                <a:cs typeface="Kalimati" pitchFamily="2"/>
              </a:rPr>
              <a:t>अनुपस्थित (विदेशमा गएका) जम्मा व्यक्ति संख्या, पुरुष र महिला </a:t>
            </a:r>
            <a:endParaRPr lang="en-US" sz="2400" b="1" dirty="0">
              <a:cs typeface="Kalimati" pitchFamily="2"/>
            </a:endParaRPr>
          </a:p>
          <a:p>
            <a:pPr marL="285750" indent="-285750" algn="just">
              <a:lnSpc>
                <a:spcPct val="150000"/>
              </a:lnSpc>
              <a:buFont typeface="Arial" pitchFamily="34" charset="0"/>
              <a:buChar char="•"/>
            </a:pPr>
            <a:endParaRPr lang="ne-NP" sz="2400" dirty="0">
              <a:cs typeface="Kalimati" pitchFamily="2"/>
            </a:endParaRPr>
          </a:p>
          <a:p>
            <a:pPr>
              <a:lnSpc>
                <a:spcPct val="150000"/>
              </a:lnSpc>
            </a:pPr>
            <a:endParaRPr lang="ne-NP" sz="1900" dirty="0">
              <a:cs typeface="Kalimati" pitchFamily="2"/>
            </a:endParaRPr>
          </a:p>
        </p:txBody>
      </p:sp>
      <p:sp>
        <p:nvSpPr>
          <p:cNvPr id="6" name="Rectangle 5">
            <a:extLst>
              <a:ext uri="{FF2B5EF4-FFF2-40B4-BE49-F238E27FC236}">
                <a16:creationId xmlns:a16="http://schemas.microsoft.com/office/drawing/2014/main" id="{9209A7A3-4183-4975-B3BA-AF917D14EFAD}"/>
              </a:ext>
            </a:extLst>
          </p:cNvPr>
          <p:cNvSpPr/>
          <p:nvPr/>
        </p:nvSpPr>
        <p:spPr>
          <a:xfrm>
            <a:off x="3356547" y="713507"/>
            <a:ext cx="5043367"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pic>
        <p:nvPicPr>
          <p:cNvPr id="8" name="Picture 7">
            <a:extLst>
              <a:ext uri="{FF2B5EF4-FFF2-40B4-BE49-F238E27FC236}">
                <a16:creationId xmlns:a16="http://schemas.microsoft.com/office/drawing/2014/main" id="{7DD464D6-101B-45C5-A8B3-58421D40FBDB}"/>
              </a:ext>
            </a:extLst>
          </p:cNvPr>
          <p:cNvPicPr>
            <a:picLocks noChangeAspect="1"/>
          </p:cNvPicPr>
          <p:nvPr/>
        </p:nvPicPr>
        <p:blipFill rotWithShape="1">
          <a:blip r:embed="rId2"/>
          <a:srcRect t="20348" b="44479"/>
          <a:stretch/>
        </p:blipFill>
        <p:spPr>
          <a:xfrm>
            <a:off x="255223" y="5506533"/>
            <a:ext cx="11138104" cy="1032378"/>
          </a:xfrm>
          <a:prstGeom prst="rect">
            <a:avLst/>
          </a:prstGeom>
        </p:spPr>
      </p:pic>
      <p:sp>
        <p:nvSpPr>
          <p:cNvPr id="9" name="TextBox 8">
            <a:extLst>
              <a:ext uri="{FF2B5EF4-FFF2-40B4-BE49-F238E27FC236}">
                <a16:creationId xmlns:a16="http://schemas.microsoft.com/office/drawing/2014/main" id="{1C5C39A2-BDB3-454E-8E85-1EACD6FC00AF}"/>
              </a:ext>
            </a:extLst>
          </p:cNvPr>
          <p:cNvSpPr txBox="1"/>
          <p:nvPr/>
        </p:nvSpPr>
        <p:spPr>
          <a:xfrm>
            <a:off x="7746939" y="5757742"/>
            <a:ext cx="826383" cy="523220"/>
          </a:xfrm>
          <a:prstGeom prst="rect">
            <a:avLst/>
          </a:prstGeom>
          <a:noFill/>
        </p:spPr>
        <p:txBody>
          <a:bodyPr wrap="square" rtlCol="0">
            <a:spAutoFit/>
          </a:bodyPr>
          <a:lstStyle/>
          <a:p>
            <a:r>
              <a:rPr lang="en-US" sz="2800" dirty="0">
                <a:solidFill>
                  <a:srgbClr val="0070C0"/>
                </a:solidFill>
                <a:cs typeface="Kalimati" pitchFamily="2"/>
              </a:rPr>
              <a:t>18</a:t>
            </a:r>
            <a:endParaRPr lang="en-US" sz="2000" dirty="0">
              <a:solidFill>
                <a:srgbClr val="0070C0"/>
              </a:solidFill>
            </a:endParaRPr>
          </a:p>
        </p:txBody>
      </p:sp>
      <p:sp>
        <p:nvSpPr>
          <p:cNvPr id="10" name="TextBox 9">
            <a:extLst>
              <a:ext uri="{FF2B5EF4-FFF2-40B4-BE49-F238E27FC236}">
                <a16:creationId xmlns:a16="http://schemas.microsoft.com/office/drawing/2014/main" id="{340EC307-F5CB-4181-B6A6-D9277810EAAA}"/>
              </a:ext>
            </a:extLst>
          </p:cNvPr>
          <p:cNvSpPr txBox="1"/>
          <p:nvPr/>
        </p:nvSpPr>
        <p:spPr>
          <a:xfrm>
            <a:off x="5664335" y="5757742"/>
            <a:ext cx="1015186" cy="523220"/>
          </a:xfrm>
          <a:prstGeom prst="rect">
            <a:avLst/>
          </a:prstGeom>
          <a:noFill/>
        </p:spPr>
        <p:txBody>
          <a:bodyPr wrap="square" rtlCol="0">
            <a:spAutoFit/>
          </a:bodyPr>
          <a:lstStyle/>
          <a:p>
            <a:r>
              <a:rPr lang="en-US" sz="2800" dirty="0">
                <a:solidFill>
                  <a:srgbClr val="0070C0"/>
                </a:solidFill>
                <a:latin typeface="Times New Rom B" pitchFamily="2" charset="0"/>
                <a:cs typeface="Kalimati" pitchFamily="2"/>
              </a:rPr>
              <a:t>29</a:t>
            </a:r>
            <a:endParaRPr lang="en-US" sz="2000" dirty="0">
              <a:solidFill>
                <a:srgbClr val="0070C0"/>
              </a:solidFill>
              <a:latin typeface="Times New Rom B" pitchFamily="2" charset="0"/>
            </a:endParaRPr>
          </a:p>
        </p:txBody>
      </p:sp>
      <p:sp>
        <p:nvSpPr>
          <p:cNvPr id="11" name="TextBox 10">
            <a:extLst>
              <a:ext uri="{FF2B5EF4-FFF2-40B4-BE49-F238E27FC236}">
                <a16:creationId xmlns:a16="http://schemas.microsoft.com/office/drawing/2014/main" id="{37A2A303-F605-440E-B2FE-A50B0CD72797}"/>
              </a:ext>
            </a:extLst>
          </p:cNvPr>
          <p:cNvSpPr txBox="1"/>
          <p:nvPr/>
        </p:nvSpPr>
        <p:spPr>
          <a:xfrm>
            <a:off x="9777038" y="5751021"/>
            <a:ext cx="826383" cy="523220"/>
          </a:xfrm>
          <a:prstGeom prst="rect">
            <a:avLst/>
          </a:prstGeom>
          <a:noFill/>
        </p:spPr>
        <p:txBody>
          <a:bodyPr wrap="square" rtlCol="0">
            <a:spAutoFit/>
          </a:bodyPr>
          <a:lstStyle/>
          <a:p>
            <a:r>
              <a:rPr lang="en-US" sz="2800" dirty="0">
                <a:solidFill>
                  <a:srgbClr val="0070C0"/>
                </a:solidFill>
                <a:cs typeface="Kalimati" pitchFamily="2"/>
              </a:rPr>
              <a:t> 11</a:t>
            </a:r>
            <a:endParaRPr lang="en-US" sz="2000" dirty="0">
              <a:solidFill>
                <a:srgbClr val="0070C0"/>
              </a:solidFill>
            </a:endParaRPr>
          </a:p>
        </p:txBody>
      </p:sp>
      <p:pic>
        <p:nvPicPr>
          <p:cNvPr id="12" name="Picture 11">
            <a:extLst>
              <a:ext uri="{FF2B5EF4-FFF2-40B4-BE49-F238E27FC236}">
                <a16:creationId xmlns:a16="http://schemas.microsoft.com/office/drawing/2014/main" id="{4807D527-F854-444E-B2D3-7A1134A977B7}"/>
              </a:ext>
            </a:extLst>
          </p:cNvPr>
          <p:cNvPicPr>
            <a:picLocks noChangeAspect="1"/>
          </p:cNvPicPr>
          <p:nvPr/>
        </p:nvPicPr>
        <p:blipFill>
          <a:blip r:embed="rId3"/>
          <a:stretch>
            <a:fillRect/>
          </a:stretch>
        </p:blipFill>
        <p:spPr>
          <a:xfrm>
            <a:off x="7232066" y="1455620"/>
            <a:ext cx="4485148" cy="1764262"/>
          </a:xfrm>
          <a:prstGeom prst="rect">
            <a:avLst/>
          </a:prstGeom>
        </p:spPr>
      </p:pic>
      <p:sp>
        <p:nvSpPr>
          <p:cNvPr id="13" name="Speech Bubble: Rectangle with Corners Rounded 12">
            <a:extLst>
              <a:ext uri="{FF2B5EF4-FFF2-40B4-BE49-F238E27FC236}">
                <a16:creationId xmlns:a16="http://schemas.microsoft.com/office/drawing/2014/main" id="{EDB337CE-66D2-448A-B7E9-0BACAA9059EB}"/>
              </a:ext>
            </a:extLst>
          </p:cNvPr>
          <p:cNvSpPr/>
          <p:nvPr/>
        </p:nvSpPr>
        <p:spPr>
          <a:xfrm>
            <a:off x="7041369" y="3638119"/>
            <a:ext cx="5037691" cy="1618537"/>
          </a:xfrm>
          <a:prstGeom prst="wedgeRoundRectCallout">
            <a:avLst>
              <a:gd name="adj1" fmla="val -20164"/>
              <a:gd name="adj2" fmla="val -867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cs typeface="Kalimati" pitchFamily="2"/>
            </a:endParaRPr>
          </a:p>
          <a:p>
            <a:pPr algn="just"/>
            <a:r>
              <a:rPr lang="ne-NP" sz="2000">
                <a:cs typeface="Kalimati" pitchFamily="2"/>
              </a:rPr>
              <a:t>यो विवरण प्रत्येक मुख्य प्रश्नावलीको किताबभित्र भरिएका परिचयात्मक खण्डको दायाँतर्फको तालिकामा उल्लेखित </a:t>
            </a:r>
            <a:r>
              <a:rPr lang="ne-NP" sz="2000" dirty="0">
                <a:cs typeface="Kalimati" pitchFamily="2"/>
              </a:rPr>
              <a:t>अनुपस्थित (विदेशमा गएका) सदस्यहरूको मात्र गन्ति गरी भर्नु पर्दछ ।</a:t>
            </a:r>
          </a:p>
          <a:p>
            <a:pPr algn="ctr"/>
            <a:endParaRPr lang="en-US" dirty="0"/>
          </a:p>
        </p:txBody>
      </p:sp>
      <p:sp>
        <p:nvSpPr>
          <p:cNvPr id="14" name="Speech Bubble: Rectangle with Corners Rounded 13">
            <a:extLst>
              <a:ext uri="{FF2B5EF4-FFF2-40B4-BE49-F238E27FC236}">
                <a16:creationId xmlns:a16="http://schemas.microsoft.com/office/drawing/2014/main" id="{1E56178F-D4AD-4261-BFB7-CF4AD15BB6BB}"/>
              </a:ext>
            </a:extLst>
          </p:cNvPr>
          <p:cNvSpPr/>
          <p:nvPr/>
        </p:nvSpPr>
        <p:spPr>
          <a:xfrm>
            <a:off x="112940" y="2127831"/>
            <a:ext cx="6165614" cy="2361041"/>
          </a:xfrm>
          <a:prstGeom prst="wedgeRoundRectCallout">
            <a:avLst>
              <a:gd name="adj1" fmla="val 51466"/>
              <a:gd name="adj2" fmla="val 1119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e-NP" sz="2300">
                <a:cs typeface="Kalimati" pitchFamily="2"/>
              </a:rPr>
              <a:t>अनुपस्थित </a:t>
            </a:r>
            <a:r>
              <a:rPr lang="ne-NP" sz="2300" dirty="0">
                <a:cs typeface="Kalimati" pitchFamily="2"/>
              </a:rPr>
              <a:t>विवरण लेख्दा प्रत्येक किताबमा </a:t>
            </a:r>
            <a:r>
              <a:rPr lang="ne-NP" sz="2300">
                <a:cs typeface="Kalimati" pitchFamily="2"/>
              </a:rPr>
              <a:t>गणना गरिएका </a:t>
            </a:r>
            <a:r>
              <a:rPr lang="ne-NP" sz="2300" dirty="0">
                <a:cs typeface="Kalimati" pitchFamily="2"/>
              </a:rPr>
              <a:t>परिवारमा अक्सर बसोवास नगर्ने विदेशमा गएका जम्मा ब्यक्तिसंख्या, पुरुषको संख्या र महिलाको संख्या अलगअलग जोडि दिइएको कोठामा लेख्नु पर्दछ । </a:t>
            </a:r>
          </a:p>
          <a:p>
            <a:pPr algn="ctr"/>
            <a:endParaRPr lang="en-US" sz="2300" dirty="0"/>
          </a:p>
        </p:txBody>
      </p:sp>
      <p:sp>
        <p:nvSpPr>
          <p:cNvPr id="15" name="TextBox 14">
            <a:extLst>
              <a:ext uri="{FF2B5EF4-FFF2-40B4-BE49-F238E27FC236}">
                <a16:creationId xmlns:a16="http://schemas.microsoft.com/office/drawing/2014/main" id="{ACC19551-A702-4032-B685-70F07D64DA45}"/>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spTree>
    <p:extLst>
      <p:ext uri="{BB962C8B-B14F-4D97-AF65-F5344CB8AC3E}">
        <p14:creationId xmlns:p14="http://schemas.microsoft.com/office/powerpoint/2010/main" val="777634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106790" y="6492875"/>
            <a:ext cx="1016977" cy="365125"/>
          </a:xfrm>
        </p:spPr>
        <p:txBody>
          <a:bodyPr/>
          <a:lstStyle/>
          <a:p>
            <a:fld id="{2840B2E4-A264-431E-ABDE-38E3BCDA5876}" type="slidenum">
              <a:rPr lang="en-US" smtClean="0"/>
              <a:t>21</a:t>
            </a:fld>
            <a:endParaRPr lang="en-US" dirty="0"/>
          </a:p>
        </p:txBody>
      </p:sp>
      <p:sp>
        <p:nvSpPr>
          <p:cNvPr id="2" name="Rectangle 1"/>
          <p:cNvSpPr/>
          <p:nvPr/>
        </p:nvSpPr>
        <p:spPr>
          <a:xfrm>
            <a:off x="368250" y="1801890"/>
            <a:ext cx="7327030" cy="1015663"/>
          </a:xfrm>
          <a:prstGeom prst="rect">
            <a:avLst/>
          </a:prstGeom>
        </p:spPr>
        <p:txBody>
          <a:bodyPr wrap="square">
            <a:spAutoFit/>
          </a:bodyPr>
          <a:lstStyle/>
          <a:p>
            <a:pPr marL="342900" indent="-342900">
              <a:buAutoNum type="hindiNumPeriod" startAt="11"/>
            </a:pPr>
            <a:r>
              <a:rPr lang="ne-NP" sz="2400" b="1" dirty="0">
                <a:cs typeface="Kalimati" pitchFamily="2"/>
              </a:rPr>
              <a:t>गणकको नाम, हस्ताक्षर, मिति </a:t>
            </a:r>
            <a:endParaRPr lang="en-US" sz="2400" b="1" dirty="0">
              <a:cs typeface="Kalimati" pitchFamily="2"/>
            </a:endParaRPr>
          </a:p>
          <a:p>
            <a:endParaRPr lang="ne-NP" dirty="0">
              <a:cs typeface="Kalimati" pitchFamily="2"/>
            </a:endParaRPr>
          </a:p>
          <a:p>
            <a:endParaRPr lang="ne-NP" dirty="0">
              <a:cs typeface="Kalimati" pitchFamily="2"/>
            </a:endParaRPr>
          </a:p>
        </p:txBody>
      </p:sp>
      <p:pic>
        <p:nvPicPr>
          <p:cNvPr id="6146" name="Picture 2" descr="Option writing checkbox concepts survey Free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1829" y="1683055"/>
            <a:ext cx="3842344" cy="25595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1BE14FC-3CEC-4A2C-8694-C91583EF0A0C}"/>
              </a:ext>
            </a:extLst>
          </p:cNvPr>
          <p:cNvSpPr/>
          <p:nvPr/>
        </p:nvSpPr>
        <p:spPr>
          <a:xfrm>
            <a:off x="3420115" y="772185"/>
            <a:ext cx="5043367"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pic>
        <p:nvPicPr>
          <p:cNvPr id="8" name="Picture 7">
            <a:extLst>
              <a:ext uri="{FF2B5EF4-FFF2-40B4-BE49-F238E27FC236}">
                <a16:creationId xmlns:a16="http://schemas.microsoft.com/office/drawing/2014/main" id="{1B62DF5E-8248-4F72-9CBF-8EA70B8D1A7E}"/>
              </a:ext>
            </a:extLst>
          </p:cNvPr>
          <p:cNvPicPr>
            <a:picLocks noChangeAspect="1"/>
          </p:cNvPicPr>
          <p:nvPr/>
        </p:nvPicPr>
        <p:blipFill rotWithShape="1">
          <a:blip r:embed="rId3"/>
          <a:srcRect t="47884" b="20048"/>
          <a:stretch/>
        </p:blipFill>
        <p:spPr>
          <a:xfrm>
            <a:off x="201435" y="5310366"/>
            <a:ext cx="11138104" cy="941244"/>
          </a:xfrm>
          <a:prstGeom prst="rect">
            <a:avLst/>
          </a:prstGeom>
        </p:spPr>
      </p:pic>
      <p:sp>
        <p:nvSpPr>
          <p:cNvPr id="3" name="Speech Bubble: Rectangle 2">
            <a:extLst>
              <a:ext uri="{FF2B5EF4-FFF2-40B4-BE49-F238E27FC236}">
                <a16:creationId xmlns:a16="http://schemas.microsoft.com/office/drawing/2014/main" id="{3ECFB2D4-8D65-4125-838D-919CDA9F10BE}"/>
              </a:ext>
            </a:extLst>
          </p:cNvPr>
          <p:cNvSpPr/>
          <p:nvPr/>
        </p:nvSpPr>
        <p:spPr>
          <a:xfrm>
            <a:off x="197827" y="2767649"/>
            <a:ext cx="6750635" cy="1731003"/>
          </a:xfrm>
          <a:prstGeom prst="wedgeRectCallout">
            <a:avLst>
              <a:gd name="adj1" fmla="val 42583"/>
              <a:gd name="adj2" fmla="val 98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a:cs typeface="Kalimati" panose="00000400000000000000" pitchFamily="2"/>
              </a:rPr>
              <a:t>मुख्य प्रश्नावलीको किताब भित्रका विवरण संकलन गर्ने गणकले आफ्नो नाम थर मिति बुझिने गरी लेखी हस्ताक्षर समेत गर्नुपर्दछ ।</a:t>
            </a:r>
            <a:endParaRPr lang="ne-NP" sz="2400" dirty="0">
              <a:cs typeface="Kalimati" panose="00000400000000000000" pitchFamily="2"/>
            </a:endParaRPr>
          </a:p>
        </p:txBody>
      </p:sp>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4DA1D2C5-E16E-4EEC-A33A-C764F9E4D38E}"/>
                  </a:ext>
                </a:extLst>
              </p14:cNvPr>
              <p14:cNvContentPartPr/>
              <p14:nvPr/>
            </p14:nvContentPartPr>
            <p14:xfrm>
              <a:off x="6053602" y="5426702"/>
              <a:ext cx="1271880" cy="930600"/>
            </p14:xfrm>
          </p:contentPart>
        </mc:Choice>
        <mc:Fallback xmlns="">
          <p:pic>
            <p:nvPicPr>
              <p:cNvPr id="21" name="Ink 20">
                <a:extLst>
                  <a:ext uri="{FF2B5EF4-FFF2-40B4-BE49-F238E27FC236}">
                    <a16:creationId xmlns:a16="http://schemas.microsoft.com/office/drawing/2014/main" id="{4DA1D2C5-E16E-4EEC-A33A-C764F9E4D38E}"/>
                  </a:ext>
                </a:extLst>
              </p:cNvPr>
              <p:cNvPicPr/>
              <p:nvPr/>
            </p:nvPicPr>
            <p:blipFill>
              <a:blip r:embed="rId5"/>
              <a:stretch>
                <a:fillRect/>
              </a:stretch>
            </p:blipFill>
            <p:spPr>
              <a:xfrm>
                <a:off x="6035602" y="5408702"/>
                <a:ext cx="1307520" cy="966240"/>
              </a:xfrm>
              <a:prstGeom prst="rect">
                <a:avLst/>
              </a:prstGeom>
            </p:spPr>
          </p:pic>
        </mc:Fallback>
      </mc:AlternateContent>
      <p:sp>
        <p:nvSpPr>
          <p:cNvPr id="23" name="TextBox 22">
            <a:extLst>
              <a:ext uri="{FF2B5EF4-FFF2-40B4-BE49-F238E27FC236}">
                <a16:creationId xmlns:a16="http://schemas.microsoft.com/office/drawing/2014/main" id="{55E9F825-489C-4479-8539-700FE6B9089B}"/>
              </a:ext>
            </a:extLst>
          </p:cNvPr>
          <p:cNvSpPr txBox="1"/>
          <p:nvPr/>
        </p:nvSpPr>
        <p:spPr>
          <a:xfrm>
            <a:off x="2122190" y="5519378"/>
            <a:ext cx="2968112" cy="523220"/>
          </a:xfrm>
          <a:prstGeom prst="rect">
            <a:avLst/>
          </a:prstGeom>
          <a:noFill/>
        </p:spPr>
        <p:txBody>
          <a:bodyPr wrap="square" rtlCol="0">
            <a:spAutoFit/>
          </a:bodyPr>
          <a:lstStyle/>
          <a:p>
            <a:r>
              <a:rPr lang="ne-NP" sz="2800" dirty="0">
                <a:solidFill>
                  <a:srgbClr val="0070C0"/>
                </a:solidFill>
                <a:latin typeface="Times New Rom B" pitchFamily="2" charset="0"/>
                <a:cs typeface="Kalimati" pitchFamily="2"/>
              </a:rPr>
              <a:t>धनबिर थामी  </a:t>
            </a:r>
            <a:endParaRPr lang="en-US" sz="2000" dirty="0">
              <a:solidFill>
                <a:srgbClr val="0070C0"/>
              </a:solidFill>
              <a:latin typeface="Times New Rom B" pitchFamily="2" charset="0"/>
            </a:endParaRPr>
          </a:p>
        </p:txBody>
      </p:sp>
      <p:sp>
        <p:nvSpPr>
          <p:cNvPr id="24" name="TextBox 23">
            <a:extLst>
              <a:ext uri="{FF2B5EF4-FFF2-40B4-BE49-F238E27FC236}">
                <a16:creationId xmlns:a16="http://schemas.microsoft.com/office/drawing/2014/main" id="{83779C53-45B9-414B-B7E7-52FB556B8081}"/>
              </a:ext>
            </a:extLst>
          </p:cNvPr>
          <p:cNvSpPr txBox="1"/>
          <p:nvPr/>
        </p:nvSpPr>
        <p:spPr>
          <a:xfrm>
            <a:off x="9361053" y="5571928"/>
            <a:ext cx="1978486" cy="523220"/>
          </a:xfrm>
          <a:prstGeom prst="rect">
            <a:avLst/>
          </a:prstGeom>
          <a:noFill/>
        </p:spPr>
        <p:txBody>
          <a:bodyPr wrap="square" rtlCol="0">
            <a:spAutoFit/>
          </a:bodyPr>
          <a:lstStyle/>
          <a:p>
            <a:r>
              <a:rPr lang="ne-NP" sz="2800">
                <a:solidFill>
                  <a:srgbClr val="0070C0"/>
                </a:solidFill>
                <a:latin typeface="Times New Rom B" pitchFamily="2" charset="0"/>
                <a:cs typeface="Kalimati" pitchFamily="2"/>
              </a:rPr>
              <a:t>०३  ०८ </a:t>
            </a:r>
            <a:endParaRPr lang="en-US" sz="2000" dirty="0">
              <a:solidFill>
                <a:srgbClr val="0070C0"/>
              </a:solidFill>
              <a:latin typeface="Times New Rom B" pitchFamily="2" charset="0"/>
            </a:endParaRPr>
          </a:p>
        </p:txBody>
      </p:sp>
      <p:sp>
        <p:nvSpPr>
          <p:cNvPr id="12" name="TextBox 11">
            <a:extLst>
              <a:ext uri="{FF2B5EF4-FFF2-40B4-BE49-F238E27FC236}">
                <a16:creationId xmlns:a16="http://schemas.microsoft.com/office/drawing/2014/main" id="{D4A2CB01-FBA2-4D30-BC9E-50C8E5FB2CDD}"/>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spTree>
    <p:extLst>
      <p:ext uri="{BB962C8B-B14F-4D97-AF65-F5344CB8AC3E}">
        <p14:creationId xmlns:p14="http://schemas.microsoft.com/office/powerpoint/2010/main" val="912703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556023" y="6391519"/>
            <a:ext cx="577362" cy="365125"/>
          </a:xfrm>
        </p:spPr>
        <p:txBody>
          <a:bodyPr/>
          <a:lstStyle/>
          <a:p>
            <a:fld id="{2840B2E4-A264-431E-ABDE-38E3BCDA5876}" type="slidenum">
              <a:rPr lang="en-US" smtClean="0"/>
              <a:t>22</a:t>
            </a:fld>
            <a:endParaRPr lang="en-US" dirty="0"/>
          </a:p>
        </p:txBody>
      </p:sp>
      <p:sp>
        <p:nvSpPr>
          <p:cNvPr id="2" name="Rectangle 1"/>
          <p:cNvSpPr/>
          <p:nvPr/>
        </p:nvSpPr>
        <p:spPr>
          <a:xfrm>
            <a:off x="567826" y="1304565"/>
            <a:ext cx="10988197" cy="3131627"/>
          </a:xfrm>
          <a:prstGeom prst="rect">
            <a:avLst/>
          </a:prstGeom>
        </p:spPr>
        <p:txBody>
          <a:bodyPr wrap="square">
            <a:spAutoFit/>
          </a:bodyPr>
          <a:lstStyle/>
          <a:p>
            <a:pPr marL="342900" indent="-342900">
              <a:buAutoNum type="hindiNumPeriod" startAt="12"/>
            </a:pPr>
            <a:r>
              <a:rPr lang="ne-NP" sz="2400" b="1" dirty="0">
                <a:cs typeface="Kalimati" pitchFamily="2"/>
              </a:rPr>
              <a:t>सुपरीवेक्षकको नाम, हस्ताक्षर र मिति</a:t>
            </a:r>
            <a:r>
              <a:rPr lang="ne-NP" sz="1900" b="1" dirty="0">
                <a:cs typeface="Kalimati" pitchFamily="2"/>
              </a:rPr>
              <a:t> </a:t>
            </a:r>
            <a:endParaRPr lang="en-US" sz="1900" b="1" dirty="0">
              <a:cs typeface="Kalimati" pitchFamily="2"/>
            </a:endParaRPr>
          </a:p>
          <a:p>
            <a:endParaRPr lang="ne-NP" sz="900" dirty="0">
              <a:cs typeface="Kalimati" pitchFamily="2"/>
            </a:endParaRPr>
          </a:p>
          <a:p>
            <a:pPr marL="285750" indent="-285750" algn="just">
              <a:lnSpc>
                <a:spcPct val="150000"/>
              </a:lnSpc>
              <a:buFont typeface="Arial" pitchFamily="34" charset="0"/>
              <a:buChar char="•"/>
            </a:pPr>
            <a:r>
              <a:rPr lang="ne-NP" sz="2400" dirty="0">
                <a:cs typeface="Kalimati" pitchFamily="2"/>
              </a:rPr>
              <a:t>मुख्य प्रश्नावली </a:t>
            </a:r>
            <a:r>
              <a:rPr lang="ne-NP" sz="2400">
                <a:cs typeface="Kalimati" pitchFamily="2"/>
              </a:rPr>
              <a:t>किताबमा गणकले विवरण </a:t>
            </a:r>
            <a:r>
              <a:rPr lang="ne-NP" sz="2400" dirty="0">
                <a:cs typeface="Kalimati" pitchFamily="2"/>
              </a:rPr>
              <a:t>संकलन</a:t>
            </a:r>
            <a:r>
              <a:rPr lang="en-US" sz="2400" dirty="0">
                <a:cs typeface="Kalimati" pitchFamily="2"/>
              </a:rPr>
              <a:t> </a:t>
            </a:r>
            <a:r>
              <a:rPr lang="ne-NP" sz="2400">
                <a:cs typeface="Kalimati" pitchFamily="2"/>
              </a:rPr>
              <a:t>गर्दा उक्त कामको </a:t>
            </a:r>
            <a:r>
              <a:rPr lang="ne-NP" sz="2400" dirty="0">
                <a:cs typeface="Kalimati" pitchFamily="2"/>
              </a:rPr>
              <a:t>निरीक्षण गरेका सुपरिवेक्षकले काम सकिएपछि भरिएका सवै पानाको विवरणहरु हेरी विवरणमा त्रुटी भएको, छुटेको छ छैन एकिन गर्नु पर्दछ र सच्याउन सकिने </a:t>
            </a:r>
            <a:r>
              <a:rPr lang="ne-NP" sz="2400">
                <a:cs typeface="Kalimati" pitchFamily="2"/>
              </a:rPr>
              <a:t>त्रुटी भए एकिन गरी सच्याउनु पर्दछ</a:t>
            </a:r>
            <a:r>
              <a:rPr lang="en-US" sz="2400">
                <a:cs typeface="Kalimati" pitchFamily="2"/>
              </a:rPr>
              <a:t> </a:t>
            </a:r>
            <a:r>
              <a:rPr lang="ne-NP" sz="2400">
                <a:cs typeface="Kalimati" pitchFamily="2"/>
              </a:rPr>
              <a:t> भने सच्याउन नसकिने त्रुटी उत्तरदातासँग सहयोगमा सच्याउनु पर्दछ।</a:t>
            </a:r>
            <a:endParaRPr lang="ne-NP" sz="2400" dirty="0">
              <a:cs typeface="Kalimati" pitchFamily="2"/>
            </a:endParaRPr>
          </a:p>
          <a:p>
            <a:endParaRPr lang="ne-NP" sz="1900" dirty="0">
              <a:cs typeface="Kalimati" pitchFamily="2"/>
            </a:endParaRPr>
          </a:p>
        </p:txBody>
      </p:sp>
      <p:sp>
        <p:nvSpPr>
          <p:cNvPr id="9" name="Rectangle 8">
            <a:extLst>
              <a:ext uri="{FF2B5EF4-FFF2-40B4-BE49-F238E27FC236}">
                <a16:creationId xmlns:a16="http://schemas.microsoft.com/office/drawing/2014/main" id="{3BE5C169-3464-438B-BFD3-7B6FB8FF843D}"/>
              </a:ext>
            </a:extLst>
          </p:cNvPr>
          <p:cNvSpPr/>
          <p:nvPr/>
        </p:nvSpPr>
        <p:spPr>
          <a:xfrm>
            <a:off x="3411061" y="697771"/>
            <a:ext cx="5043367"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pic>
        <p:nvPicPr>
          <p:cNvPr id="10" name="Picture 9">
            <a:extLst>
              <a:ext uri="{FF2B5EF4-FFF2-40B4-BE49-F238E27FC236}">
                <a16:creationId xmlns:a16="http://schemas.microsoft.com/office/drawing/2014/main" id="{51AD68D3-4AAA-4A7B-99E6-C33A73BD84D1}"/>
              </a:ext>
            </a:extLst>
          </p:cNvPr>
          <p:cNvPicPr>
            <a:picLocks noChangeAspect="1"/>
          </p:cNvPicPr>
          <p:nvPr/>
        </p:nvPicPr>
        <p:blipFill rotWithShape="1">
          <a:blip r:embed="rId2"/>
          <a:srcRect t="76699" b="1358"/>
          <a:stretch/>
        </p:blipFill>
        <p:spPr>
          <a:xfrm>
            <a:off x="79189" y="5519378"/>
            <a:ext cx="11138104" cy="644056"/>
          </a:xfrm>
          <a:prstGeom prst="rect">
            <a:avLst/>
          </a:prstGeom>
        </p:spPr>
      </p:pic>
      <p:sp>
        <p:nvSpPr>
          <p:cNvPr id="12" name="TextBox 11">
            <a:extLst>
              <a:ext uri="{FF2B5EF4-FFF2-40B4-BE49-F238E27FC236}">
                <a16:creationId xmlns:a16="http://schemas.microsoft.com/office/drawing/2014/main" id="{ADE6DC86-0300-47CA-97C0-CCF8AB37C7B4}"/>
              </a:ext>
            </a:extLst>
          </p:cNvPr>
          <p:cNvSpPr txBox="1"/>
          <p:nvPr/>
        </p:nvSpPr>
        <p:spPr>
          <a:xfrm>
            <a:off x="2630095" y="5579796"/>
            <a:ext cx="2968112" cy="523220"/>
          </a:xfrm>
          <a:prstGeom prst="rect">
            <a:avLst/>
          </a:prstGeom>
          <a:noFill/>
        </p:spPr>
        <p:txBody>
          <a:bodyPr wrap="square" rtlCol="0">
            <a:spAutoFit/>
          </a:bodyPr>
          <a:lstStyle/>
          <a:p>
            <a:r>
              <a:rPr lang="ne-NP" sz="2800" dirty="0">
                <a:solidFill>
                  <a:srgbClr val="0070C0"/>
                </a:solidFill>
                <a:latin typeface="Times New Rom B" pitchFamily="2" charset="0"/>
                <a:cs typeface="Kalimati" pitchFamily="2"/>
              </a:rPr>
              <a:t>सरला शाही   </a:t>
            </a:r>
            <a:endParaRPr lang="en-US" sz="2000" dirty="0">
              <a:solidFill>
                <a:srgbClr val="0070C0"/>
              </a:solidFill>
              <a:latin typeface="Times New Rom B" pitchFamily="2" charset="0"/>
            </a:endParaRPr>
          </a:p>
        </p:txBody>
      </p:sp>
      <p:sp>
        <p:nvSpPr>
          <p:cNvPr id="13" name="TextBox 12">
            <a:extLst>
              <a:ext uri="{FF2B5EF4-FFF2-40B4-BE49-F238E27FC236}">
                <a16:creationId xmlns:a16="http://schemas.microsoft.com/office/drawing/2014/main" id="{1738EF0E-1BFB-414D-829C-6DCBE725B7E1}"/>
              </a:ext>
            </a:extLst>
          </p:cNvPr>
          <p:cNvSpPr txBox="1"/>
          <p:nvPr/>
        </p:nvSpPr>
        <p:spPr>
          <a:xfrm>
            <a:off x="9361053" y="5571928"/>
            <a:ext cx="1978486" cy="523220"/>
          </a:xfrm>
          <a:prstGeom prst="rect">
            <a:avLst/>
          </a:prstGeom>
          <a:noFill/>
        </p:spPr>
        <p:txBody>
          <a:bodyPr wrap="square" rtlCol="0">
            <a:spAutoFit/>
          </a:bodyPr>
          <a:lstStyle/>
          <a:p>
            <a:r>
              <a:rPr lang="ne-NP" sz="2800">
                <a:solidFill>
                  <a:srgbClr val="0070C0"/>
                </a:solidFill>
                <a:latin typeface="Times New Rom B" pitchFamily="2" charset="0"/>
                <a:cs typeface="Kalimati" pitchFamily="2"/>
              </a:rPr>
              <a:t>०३  ०८ </a:t>
            </a:r>
            <a:endParaRPr lang="en-US" sz="2000" dirty="0">
              <a:solidFill>
                <a:srgbClr val="0070C0"/>
              </a:solidFill>
              <a:latin typeface="Times New Rom B" pitchFamily="2"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D21E9CB-4001-4ADF-A11D-F860A42BECC2}"/>
                  </a:ext>
                </a:extLst>
              </p14:cNvPr>
              <p14:cNvContentPartPr/>
              <p14:nvPr/>
            </p14:nvContentPartPr>
            <p14:xfrm>
              <a:off x="6322562" y="5628829"/>
              <a:ext cx="1114519" cy="396044"/>
            </p14:xfrm>
          </p:contentPart>
        </mc:Choice>
        <mc:Fallback xmlns="">
          <p:pic>
            <p:nvPicPr>
              <p:cNvPr id="5" name="Ink 4">
                <a:extLst>
                  <a:ext uri="{FF2B5EF4-FFF2-40B4-BE49-F238E27FC236}">
                    <a16:creationId xmlns:a16="http://schemas.microsoft.com/office/drawing/2014/main" id="{6D21E9CB-4001-4ADF-A11D-F860A42BECC2}"/>
                  </a:ext>
                </a:extLst>
              </p:cNvPr>
              <p:cNvPicPr/>
              <p:nvPr/>
            </p:nvPicPr>
            <p:blipFill>
              <a:blip r:embed="rId4"/>
              <a:stretch>
                <a:fillRect/>
              </a:stretch>
            </p:blipFill>
            <p:spPr>
              <a:xfrm>
                <a:off x="6304574" y="5610957"/>
                <a:ext cx="1150135" cy="43143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7DE7CC4B-1D3E-468D-83ED-60D3D627D48F}"/>
                  </a:ext>
                </a:extLst>
              </p14:cNvPr>
              <p14:cNvContentPartPr/>
              <p14:nvPr/>
            </p14:nvContentPartPr>
            <p14:xfrm>
              <a:off x="7391026" y="5589121"/>
              <a:ext cx="217775" cy="396043"/>
            </p14:xfrm>
          </p:contentPart>
        </mc:Choice>
        <mc:Fallback xmlns="">
          <p:pic>
            <p:nvPicPr>
              <p:cNvPr id="19" name="Ink 18">
                <a:extLst>
                  <a:ext uri="{FF2B5EF4-FFF2-40B4-BE49-F238E27FC236}">
                    <a16:creationId xmlns:a16="http://schemas.microsoft.com/office/drawing/2014/main" id="{7DE7CC4B-1D3E-468D-83ED-60D3D627D48F}"/>
                  </a:ext>
                </a:extLst>
              </p:cNvPr>
              <p:cNvPicPr/>
              <p:nvPr/>
            </p:nvPicPr>
            <p:blipFill>
              <a:blip r:embed="rId6"/>
              <a:stretch>
                <a:fillRect/>
              </a:stretch>
            </p:blipFill>
            <p:spPr>
              <a:xfrm>
                <a:off x="7373028" y="5571135"/>
                <a:ext cx="253411" cy="431654"/>
              </a:xfrm>
              <a:prstGeom prst="rect">
                <a:avLst/>
              </a:prstGeom>
            </p:spPr>
          </p:pic>
        </mc:Fallback>
      </mc:AlternateContent>
      <p:sp>
        <p:nvSpPr>
          <p:cNvPr id="22" name="Speech Bubble: Rectangle with Corners Rounded 21">
            <a:extLst>
              <a:ext uri="{FF2B5EF4-FFF2-40B4-BE49-F238E27FC236}">
                <a16:creationId xmlns:a16="http://schemas.microsoft.com/office/drawing/2014/main" id="{A1D89E69-BBC7-4C1D-8E3C-1D516F4BCC0F}"/>
              </a:ext>
            </a:extLst>
          </p:cNvPr>
          <p:cNvSpPr/>
          <p:nvPr/>
        </p:nvSpPr>
        <p:spPr>
          <a:xfrm>
            <a:off x="4588182" y="4119327"/>
            <a:ext cx="7256522" cy="1035132"/>
          </a:xfrm>
          <a:prstGeom prst="wedgeRoundRectCallout">
            <a:avLst>
              <a:gd name="adj1" fmla="val -35479"/>
              <a:gd name="adj2" fmla="val 918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e-NP" sz="2400" dirty="0">
                <a:cs typeface="Kalimati" pitchFamily="2"/>
              </a:rPr>
              <a:t>विवरणहरु जाँचिसकेपछि सुपरिवेक्षकले आफ्नो पुरा नाम थर लेखेर हस्ताक्षर गरी मिति समेत लेख्नु पर्दछ ।</a:t>
            </a:r>
          </a:p>
        </p:txBody>
      </p:sp>
    </p:spTree>
    <p:extLst>
      <p:ext uri="{BB962C8B-B14F-4D97-AF65-F5344CB8AC3E}">
        <p14:creationId xmlns:p14="http://schemas.microsoft.com/office/powerpoint/2010/main" val="1904995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A7EE04-84AB-43F9-A77E-0970B36997F3}"/>
              </a:ext>
            </a:extLst>
          </p:cNvPr>
          <p:cNvPicPr>
            <a:picLocks noChangeAspect="1"/>
          </p:cNvPicPr>
          <p:nvPr/>
        </p:nvPicPr>
        <p:blipFill>
          <a:blip r:embed="rId2"/>
          <a:stretch>
            <a:fillRect/>
          </a:stretch>
        </p:blipFill>
        <p:spPr>
          <a:xfrm>
            <a:off x="36945" y="1259524"/>
            <a:ext cx="12035075" cy="5488327"/>
          </a:xfrm>
          <a:prstGeom prst="rect">
            <a:avLst/>
          </a:prstGeom>
        </p:spPr>
      </p:pic>
      <p:sp>
        <p:nvSpPr>
          <p:cNvPr id="2" name="Slide Number Placeholder 1">
            <a:extLst>
              <a:ext uri="{FF2B5EF4-FFF2-40B4-BE49-F238E27FC236}">
                <a16:creationId xmlns:a16="http://schemas.microsoft.com/office/drawing/2014/main" id="{8867A8BA-74E5-422D-B626-5EFD7CCEFC88}"/>
              </a:ext>
            </a:extLst>
          </p:cNvPr>
          <p:cNvSpPr>
            <a:spLocks noGrp="1"/>
          </p:cNvSpPr>
          <p:nvPr>
            <p:ph type="sldNum" sz="quarter" idx="11"/>
          </p:nvPr>
        </p:nvSpPr>
        <p:spPr>
          <a:xfrm>
            <a:off x="9287172" y="6481567"/>
            <a:ext cx="2743200" cy="365125"/>
          </a:xfrm>
        </p:spPr>
        <p:txBody>
          <a:bodyPr/>
          <a:lstStyle/>
          <a:p>
            <a:fld id="{2840B2E4-A264-431E-ABDE-38E3BCDA5876}" type="slidenum">
              <a:rPr lang="en-US" smtClean="0"/>
              <a:t>23</a:t>
            </a:fld>
            <a:endParaRPr lang="en-US" dirty="0"/>
          </a:p>
        </p:txBody>
      </p:sp>
      <p:sp>
        <p:nvSpPr>
          <p:cNvPr id="4" name="TextBox 3">
            <a:extLst>
              <a:ext uri="{FF2B5EF4-FFF2-40B4-BE49-F238E27FC236}">
                <a16:creationId xmlns:a16="http://schemas.microsoft.com/office/drawing/2014/main" id="{BADABD4F-76C7-4615-A821-BA2643AC23DB}"/>
              </a:ext>
            </a:extLst>
          </p:cNvPr>
          <p:cNvSpPr txBox="1"/>
          <p:nvPr/>
        </p:nvSpPr>
        <p:spPr>
          <a:xfrm>
            <a:off x="5056986" y="769879"/>
            <a:ext cx="4503382" cy="523220"/>
          </a:xfrm>
          <a:prstGeom prst="rect">
            <a:avLst/>
          </a:prstGeom>
          <a:noFill/>
        </p:spPr>
        <p:txBody>
          <a:bodyPr wrap="square">
            <a:spAutoFit/>
          </a:bodyPr>
          <a:lstStyle/>
          <a:p>
            <a:r>
              <a:rPr lang="ne-NP" sz="2800" b="1" dirty="0">
                <a:solidFill>
                  <a:schemeClr val="accent1">
                    <a:lumMod val="75000"/>
                  </a:schemeClr>
                </a:solidFill>
                <a:cs typeface="Kalimati" panose="00000400000000000000" pitchFamily="2"/>
              </a:rPr>
              <a:t>कन्ट्रोल फाराम</a:t>
            </a:r>
            <a:endParaRPr lang="en-GB" sz="2800" b="1" dirty="0">
              <a:solidFill>
                <a:schemeClr val="accent1">
                  <a:lumMod val="75000"/>
                </a:schemeClr>
              </a:solidFill>
              <a:cs typeface="Kalimati" panose="00000400000000000000" pitchFamily="2"/>
            </a:endParaRPr>
          </a:p>
        </p:txBody>
      </p:sp>
      <p:sp>
        <p:nvSpPr>
          <p:cNvPr id="7" name="TextBox 6">
            <a:extLst>
              <a:ext uri="{FF2B5EF4-FFF2-40B4-BE49-F238E27FC236}">
                <a16:creationId xmlns:a16="http://schemas.microsoft.com/office/drawing/2014/main" id="{62D4CB29-1156-407C-BFF7-D8A81AFB5404}"/>
              </a:ext>
            </a:extLst>
          </p:cNvPr>
          <p:cNvSpPr txBox="1"/>
          <p:nvPr/>
        </p:nvSpPr>
        <p:spPr>
          <a:xfrm>
            <a:off x="-146506" y="872465"/>
            <a:ext cx="3735837" cy="461665"/>
          </a:xfrm>
          <a:prstGeom prst="rect">
            <a:avLst/>
          </a:prstGeom>
          <a:noFill/>
        </p:spPr>
        <p:txBody>
          <a:bodyPr wrap="square">
            <a:spAutoFit/>
          </a:bodyPr>
          <a:lstStyle/>
          <a:p>
            <a:pPr algn="ctr"/>
            <a:r>
              <a:rPr lang="ne-NP" sz="2400" b="1" dirty="0">
                <a:cs typeface="Kalimati" panose="00000400000000000000" pitchFamily="2"/>
              </a:rPr>
              <a:t>कन्ट्रोल फारामको नमूना</a:t>
            </a:r>
            <a:endParaRPr lang="en-GB" sz="2400" b="1" dirty="0">
              <a:cs typeface="Kalimati" panose="00000400000000000000" pitchFamily="2"/>
            </a:endParaRPr>
          </a:p>
        </p:txBody>
      </p:sp>
      <p:cxnSp>
        <p:nvCxnSpPr>
          <p:cNvPr id="6" name="Straight Connector 5">
            <a:extLst>
              <a:ext uri="{FF2B5EF4-FFF2-40B4-BE49-F238E27FC236}">
                <a16:creationId xmlns:a16="http://schemas.microsoft.com/office/drawing/2014/main" id="{F5C7A119-ADB0-49FF-8388-77003AAB7F8D}"/>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035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67A8BA-74E5-422D-B626-5EFD7CCEFC88}"/>
              </a:ext>
            </a:extLst>
          </p:cNvPr>
          <p:cNvSpPr>
            <a:spLocks noGrp="1"/>
          </p:cNvSpPr>
          <p:nvPr>
            <p:ph type="sldNum" sz="quarter" idx="11"/>
          </p:nvPr>
        </p:nvSpPr>
        <p:spPr>
          <a:xfrm>
            <a:off x="9465640" y="6492875"/>
            <a:ext cx="2743200" cy="365125"/>
          </a:xfrm>
        </p:spPr>
        <p:txBody>
          <a:bodyPr/>
          <a:lstStyle/>
          <a:p>
            <a:fld id="{2840B2E4-A264-431E-ABDE-38E3BCDA5876}" type="slidenum">
              <a:rPr lang="en-US" smtClean="0"/>
              <a:t>24</a:t>
            </a:fld>
            <a:endParaRPr lang="en-US" dirty="0"/>
          </a:p>
        </p:txBody>
      </p:sp>
      <p:sp>
        <p:nvSpPr>
          <p:cNvPr id="4" name="TextBox 3">
            <a:extLst>
              <a:ext uri="{FF2B5EF4-FFF2-40B4-BE49-F238E27FC236}">
                <a16:creationId xmlns:a16="http://schemas.microsoft.com/office/drawing/2014/main" id="{BADABD4F-76C7-4615-A821-BA2643AC23DB}"/>
              </a:ext>
            </a:extLst>
          </p:cNvPr>
          <p:cNvSpPr txBox="1"/>
          <p:nvPr/>
        </p:nvSpPr>
        <p:spPr>
          <a:xfrm>
            <a:off x="4249020" y="672415"/>
            <a:ext cx="6097464" cy="523220"/>
          </a:xfrm>
          <a:prstGeom prst="rect">
            <a:avLst/>
          </a:prstGeom>
          <a:noFill/>
        </p:spPr>
        <p:txBody>
          <a:bodyPr wrap="square">
            <a:spAutoFit/>
          </a:bodyPr>
          <a:lstStyle/>
          <a:p>
            <a:r>
              <a:rPr lang="ne-NP" sz="2800" b="1" dirty="0">
                <a:solidFill>
                  <a:schemeClr val="accent1">
                    <a:lumMod val="75000"/>
                  </a:schemeClr>
                </a:solidFill>
                <a:cs typeface="Kalimati" panose="00000400000000000000" pitchFamily="2"/>
              </a:rPr>
              <a:t>कन्ट्रोल फाराम भर्ने तरिका  </a:t>
            </a:r>
            <a:endParaRPr lang="en-GB" sz="2800" b="1" dirty="0">
              <a:solidFill>
                <a:schemeClr val="accent1">
                  <a:lumMod val="75000"/>
                </a:schemeClr>
              </a:solidFill>
              <a:cs typeface="Kalimati" panose="00000400000000000000" pitchFamily="2"/>
            </a:endParaRPr>
          </a:p>
        </p:txBody>
      </p:sp>
      <p:sp>
        <p:nvSpPr>
          <p:cNvPr id="6" name="TextBox 5">
            <a:extLst>
              <a:ext uri="{FF2B5EF4-FFF2-40B4-BE49-F238E27FC236}">
                <a16:creationId xmlns:a16="http://schemas.microsoft.com/office/drawing/2014/main" id="{56207468-FA70-4733-9839-4C339F9C62F4}"/>
              </a:ext>
            </a:extLst>
          </p:cNvPr>
          <p:cNvSpPr txBox="1"/>
          <p:nvPr/>
        </p:nvSpPr>
        <p:spPr>
          <a:xfrm>
            <a:off x="495326" y="1195635"/>
            <a:ext cx="10846931" cy="5632311"/>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ne-NP" sz="2400">
                <a:cs typeface="Kalimati" panose="00000400000000000000" pitchFamily="2"/>
              </a:rPr>
              <a:t>यो फाराम एक </a:t>
            </a:r>
            <a:r>
              <a:rPr lang="ne-NP" sz="2400" dirty="0">
                <a:cs typeface="Kalimati" panose="00000400000000000000" pitchFamily="2"/>
              </a:rPr>
              <a:t>जना सुपरिवेक्षकको मातहतमा गणना कार्यमा खटिएका सबै गणकहरुले स्थलगत कार्य सम्पन्न भएपछि एकैसाथ अनिवार्यरुपमा सुपरिवेक्षकसंगै </a:t>
            </a:r>
            <a:r>
              <a:rPr lang="ne-NP" sz="2400">
                <a:cs typeface="Kalimati" panose="00000400000000000000" pitchFamily="2"/>
              </a:rPr>
              <a:t>बसेर भर्नु </a:t>
            </a:r>
            <a:r>
              <a:rPr lang="ne-NP" sz="2400" dirty="0">
                <a:cs typeface="Kalimati" panose="00000400000000000000" pitchFamily="2"/>
              </a:rPr>
              <a:t>पर्दछ।</a:t>
            </a:r>
          </a:p>
          <a:p>
            <a:pPr marL="342900" indent="-342900" algn="just">
              <a:lnSpc>
                <a:spcPct val="150000"/>
              </a:lnSpc>
              <a:buFont typeface="Arial" panose="020B0604020202020204" pitchFamily="34" charset="0"/>
              <a:buChar char="•"/>
            </a:pPr>
            <a:r>
              <a:rPr lang="ne-NP" sz="2400" dirty="0">
                <a:cs typeface="Kalimati" panose="00000400000000000000" pitchFamily="2"/>
              </a:rPr>
              <a:t>कन्ट्रोल फाराम प्रत्येक वडाको लागि अलग अलग भर्नु पर्दछ ।</a:t>
            </a:r>
          </a:p>
          <a:p>
            <a:pPr marL="342900" indent="-342900" algn="just">
              <a:lnSpc>
                <a:spcPct val="150000"/>
              </a:lnSpc>
              <a:buFont typeface="Arial" panose="020B0604020202020204" pitchFamily="34" charset="0"/>
              <a:buChar char="•"/>
            </a:pPr>
            <a:r>
              <a:rPr lang="ne-NP" sz="2400" dirty="0">
                <a:cs typeface="Kalimati" panose="00000400000000000000" pitchFamily="2"/>
              </a:rPr>
              <a:t>जस्तैः एउटा सुपरिवेक्षक अन्तर्गत ४ जना गणक छन् । २ जना </a:t>
            </a:r>
            <a:r>
              <a:rPr lang="ne-NP" sz="2400">
                <a:cs typeface="Kalimati" panose="00000400000000000000" pitchFamily="2"/>
              </a:rPr>
              <a:t>गणक वडा नं. </a:t>
            </a:r>
            <a:r>
              <a:rPr lang="ne-NP" sz="2400" dirty="0">
                <a:cs typeface="Kalimati" panose="00000400000000000000" pitchFamily="2"/>
              </a:rPr>
              <a:t>१ र २ </a:t>
            </a:r>
            <a:r>
              <a:rPr lang="ne-NP" sz="2400">
                <a:cs typeface="Kalimati" panose="00000400000000000000" pitchFamily="2"/>
              </a:rPr>
              <a:t>जना वडा </a:t>
            </a:r>
            <a:r>
              <a:rPr lang="ne-NP" sz="2400" dirty="0">
                <a:cs typeface="Kalimati" panose="00000400000000000000" pitchFamily="2"/>
              </a:rPr>
              <a:t>नं. ३ मा खटिएका थिए भने वडा नं. १ र वडा नं. ३ का गणकले अलग अलग कन्ट्रोल फाराम भर्नुपर्दछ । </a:t>
            </a:r>
          </a:p>
          <a:p>
            <a:pPr marL="342900" indent="-342900" algn="just">
              <a:lnSpc>
                <a:spcPct val="150000"/>
              </a:lnSpc>
              <a:buFont typeface="Arial" panose="020B0604020202020204" pitchFamily="34" charset="0"/>
              <a:buChar char="•"/>
            </a:pPr>
            <a:r>
              <a:rPr lang="ne-NP" sz="2400" dirty="0">
                <a:cs typeface="Kalimati" panose="00000400000000000000" pitchFamily="2"/>
              </a:rPr>
              <a:t>यो फारामको आधारमा नेपालको प्रारम्भिक जनसंख्या सार्वजनिक गरिने भएकोले बिशेष ध्यान दिई होसियारी पुर्वक मुख्य प्रश्नावली किताबको आवरण पृष्ठमा भरिएका विवरणको आधारमा </a:t>
            </a:r>
            <a:r>
              <a:rPr lang="ne-NP" sz="2400">
                <a:cs typeface="Kalimati" panose="00000400000000000000" pitchFamily="2"/>
              </a:rPr>
              <a:t>यो फाराम </a:t>
            </a:r>
            <a:r>
              <a:rPr lang="ne-NP" sz="2400" dirty="0">
                <a:cs typeface="Kalimati" panose="00000400000000000000" pitchFamily="2"/>
              </a:rPr>
              <a:t>भर्नु पर्दछ।</a:t>
            </a:r>
            <a:endParaRPr lang="en-GB" sz="2400" dirty="0">
              <a:cs typeface="Kalimati" panose="00000400000000000000" pitchFamily="2"/>
            </a:endParaRPr>
          </a:p>
        </p:txBody>
      </p:sp>
      <p:sp>
        <p:nvSpPr>
          <p:cNvPr id="5" name="TextBox 4">
            <a:extLst>
              <a:ext uri="{FF2B5EF4-FFF2-40B4-BE49-F238E27FC236}">
                <a16:creationId xmlns:a16="http://schemas.microsoft.com/office/drawing/2014/main" id="{ED3D46A3-41E3-42A6-B7F1-0A46C073D708}"/>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cxnSp>
        <p:nvCxnSpPr>
          <p:cNvPr id="7" name="Straight Connector 6">
            <a:extLst>
              <a:ext uri="{FF2B5EF4-FFF2-40B4-BE49-F238E27FC236}">
                <a16:creationId xmlns:a16="http://schemas.microsoft.com/office/drawing/2014/main" id="{6097FF0F-022E-4D6D-8C6F-ADDFFD4B6B8B}"/>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939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A47E3-B613-466A-88A9-6BFB6DB29BD1}"/>
              </a:ext>
            </a:extLst>
          </p:cNvPr>
          <p:cNvSpPr>
            <a:spLocks noGrp="1"/>
          </p:cNvSpPr>
          <p:nvPr>
            <p:ph type="sldNum" sz="quarter" idx="11"/>
          </p:nvPr>
        </p:nvSpPr>
        <p:spPr>
          <a:xfrm>
            <a:off x="9367031" y="6492875"/>
            <a:ext cx="2743200" cy="365125"/>
          </a:xfrm>
        </p:spPr>
        <p:txBody>
          <a:bodyPr/>
          <a:lstStyle/>
          <a:p>
            <a:fld id="{2840B2E4-A264-431E-ABDE-38E3BCDA5876}" type="slidenum">
              <a:rPr lang="en-US" smtClean="0"/>
              <a:t>25</a:t>
            </a:fld>
            <a:endParaRPr lang="en-US" dirty="0"/>
          </a:p>
        </p:txBody>
      </p:sp>
      <p:sp>
        <p:nvSpPr>
          <p:cNvPr id="7" name="TextBox 6">
            <a:extLst>
              <a:ext uri="{FF2B5EF4-FFF2-40B4-BE49-F238E27FC236}">
                <a16:creationId xmlns:a16="http://schemas.microsoft.com/office/drawing/2014/main" id="{81F386B7-1EA4-4297-9538-619FAA917F73}"/>
              </a:ext>
            </a:extLst>
          </p:cNvPr>
          <p:cNvSpPr txBox="1"/>
          <p:nvPr/>
        </p:nvSpPr>
        <p:spPr>
          <a:xfrm>
            <a:off x="2745398" y="721039"/>
            <a:ext cx="6097464" cy="523220"/>
          </a:xfrm>
          <a:prstGeom prst="rect">
            <a:avLst/>
          </a:prstGeom>
          <a:noFill/>
        </p:spPr>
        <p:txBody>
          <a:bodyPr wrap="square">
            <a:spAutoFit/>
          </a:bodyPr>
          <a:lstStyle/>
          <a:p>
            <a:pPr algn="ctr"/>
            <a:r>
              <a:rPr lang="ne-NP" sz="2800" b="1" dirty="0">
                <a:solidFill>
                  <a:schemeClr val="accent1">
                    <a:lumMod val="75000"/>
                  </a:schemeClr>
                </a:solidFill>
                <a:cs typeface="Kalimati" panose="00000400000000000000" pitchFamily="2"/>
              </a:rPr>
              <a:t>कन्ट्रोल फाराम भर्ने तरिका </a:t>
            </a:r>
            <a:endParaRPr lang="en-GB" sz="2800" b="1" dirty="0">
              <a:solidFill>
                <a:schemeClr val="accent1">
                  <a:lumMod val="75000"/>
                </a:schemeClr>
              </a:solidFill>
              <a:cs typeface="Kalimati" panose="00000400000000000000" pitchFamily="2"/>
            </a:endParaRPr>
          </a:p>
        </p:txBody>
      </p:sp>
      <p:sp>
        <p:nvSpPr>
          <p:cNvPr id="9" name="TextBox 8">
            <a:extLst>
              <a:ext uri="{FF2B5EF4-FFF2-40B4-BE49-F238E27FC236}">
                <a16:creationId xmlns:a16="http://schemas.microsoft.com/office/drawing/2014/main" id="{8A9BB3BD-AFF6-46B9-913D-DE4633B7AA86}"/>
              </a:ext>
            </a:extLst>
          </p:cNvPr>
          <p:cNvSpPr txBox="1"/>
          <p:nvPr/>
        </p:nvSpPr>
        <p:spPr>
          <a:xfrm>
            <a:off x="323324" y="1298974"/>
            <a:ext cx="10986360" cy="1154162"/>
          </a:xfrm>
          <a:prstGeom prst="rect">
            <a:avLst/>
          </a:prstGeom>
          <a:noFill/>
        </p:spPr>
        <p:txBody>
          <a:bodyPr wrap="square">
            <a:spAutoFit/>
          </a:bodyPr>
          <a:lstStyle/>
          <a:p>
            <a:pPr algn="just">
              <a:lnSpc>
                <a:spcPct val="150000"/>
              </a:lnSpc>
            </a:pPr>
            <a:r>
              <a:rPr lang="ne-NP" sz="2400" b="1" dirty="0">
                <a:cs typeface="Kalimati" panose="00000400000000000000" pitchFamily="2"/>
              </a:rPr>
              <a:t>कन्ट्रोल फाराममा भर्नु पर्ने विवरणहरु</a:t>
            </a:r>
            <a:r>
              <a:rPr lang="en-US" sz="2400" b="1" dirty="0">
                <a:cs typeface="Kalimati" panose="00000400000000000000" pitchFamily="2"/>
              </a:rPr>
              <a:t> </a:t>
            </a:r>
            <a:r>
              <a:rPr lang="ne-NP" sz="2400" b="1" dirty="0">
                <a:cs typeface="Kalimati" panose="00000400000000000000" pitchFamily="2"/>
              </a:rPr>
              <a:t>तलको उदाहरणमा जस्तै प्रत्येक गणकले भरेको मुख्य प्रश्नावलीको कभरपेज अनुसार भर्नु पर्दछ: </a:t>
            </a:r>
          </a:p>
        </p:txBody>
      </p:sp>
      <p:pic>
        <p:nvPicPr>
          <p:cNvPr id="11" name="Picture 10">
            <a:extLst>
              <a:ext uri="{FF2B5EF4-FFF2-40B4-BE49-F238E27FC236}">
                <a16:creationId xmlns:a16="http://schemas.microsoft.com/office/drawing/2014/main" id="{27A09F25-E3CA-4F94-A0C8-02F9807CAE73}"/>
              </a:ext>
            </a:extLst>
          </p:cNvPr>
          <p:cNvPicPr>
            <a:picLocks noChangeAspect="1"/>
          </p:cNvPicPr>
          <p:nvPr/>
        </p:nvPicPr>
        <p:blipFill>
          <a:blip r:embed="rId2"/>
          <a:stretch>
            <a:fillRect/>
          </a:stretch>
        </p:blipFill>
        <p:spPr>
          <a:xfrm>
            <a:off x="55572" y="2453136"/>
            <a:ext cx="11949323" cy="3834404"/>
          </a:xfrm>
          <a:prstGeom prst="rect">
            <a:avLst/>
          </a:prstGeom>
        </p:spPr>
      </p:pic>
      <p:cxnSp>
        <p:nvCxnSpPr>
          <p:cNvPr id="8" name="Straight Connector 7">
            <a:extLst>
              <a:ext uri="{FF2B5EF4-FFF2-40B4-BE49-F238E27FC236}">
                <a16:creationId xmlns:a16="http://schemas.microsoft.com/office/drawing/2014/main" id="{234303F1-3719-4BD5-9499-A827D27D9634}"/>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232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68502E-721A-4CDE-8914-1C5DC95E0F90}"/>
              </a:ext>
            </a:extLst>
          </p:cNvPr>
          <p:cNvSpPr>
            <a:spLocks noGrp="1"/>
          </p:cNvSpPr>
          <p:nvPr>
            <p:ph type="sldNum" sz="quarter" idx="11"/>
          </p:nvPr>
        </p:nvSpPr>
        <p:spPr/>
        <p:txBody>
          <a:bodyPr/>
          <a:lstStyle/>
          <a:p>
            <a:fld id="{2840B2E4-A264-431E-ABDE-38E3BCDA5876}" type="slidenum">
              <a:rPr lang="en-US" smtClean="0"/>
              <a:t>26</a:t>
            </a:fld>
            <a:endParaRPr lang="en-US"/>
          </a:p>
        </p:txBody>
      </p:sp>
      <p:sp>
        <p:nvSpPr>
          <p:cNvPr id="4" name="TextBox 3">
            <a:extLst>
              <a:ext uri="{FF2B5EF4-FFF2-40B4-BE49-F238E27FC236}">
                <a16:creationId xmlns:a16="http://schemas.microsoft.com/office/drawing/2014/main" id="{B3FA520F-CCA0-45DD-97C8-3F5FD9F54EB3}"/>
              </a:ext>
            </a:extLst>
          </p:cNvPr>
          <p:cNvSpPr txBox="1"/>
          <p:nvPr/>
        </p:nvSpPr>
        <p:spPr>
          <a:xfrm>
            <a:off x="624254" y="1608882"/>
            <a:ext cx="10484948" cy="5078313"/>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ne-NP" sz="2400" dirty="0">
                <a:cs typeface="Kalimati" panose="00000400000000000000" pitchFamily="2"/>
              </a:rPr>
              <a:t>गणकलाई फाराम बुझाउनका लागि स्थानीय जनगणना कार्यालयमा हेल्प डेस्क तोकी फाराम बुझाउने दिन र समय निश्चित गर्नु पर्दछ ।</a:t>
            </a:r>
          </a:p>
          <a:p>
            <a:pPr marL="342900" indent="-342900" algn="just">
              <a:lnSpc>
                <a:spcPct val="150000"/>
              </a:lnSpc>
              <a:buFont typeface="Arial" panose="020B0604020202020204" pitchFamily="34" charset="0"/>
              <a:buChar char="•"/>
            </a:pPr>
            <a:r>
              <a:rPr lang="ne-NP" sz="2400" dirty="0">
                <a:cs typeface="Kalimati" panose="00000400000000000000" pitchFamily="2"/>
              </a:rPr>
              <a:t>गणकले संयुक्तरुपमा विवरण भरी बुझाएको कन्ट्रोल फाराम सुपरिवेक्षकले चेकजाँच गरी रुजु गर्नको लागि रुजु गर्न तोकिएको कर्मचारीलाई बुझाउनु पर्दछ । </a:t>
            </a:r>
          </a:p>
          <a:p>
            <a:pPr marL="342900" indent="-342900" algn="just">
              <a:lnSpc>
                <a:spcPct val="150000"/>
              </a:lnSpc>
              <a:buFont typeface="Arial" panose="020B0604020202020204" pitchFamily="34" charset="0"/>
              <a:buChar char="•"/>
            </a:pPr>
            <a:r>
              <a:rPr lang="ne-NP" sz="2400" dirty="0">
                <a:cs typeface="Kalimati" panose="00000400000000000000" pitchFamily="2"/>
              </a:rPr>
              <a:t>रुजुकर्ताले रुजु गरेको फाराम स्थानीय जनगणना अधिकारीले जिल्ला जनगणना अधिकारी समक्ष सिफारिस गर्नु पर्नेछ ।</a:t>
            </a:r>
          </a:p>
          <a:p>
            <a:pPr marL="342900" indent="-342900" algn="just">
              <a:lnSpc>
                <a:spcPct val="150000"/>
              </a:lnSpc>
              <a:buFont typeface="Arial" panose="020B0604020202020204" pitchFamily="34" charset="0"/>
              <a:buChar char="•"/>
            </a:pPr>
            <a:r>
              <a:rPr lang="ne-NP" sz="2400" dirty="0">
                <a:cs typeface="Kalimati" panose="00000400000000000000" pitchFamily="2"/>
              </a:rPr>
              <a:t>स्थानीय जनगणना अधिकारीले उक्त कन्ट्रोल फाराम अलग्गै एउटा </a:t>
            </a:r>
            <a:r>
              <a:rPr lang="ne-NP" sz="2400">
                <a:cs typeface="Kalimati" panose="00000400000000000000" pitchFamily="2"/>
              </a:rPr>
              <a:t>फाइलमा राखी </a:t>
            </a:r>
            <a:r>
              <a:rPr lang="ne-NP" sz="2400" dirty="0">
                <a:cs typeface="Kalimati" panose="00000400000000000000" pitchFamily="2"/>
              </a:rPr>
              <a:t>प्याकिङ्ग गरिएका भरिएका प्रश्नावली फाराम सहित जिल्ला जनगणना कार्यालयमा बुझाउनु पर्दछ ।</a:t>
            </a:r>
            <a:endParaRPr lang="en-GB" sz="2400" dirty="0">
              <a:cs typeface="Kalimati" panose="00000400000000000000" pitchFamily="2"/>
            </a:endParaRPr>
          </a:p>
        </p:txBody>
      </p:sp>
      <p:sp>
        <p:nvSpPr>
          <p:cNvPr id="6" name="TextBox 5">
            <a:extLst>
              <a:ext uri="{FF2B5EF4-FFF2-40B4-BE49-F238E27FC236}">
                <a16:creationId xmlns:a16="http://schemas.microsoft.com/office/drawing/2014/main" id="{DB80E66D-A5E1-44FD-A784-631F1BA5F2DD}"/>
              </a:ext>
            </a:extLst>
          </p:cNvPr>
          <p:cNvSpPr txBox="1"/>
          <p:nvPr/>
        </p:nvSpPr>
        <p:spPr>
          <a:xfrm>
            <a:off x="0" y="870410"/>
            <a:ext cx="12192000" cy="523220"/>
          </a:xfrm>
          <a:prstGeom prst="rect">
            <a:avLst/>
          </a:prstGeom>
          <a:noFill/>
        </p:spPr>
        <p:txBody>
          <a:bodyPr wrap="square">
            <a:spAutoFit/>
          </a:bodyPr>
          <a:lstStyle/>
          <a:p>
            <a:pPr algn="ctr"/>
            <a:r>
              <a:rPr lang="ne-NP" sz="2800" b="1" dirty="0">
                <a:solidFill>
                  <a:schemeClr val="accent1">
                    <a:lumMod val="75000"/>
                  </a:schemeClr>
                </a:solidFill>
                <a:cs typeface="Kalimati" panose="00000400000000000000" pitchFamily="2"/>
              </a:rPr>
              <a:t>कन्ट्रोल फाराम भर्ने र </a:t>
            </a:r>
            <a:r>
              <a:rPr lang="ne-NP" sz="2800" b="1">
                <a:solidFill>
                  <a:schemeClr val="accent1">
                    <a:lumMod val="75000"/>
                  </a:schemeClr>
                </a:solidFill>
                <a:cs typeface="Kalimati" panose="00000400000000000000" pitchFamily="2"/>
              </a:rPr>
              <a:t>बुझ्ने बुझाउने तरिका</a:t>
            </a:r>
            <a:endParaRPr lang="en-GB" sz="2800" b="1" dirty="0">
              <a:solidFill>
                <a:schemeClr val="accent1">
                  <a:lumMod val="75000"/>
                </a:schemeClr>
              </a:solidFill>
              <a:cs typeface="Kalimati" panose="00000400000000000000" pitchFamily="2"/>
            </a:endParaRPr>
          </a:p>
        </p:txBody>
      </p:sp>
      <p:sp>
        <p:nvSpPr>
          <p:cNvPr id="5" name="TextBox 4">
            <a:extLst>
              <a:ext uri="{FF2B5EF4-FFF2-40B4-BE49-F238E27FC236}">
                <a16:creationId xmlns:a16="http://schemas.microsoft.com/office/drawing/2014/main" id="{33FBE932-2E1D-494B-9D6B-A5E069AA762F}"/>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cxnSp>
        <p:nvCxnSpPr>
          <p:cNvPr id="7" name="Straight Connector 6">
            <a:extLst>
              <a:ext uri="{FF2B5EF4-FFF2-40B4-BE49-F238E27FC236}">
                <a16:creationId xmlns:a16="http://schemas.microsoft.com/office/drawing/2014/main" id="{B9B122CC-44C0-47A2-B8CC-0595EA72E75E}"/>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634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1A76F2-47CC-47CC-ABDF-D27C73D31BDE}"/>
              </a:ext>
            </a:extLst>
          </p:cNvPr>
          <p:cNvSpPr>
            <a:spLocks noGrp="1"/>
          </p:cNvSpPr>
          <p:nvPr>
            <p:ph type="sldNum" sz="quarter" idx="11"/>
          </p:nvPr>
        </p:nvSpPr>
        <p:spPr/>
        <p:txBody>
          <a:bodyPr/>
          <a:lstStyle/>
          <a:p>
            <a:fld id="{2840B2E4-A264-431E-ABDE-38E3BCDA5876}" type="slidenum">
              <a:rPr lang="en-US" smtClean="0"/>
              <a:t>27</a:t>
            </a:fld>
            <a:endParaRPr lang="en-US"/>
          </a:p>
        </p:txBody>
      </p:sp>
      <p:sp>
        <p:nvSpPr>
          <p:cNvPr id="6" name="TextBox 5">
            <a:extLst>
              <a:ext uri="{FF2B5EF4-FFF2-40B4-BE49-F238E27FC236}">
                <a16:creationId xmlns:a16="http://schemas.microsoft.com/office/drawing/2014/main" id="{7B1FEFEC-584E-4C78-A34B-847DC7002261}"/>
              </a:ext>
            </a:extLst>
          </p:cNvPr>
          <p:cNvSpPr txBox="1"/>
          <p:nvPr/>
        </p:nvSpPr>
        <p:spPr>
          <a:xfrm>
            <a:off x="525401" y="1595862"/>
            <a:ext cx="10715151" cy="3416320"/>
          </a:xfrm>
          <a:prstGeom prst="rect">
            <a:avLst/>
          </a:prstGeom>
          <a:noFill/>
        </p:spPr>
        <p:txBody>
          <a:bodyPr wrap="square">
            <a:spAutoFit/>
          </a:bodyPr>
          <a:lstStyle/>
          <a:p>
            <a:pPr>
              <a:lnSpc>
                <a:spcPct val="150000"/>
              </a:lnSpc>
            </a:pPr>
            <a:endParaRPr lang="en-US" sz="2400" dirty="0">
              <a:cs typeface="Kalimati" panose="00000400000000000000" pitchFamily="2"/>
            </a:endParaRPr>
          </a:p>
          <a:p>
            <a:pPr marL="342900" indent="-342900">
              <a:lnSpc>
                <a:spcPct val="150000"/>
              </a:lnSpc>
              <a:buFont typeface="Arial" panose="020B0604020202020204" pitchFamily="34" charset="0"/>
              <a:buChar char="•"/>
            </a:pPr>
            <a:r>
              <a:rPr lang="ne-NP" sz="2400" dirty="0">
                <a:cs typeface="Kalimati" panose="00000400000000000000" pitchFamily="2"/>
              </a:rPr>
              <a:t>जिल्ला जनगणना अधिकारीले उक्त फाराम होसियारीपूर्वक कम्प्यूटर प्रविष्टि गर्नु गराउनु पर्नेछ।</a:t>
            </a:r>
            <a:endParaRPr lang="en-US" sz="2400" dirty="0">
              <a:cs typeface="Kalimati" panose="00000400000000000000" pitchFamily="2"/>
            </a:endParaRPr>
          </a:p>
          <a:p>
            <a:pPr marL="342900" indent="-342900">
              <a:lnSpc>
                <a:spcPct val="150000"/>
              </a:lnSpc>
              <a:buFont typeface="Arial" panose="020B0604020202020204" pitchFamily="34" charset="0"/>
              <a:buChar char="•"/>
            </a:pPr>
            <a:endParaRPr lang="en-US" sz="2400" dirty="0">
              <a:cs typeface="Kalimati" panose="00000400000000000000" pitchFamily="2"/>
            </a:endParaRPr>
          </a:p>
          <a:p>
            <a:pPr marL="342900" indent="-342900">
              <a:lnSpc>
                <a:spcPct val="150000"/>
              </a:lnSpc>
              <a:buFont typeface="Arial" panose="020B0604020202020204" pitchFamily="34" charset="0"/>
              <a:buChar char="•"/>
            </a:pPr>
            <a:r>
              <a:rPr lang="ne-NP" sz="2400" dirty="0">
                <a:cs typeface="Kalimati" panose="00000400000000000000" pitchFamily="2"/>
              </a:rPr>
              <a:t>अन्तमा जिल्ला जनगणना अधिकारीले उक्त कन्ट्रोल फाराम सहित संकलित सबै प्रश्नावली र </a:t>
            </a:r>
            <a:r>
              <a:rPr lang="ne-NP" sz="2400">
                <a:cs typeface="Kalimati" panose="00000400000000000000" pitchFamily="2"/>
              </a:rPr>
              <a:t>अन्य सामग्री </a:t>
            </a:r>
            <a:r>
              <a:rPr lang="ne-NP" sz="2400" dirty="0">
                <a:cs typeface="Kalimati" panose="00000400000000000000" pitchFamily="2"/>
              </a:rPr>
              <a:t>विभागमा पठाउनु पर्नेछ ।</a:t>
            </a:r>
            <a:endParaRPr lang="en-US" sz="2400" dirty="0">
              <a:cs typeface="Kalimati" panose="00000400000000000000" pitchFamily="2"/>
            </a:endParaRPr>
          </a:p>
        </p:txBody>
      </p:sp>
      <p:sp>
        <p:nvSpPr>
          <p:cNvPr id="5" name="TextBox 4">
            <a:extLst>
              <a:ext uri="{FF2B5EF4-FFF2-40B4-BE49-F238E27FC236}">
                <a16:creationId xmlns:a16="http://schemas.microsoft.com/office/drawing/2014/main" id="{20A24FD3-84B1-41C9-BB64-C8CC2940C5D4}"/>
              </a:ext>
            </a:extLst>
          </p:cNvPr>
          <p:cNvSpPr txBox="1"/>
          <p:nvPr/>
        </p:nvSpPr>
        <p:spPr>
          <a:xfrm>
            <a:off x="0" y="870410"/>
            <a:ext cx="12192000" cy="523220"/>
          </a:xfrm>
          <a:prstGeom prst="rect">
            <a:avLst/>
          </a:prstGeom>
          <a:noFill/>
        </p:spPr>
        <p:txBody>
          <a:bodyPr wrap="square">
            <a:spAutoFit/>
          </a:bodyPr>
          <a:lstStyle/>
          <a:p>
            <a:pPr algn="ctr"/>
            <a:r>
              <a:rPr lang="ne-NP" sz="2800" b="1" dirty="0">
                <a:solidFill>
                  <a:schemeClr val="accent1">
                    <a:lumMod val="75000"/>
                  </a:schemeClr>
                </a:solidFill>
                <a:cs typeface="Kalimati" panose="00000400000000000000" pitchFamily="2"/>
              </a:rPr>
              <a:t>कन्ट्रोल फाराम भर्ने </a:t>
            </a:r>
            <a:r>
              <a:rPr lang="ne-NP" sz="2800" b="1">
                <a:solidFill>
                  <a:schemeClr val="accent1">
                    <a:lumMod val="75000"/>
                  </a:schemeClr>
                </a:solidFill>
                <a:cs typeface="Kalimati" panose="00000400000000000000" pitchFamily="2"/>
              </a:rPr>
              <a:t>र बुझ्ने बुझाउने </a:t>
            </a:r>
            <a:r>
              <a:rPr lang="ne-NP" sz="2800" b="1" dirty="0">
                <a:solidFill>
                  <a:schemeClr val="accent1">
                    <a:lumMod val="75000"/>
                  </a:schemeClr>
                </a:solidFill>
                <a:cs typeface="Kalimati" panose="00000400000000000000" pitchFamily="2"/>
              </a:rPr>
              <a:t>तरिका</a:t>
            </a:r>
            <a:endParaRPr lang="en-GB" sz="2800" b="1" dirty="0">
              <a:solidFill>
                <a:schemeClr val="accent1">
                  <a:lumMod val="75000"/>
                </a:schemeClr>
              </a:solidFill>
              <a:cs typeface="Kalimati" panose="00000400000000000000" pitchFamily="2"/>
            </a:endParaRPr>
          </a:p>
        </p:txBody>
      </p:sp>
      <p:cxnSp>
        <p:nvCxnSpPr>
          <p:cNvPr id="7" name="Straight Connector 6">
            <a:extLst>
              <a:ext uri="{FF2B5EF4-FFF2-40B4-BE49-F238E27FC236}">
                <a16:creationId xmlns:a16="http://schemas.microsoft.com/office/drawing/2014/main" id="{983E8708-240B-4F7D-AF4A-6C34B14EDC03}"/>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789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DD724A-C697-4175-99A3-DFA8F86FD2F2}"/>
              </a:ext>
            </a:extLst>
          </p:cNvPr>
          <p:cNvSpPr>
            <a:spLocks noGrp="1"/>
          </p:cNvSpPr>
          <p:nvPr>
            <p:ph type="sldNum" sz="quarter" idx="11"/>
          </p:nvPr>
        </p:nvSpPr>
        <p:spPr/>
        <p:txBody>
          <a:bodyPr/>
          <a:lstStyle/>
          <a:p>
            <a:fld id="{2840B2E4-A264-431E-ABDE-38E3BCDA5876}" type="slidenum">
              <a:rPr lang="en-US" smtClean="0"/>
              <a:t>28</a:t>
            </a:fld>
            <a:endParaRPr lang="en-US"/>
          </a:p>
        </p:txBody>
      </p:sp>
      <p:sp>
        <p:nvSpPr>
          <p:cNvPr id="4" name="TextBox 3">
            <a:extLst>
              <a:ext uri="{FF2B5EF4-FFF2-40B4-BE49-F238E27FC236}">
                <a16:creationId xmlns:a16="http://schemas.microsoft.com/office/drawing/2014/main" id="{6F00CA70-03F4-472A-8230-B4AA05790F3A}"/>
              </a:ext>
            </a:extLst>
          </p:cNvPr>
          <p:cNvSpPr txBox="1"/>
          <p:nvPr/>
        </p:nvSpPr>
        <p:spPr>
          <a:xfrm>
            <a:off x="105878" y="863365"/>
            <a:ext cx="12086122" cy="523220"/>
          </a:xfrm>
          <a:prstGeom prst="rect">
            <a:avLst/>
          </a:prstGeom>
          <a:noFill/>
        </p:spPr>
        <p:txBody>
          <a:bodyPr wrap="square">
            <a:spAutoFit/>
          </a:bodyPr>
          <a:lstStyle/>
          <a:p>
            <a:pPr algn="ctr"/>
            <a:r>
              <a:rPr lang="ne-NP" sz="2800" b="1" dirty="0">
                <a:solidFill>
                  <a:schemeClr val="accent5"/>
                </a:solidFill>
                <a:latin typeface="Preeti" pitchFamily="2" charset="0"/>
                <a:ea typeface="Calibri"/>
                <a:cs typeface="Kalimati" panose="00000400000000000000" pitchFamily="2"/>
              </a:rPr>
              <a:t>अनुगमन तथा सुपरिवेक्षण </a:t>
            </a:r>
            <a:endParaRPr lang="en-US" sz="2800" dirty="0">
              <a:solidFill>
                <a:schemeClr val="accent5"/>
              </a:solidFill>
              <a:cs typeface="Kalimati" pitchFamily="2"/>
            </a:endParaRPr>
          </a:p>
        </p:txBody>
      </p:sp>
      <p:sp>
        <p:nvSpPr>
          <p:cNvPr id="5" name="TextBox 4">
            <a:extLst>
              <a:ext uri="{FF2B5EF4-FFF2-40B4-BE49-F238E27FC236}">
                <a16:creationId xmlns:a16="http://schemas.microsoft.com/office/drawing/2014/main" id="{14CDD647-AFCB-4C46-8CD1-0F10241B9FE9}"/>
              </a:ext>
            </a:extLst>
          </p:cNvPr>
          <p:cNvSpPr txBox="1"/>
          <p:nvPr/>
        </p:nvSpPr>
        <p:spPr>
          <a:xfrm>
            <a:off x="445133" y="1555549"/>
            <a:ext cx="11301734" cy="2902398"/>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ne-NP" sz="2400" dirty="0">
                <a:latin typeface="Calibri" panose="020F0502020204030204" pitchFamily="34" charset="0"/>
                <a:cs typeface="Kalimati" panose="00000400000000000000" pitchFamily="2"/>
              </a:rPr>
              <a:t>राष्ट्रिय जनगणना</a:t>
            </a:r>
            <a:r>
              <a:rPr lang="en-US" sz="2400" dirty="0">
                <a:latin typeface="Calibri" panose="020F0502020204030204" pitchFamily="34" charset="0"/>
                <a:cs typeface="Kalimati" panose="00000400000000000000" pitchFamily="2"/>
              </a:rPr>
              <a:t> </a:t>
            </a:r>
            <a:r>
              <a:rPr lang="ne-NP" sz="2400" dirty="0">
                <a:latin typeface="Calibri" panose="020F0502020204030204" pitchFamily="34" charset="0"/>
                <a:cs typeface="Kalimati" panose="00000400000000000000" pitchFamily="2"/>
              </a:rPr>
              <a:t>सञ्चालन निर्देशिका, २०७७</a:t>
            </a:r>
            <a:r>
              <a:rPr lang="en-US" sz="2400" dirty="0">
                <a:latin typeface="Calibri" panose="020F0502020204030204" pitchFamily="34" charset="0"/>
                <a:cs typeface="Kalimati" panose="00000400000000000000" pitchFamily="2"/>
              </a:rPr>
              <a:t> </a:t>
            </a:r>
            <a:r>
              <a:rPr lang="ne-NP" sz="2400" dirty="0">
                <a:latin typeface="Calibri" panose="020F0502020204030204" pitchFamily="34" charset="0"/>
                <a:cs typeface="Kalimati" panose="00000400000000000000" pitchFamily="2"/>
              </a:rPr>
              <a:t>को दफा ४ मा अनुगमन तथा सुपरिवेक्षणका तह, प्रक्रिया लगायतको बारेमा उल्लेख गरिएको छ ।</a:t>
            </a:r>
          </a:p>
          <a:p>
            <a:pPr marL="342900" indent="-342900" algn="just">
              <a:lnSpc>
                <a:spcPct val="150000"/>
              </a:lnSpc>
              <a:buFont typeface="Wingdings" panose="05000000000000000000" pitchFamily="2" charset="2"/>
              <a:buChar char="Ø"/>
            </a:pPr>
            <a:r>
              <a:rPr lang="ne-NP" sz="2400" dirty="0">
                <a:solidFill>
                  <a:srgbClr val="0000FF"/>
                </a:solidFill>
                <a:latin typeface="Calibri" panose="020F0502020204030204" pitchFamily="34" charset="0"/>
                <a:cs typeface="Kalimati" panose="00000400000000000000" pitchFamily="2"/>
              </a:rPr>
              <a:t>सोहि निर्देशिकामा उल्लेख भए अनुसार अनुगमन तथा सुपरिवेक्षणकर्ताले देहाय बमोजिमको प्रकृया अपनाउनु पर्नेछः–</a:t>
            </a:r>
            <a:endParaRPr lang="en-GB" sz="2400" dirty="0">
              <a:solidFill>
                <a:srgbClr val="0000FF"/>
              </a:solidFill>
              <a:latin typeface="Calibri" panose="020F0502020204030204" pitchFamily="34" charset="0"/>
              <a:cs typeface="Kalimati" panose="00000400000000000000" pitchFamily="2"/>
            </a:endParaRPr>
          </a:p>
          <a:p>
            <a:pPr algn="just">
              <a:lnSpc>
                <a:spcPct val="150000"/>
              </a:lnSpc>
            </a:pPr>
            <a:endParaRPr lang="en-US" sz="2400" b="1" dirty="0">
              <a:latin typeface="Preeti" pitchFamily="2" charset="0"/>
              <a:cs typeface="Kalimati" panose="00000400000000000000" pitchFamily="2"/>
            </a:endParaRPr>
          </a:p>
        </p:txBody>
      </p:sp>
      <p:sp>
        <p:nvSpPr>
          <p:cNvPr id="7" name="TextBox 6">
            <a:extLst>
              <a:ext uri="{FF2B5EF4-FFF2-40B4-BE49-F238E27FC236}">
                <a16:creationId xmlns:a16="http://schemas.microsoft.com/office/drawing/2014/main" id="{542E9333-0CEB-4445-BEDD-B367303D2C5E}"/>
              </a:ext>
            </a:extLst>
          </p:cNvPr>
          <p:cNvSpPr txBox="1"/>
          <p:nvPr/>
        </p:nvSpPr>
        <p:spPr>
          <a:xfrm>
            <a:off x="445133" y="3861456"/>
            <a:ext cx="10946424" cy="2467342"/>
          </a:xfrm>
          <a:prstGeom prst="rect">
            <a:avLst/>
          </a:prstGeom>
          <a:noFill/>
        </p:spPr>
        <p:txBody>
          <a:bodyPr wrap="square">
            <a:spAutoFit/>
          </a:bodyPr>
          <a:lstStyle/>
          <a:p>
            <a:pPr marL="342900" marR="0" indent="-342900" algn="just">
              <a:lnSpc>
                <a:spcPct val="150000"/>
              </a:lnSpc>
              <a:spcBef>
                <a:spcPts val="0"/>
              </a:spcBef>
              <a:spcAft>
                <a:spcPts val="800"/>
              </a:spcAft>
              <a:buFont typeface="Wingdings" panose="05000000000000000000" pitchFamily="2" charset="2"/>
              <a:buChar char="v"/>
            </a:pPr>
            <a:r>
              <a:rPr lang="ne-NP" sz="2400" dirty="0">
                <a:effectLst/>
                <a:latin typeface="Calibri" panose="020F0502020204030204" pitchFamily="34" charset="0"/>
                <a:ea typeface="Calibri" panose="020F0502020204030204" pitchFamily="34" charset="0"/>
                <a:cs typeface="Kalimati" panose="00000400000000000000" pitchFamily="2"/>
              </a:rPr>
              <a:t>अनुगमन तथा सुपरिवेक्षण कार्यमा खटिएका कर्मचारीहरुले जनगणना कार्य गर्न तोकिएका गणक तथा सुपरिवेक्षक </a:t>
            </a:r>
            <a:endParaRPr lang="en-US" sz="2400" dirty="0">
              <a:effectLst/>
              <a:latin typeface="Calibri" panose="020F0502020204030204" pitchFamily="34" charset="0"/>
              <a:ea typeface="Calibri" panose="020F0502020204030204" pitchFamily="34" charset="0"/>
              <a:cs typeface="Kalimati" panose="00000400000000000000" pitchFamily="2"/>
            </a:endParaRPr>
          </a:p>
          <a:p>
            <a:pPr marL="914400" marR="0" indent="-287338" algn="just">
              <a:lnSpc>
                <a:spcPct val="150000"/>
              </a:lnSpc>
              <a:spcBef>
                <a:spcPts val="0"/>
              </a:spcBef>
              <a:spcAft>
                <a:spcPts val="800"/>
              </a:spcAft>
              <a:buFont typeface="Arial" panose="020B0604020202020204" pitchFamily="34" charset="0"/>
              <a:buChar char="•"/>
            </a:pPr>
            <a:r>
              <a:rPr lang="ne-NP" sz="2400" dirty="0">
                <a:effectLst/>
                <a:latin typeface="Calibri" panose="020F0502020204030204" pitchFamily="34" charset="0"/>
                <a:ea typeface="Calibri" panose="020F0502020204030204" pitchFamily="34" charset="0"/>
                <a:cs typeface="Kalimati" panose="00000400000000000000" pitchFamily="2"/>
              </a:rPr>
              <a:t>हरेक घर तथा घरपरिवारमा पुगे नपुगेको</a:t>
            </a:r>
            <a:r>
              <a:rPr lang="en-US" sz="2400" dirty="0">
                <a:effectLst/>
                <a:latin typeface="Kalimati" panose="00000400000000000000" pitchFamily="2"/>
                <a:ea typeface="Calibri" panose="020F0502020204030204" pitchFamily="34" charset="0"/>
                <a:cs typeface="Mangal" panose="02040503050203030202" pitchFamily="18" charset="0"/>
              </a:rPr>
              <a:t>, </a:t>
            </a:r>
          </a:p>
          <a:p>
            <a:pPr marL="914400" marR="0" indent="-287338" algn="just">
              <a:lnSpc>
                <a:spcPct val="150000"/>
              </a:lnSpc>
              <a:spcBef>
                <a:spcPts val="0"/>
              </a:spcBef>
              <a:spcAft>
                <a:spcPts val="800"/>
              </a:spcAft>
              <a:buFont typeface="Arial" panose="020B0604020202020204" pitchFamily="34" charset="0"/>
              <a:buChar char="•"/>
            </a:pPr>
            <a:r>
              <a:rPr lang="ne-NP" sz="2400" dirty="0">
                <a:effectLst/>
                <a:latin typeface="Calibri" panose="020F0502020204030204" pitchFamily="34" charset="0"/>
                <a:ea typeface="Calibri" panose="020F0502020204030204" pitchFamily="34" charset="0"/>
                <a:cs typeface="Kalimati" panose="00000400000000000000" pitchFamily="2"/>
              </a:rPr>
              <a:t>उत्तरदातासँग प्रश्नावलीमा रहेका सबै प्रश्नहरु राम्रोसँग सोधे नसोधेको</a:t>
            </a:r>
            <a:r>
              <a:rPr lang="en-US" sz="2400" dirty="0">
                <a:effectLst/>
                <a:latin typeface="Kalimati" panose="00000400000000000000" pitchFamily="2"/>
                <a:ea typeface="Calibri" panose="020F0502020204030204" pitchFamily="34" charset="0"/>
                <a:cs typeface="Mangal" panose="02040503050203030202" pitchFamily="18" charset="0"/>
              </a:rPr>
              <a:t>, </a:t>
            </a:r>
            <a:r>
              <a:rPr lang="ne-NP" sz="2400" dirty="0">
                <a:effectLst/>
                <a:latin typeface="Kalimati" panose="00000400000000000000" pitchFamily="2"/>
                <a:ea typeface="Calibri" panose="020F0502020204030204" pitchFamily="34" charset="0"/>
                <a:cs typeface="Mangal" panose="02040503050203030202" pitchFamily="18" charset="0"/>
              </a:rPr>
              <a:t>	</a:t>
            </a:r>
            <a:endParaRPr lang="en-US" sz="2400" dirty="0">
              <a:effectLst/>
              <a:latin typeface="Kalimati" panose="00000400000000000000" pitchFamily="2"/>
              <a:ea typeface="Calibri" panose="020F0502020204030204" pitchFamily="34" charset="0"/>
              <a:cs typeface="Mangal" panose="02040503050203030202" pitchFamily="18" charset="0"/>
            </a:endParaRPr>
          </a:p>
        </p:txBody>
      </p:sp>
      <p:sp>
        <p:nvSpPr>
          <p:cNvPr id="6" name="TextBox 5">
            <a:extLst>
              <a:ext uri="{FF2B5EF4-FFF2-40B4-BE49-F238E27FC236}">
                <a16:creationId xmlns:a16="http://schemas.microsoft.com/office/drawing/2014/main" id="{943EFDAA-1C64-461E-B3FA-38C053FE1775}"/>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cxnSp>
        <p:nvCxnSpPr>
          <p:cNvPr id="8" name="Straight Connector 7">
            <a:extLst>
              <a:ext uri="{FF2B5EF4-FFF2-40B4-BE49-F238E27FC236}">
                <a16:creationId xmlns:a16="http://schemas.microsoft.com/office/drawing/2014/main" id="{48DEEF97-76BB-4718-A826-FD1CECC72A54}"/>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689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DD724A-C697-4175-99A3-DFA8F86FD2F2}"/>
              </a:ext>
            </a:extLst>
          </p:cNvPr>
          <p:cNvSpPr>
            <a:spLocks noGrp="1"/>
          </p:cNvSpPr>
          <p:nvPr>
            <p:ph type="sldNum" sz="quarter" idx="11"/>
          </p:nvPr>
        </p:nvSpPr>
        <p:spPr/>
        <p:txBody>
          <a:bodyPr/>
          <a:lstStyle/>
          <a:p>
            <a:fld id="{2840B2E4-A264-431E-ABDE-38E3BCDA5876}" type="slidenum">
              <a:rPr lang="en-US" smtClean="0"/>
              <a:t>29</a:t>
            </a:fld>
            <a:endParaRPr lang="en-US"/>
          </a:p>
        </p:txBody>
      </p:sp>
      <p:sp>
        <p:nvSpPr>
          <p:cNvPr id="4" name="TextBox 3">
            <a:extLst>
              <a:ext uri="{FF2B5EF4-FFF2-40B4-BE49-F238E27FC236}">
                <a16:creationId xmlns:a16="http://schemas.microsoft.com/office/drawing/2014/main" id="{6F00CA70-03F4-472A-8230-B4AA05790F3A}"/>
              </a:ext>
            </a:extLst>
          </p:cNvPr>
          <p:cNvSpPr txBox="1"/>
          <p:nvPr/>
        </p:nvSpPr>
        <p:spPr>
          <a:xfrm>
            <a:off x="0" y="723684"/>
            <a:ext cx="12192000" cy="523220"/>
          </a:xfrm>
          <a:prstGeom prst="rect">
            <a:avLst/>
          </a:prstGeom>
          <a:noFill/>
        </p:spPr>
        <p:txBody>
          <a:bodyPr wrap="square">
            <a:spAutoFit/>
          </a:bodyPr>
          <a:lstStyle/>
          <a:p>
            <a:pPr algn="ctr"/>
            <a:r>
              <a:rPr lang="ne-NP" sz="2800" b="1" dirty="0">
                <a:solidFill>
                  <a:schemeClr val="accent5"/>
                </a:solidFill>
                <a:latin typeface="Preeti" pitchFamily="2" charset="0"/>
                <a:ea typeface="Calibri"/>
                <a:cs typeface="Kalimati" panose="00000400000000000000" pitchFamily="2"/>
              </a:rPr>
              <a:t>अनुगमन तथा सुपरिवेक्षण</a:t>
            </a:r>
            <a:endParaRPr lang="en-US" sz="2800" dirty="0">
              <a:solidFill>
                <a:schemeClr val="accent5"/>
              </a:solidFill>
              <a:cs typeface="Kalimati" pitchFamily="2"/>
            </a:endParaRPr>
          </a:p>
        </p:txBody>
      </p:sp>
      <p:sp>
        <p:nvSpPr>
          <p:cNvPr id="7" name="TextBox 6">
            <a:extLst>
              <a:ext uri="{FF2B5EF4-FFF2-40B4-BE49-F238E27FC236}">
                <a16:creationId xmlns:a16="http://schemas.microsoft.com/office/drawing/2014/main" id="{542E9333-0CEB-4445-BEDD-B367303D2C5E}"/>
              </a:ext>
            </a:extLst>
          </p:cNvPr>
          <p:cNvSpPr txBox="1"/>
          <p:nvPr/>
        </p:nvSpPr>
        <p:spPr>
          <a:xfrm>
            <a:off x="671328" y="1467832"/>
            <a:ext cx="10946424" cy="4888518"/>
          </a:xfrm>
          <a:prstGeom prst="rect">
            <a:avLst/>
          </a:prstGeom>
          <a:noFill/>
        </p:spPr>
        <p:txBody>
          <a:bodyPr wrap="square">
            <a:spAutoFit/>
          </a:bodyPr>
          <a:lstStyle/>
          <a:p>
            <a:pPr marL="1087438" marR="0" indent="-285750" algn="just">
              <a:lnSpc>
                <a:spcPct val="150000"/>
              </a:lnSpc>
              <a:spcBef>
                <a:spcPts val="0"/>
              </a:spcBef>
              <a:spcAft>
                <a:spcPts val="800"/>
              </a:spcAft>
              <a:buFont typeface="Arial" panose="020B0604020202020204" pitchFamily="34" charset="0"/>
              <a:buChar char="•"/>
            </a:pPr>
            <a:r>
              <a:rPr lang="ne-NP" sz="2400" dirty="0">
                <a:latin typeface="Calibri" panose="020F0502020204030204" pitchFamily="34" charset="0"/>
                <a:ea typeface="Calibri" panose="020F0502020204030204" pitchFamily="34" charset="0"/>
                <a:cs typeface="Kalimati" panose="00000400000000000000" pitchFamily="2"/>
              </a:rPr>
              <a:t>जनगणना सामग्रीहरु पर्याप्त भए नभएको</a:t>
            </a:r>
            <a:r>
              <a:rPr lang="en-US" sz="2400" dirty="0">
                <a:latin typeface="Kalimati" panose="00000400000000000000" pitchFamily="2"/>
                <a:ea typeface="Calibri" panose="020F0502020204030204" pitchFamily="34" charset="0"/>
                <a:cs typeface="Mangal" panose="02040503050203030202" pitchFamily="18" charset="0"/>
              </a:rPr>
              <a:t>, </a:t>
            </a:r>
          </a:p>
          <a:p>
            <a:pPr marL="1087438" marR="0" indent="-285750" algn="just">
              <a:lnSpc>
                <a:spcPct val="150000"/>
              </a:lnSpc>
              <a:spcBef>
                <a:spcPts val="0"/>
              </a:spcBef>
              <a:spcAft>
                <a:spcPts val="800"/>
              </a:spcAft>
              <a:buFont typeface="Arial" panose="020B0604020202020204" pitchFamily="34" charset="0"/>
              <a:buChar char="•"/>
            </a:pPr>
            <a:r>
              <a:rPr lang="ne-NP" sz="2400" dirty="0">
                <a:latin typeface="Calibri" panose="020F0502020204030204" pitchFamily="34" charset="0"/>
                <a:ea typeface="Calibri" panose="020F0502020204030204" pitchFamily="34" charset="0"/>
                <a:cs typeface="Kalimati" panose="00000400000000000000" pitchFamily="2"/>
              </a:rPr>
              <a:t>भर्नु पर्ने सबै फारामहरु भरे नभरेको</a:t>
            </a:r>
            <a:r>
              <a:rPr lang="en-US" sz="2400" dirty="0">
                <a:latin typeface="Kalimati" panose="00000400000000000000" pitchFamily="2"/>
                <a:ea typeface="Calibri" panose="020F0502020204030204" pitchFamily="34" charset="0"/>
                <a:cs typeface="Mangal" panose="02040503050203030202" pitchFamily="18" charset="0"/>
              </a:rPr>
              <a:t>, </a:t>
            </a:r>
          </a:p>
          <a:p>
            <a:pPr marL="1087438" marR="0" indent="-285750">
              <a:lnSpc>
                <a:spcPct val="150000"/>
              </a:lnSpc>
              <a:spcBef>
                <a:spcPts val="0"/>
              </a:spcBef>
              <a:spcAft>
                <a:spcPts val="800"/>
              </a:spcAft>
              <a:buFont typeface="Arial" panose="020B0604020202020204" pitchFamily="34" charset="0"/>
              <a:buChar char="•"/>
            </a:pPr>
            <a:r>
              <a:rPr lang="ne-NP" sz="2400" dirty="0">
                <a:effectLst/>
                <a:latin typeface="Calibri" panose="020F0502020204030204" pitchFamily="34" charset="0"/>
                <a:ea typeface="Calibri" panose="020F0502020204030204" pitchFamily="34" charset="0"/>
                <a:cs typeface="Kalimati" panose="00000400000000000000" pitchFamily="2"/>
              </a:rPr>
              <a:t>भरिएका विवरण गणकले सुरक्षित राखे नराखेको</a:t>
            </a:r>
            <a:r>
              <a:rPr lang="en-US" sz="2400" dirty="0">
                <a:effectLst/>
                <a:latin typeface="Kalimati" panose="00000400000000000000" pitchFamily="2"/>
                <a:ea typeface="Calibri" panose="020F0502020204030204" pitchFamily="34" charset="0"/>
                <a:cs typeface="Mangal" panose="02040503050203030202" pitchFamily="18" charset="0"/>
              </a:rPr>
              <a:t>, </a:t>
            </a:r>
          </a:p>
          <a:p>
            <a:pPr marL="1087438" marR="0" indent="-285750">
              <a:lnSpc>
                <a:spcPct val="150000"/>
              </a:lnSpc>
              <a:spcBef>
                <a:spcPts val="0"/>
              </a:spcBef>
              <a:spcAft>
                <a:spcPts val="800"/>
              </a:spcAft>
              <a:buFont typeface="Arial" panose="020B0604020202020204" pitchFamily="34" charset="0"/>
              <a:buChar char="•"/>
            </a:pPr>
            <a:r>
              <a:rPr lang="ne-NP" sz="2400" dirty="0">
                <a:effectLst/>
                <a:latin typeface="Calibri" panose="020F0502020204030204" pitchFamily="34" charset="0"/>
                <a:ea typeface="Calibri" panose="020F0502020204030204" pitchFamily="34" charset="0"/>
                <a:cs typeface="Kalimati" panose="00000400000000000000" pitchFamily="2"/>
              </a:rPr>
              <a:t>गोपनीयता कायम गरे नगरेको</a:t>
            </a:r>
            <a:r>
              <a:rPr lang="en-US" sz="2400" dirty="0">
                <a:effectLst/>
                <a:latin typeface="Kalimati" panose="00000400000000000000" pitchFamily="2"/>
                <a:ea typeface="Calibri" panose="020F0502020204030204" pitchFamily="34" charset="0"/>
                <a:cs typeface="Mangal" panose="02040503050203030202" pitchFamily="18" charset="0"/>
              </a:rPr>
              <a:t>, </a:t>
            </a:r>
          </a:p>
          <a:p>
            <a:pPr marL="1087438" marR="0" indent="-285750" algn="just">
              <a:lnSpc>
                <a:spcPct val="150000"/>
              </a:lnSpc>
              <a:spcBef>
                <a:spcPts val="0"/>
              </a:spcBef>
              <a:spcAft>
                <a:spcPts val="800"/>
              </a:spcAft>
              <a:buFont typeface="Arial" panose="020B0604020202020204" pitchFamily="34" charset="0"/>
              <a:buChar char="•"/>
            </a:pPr>
            <a:r>
              <a:rPr lang="ne-NP" sz="2400" dirty="0">
                <a:effectLst/>
                <a:latin typeface="Calibri" panose="020F0502020204030204" pitchFamily="34" charset="0"/>
                <a:ea typeface="Calibri" panose="020F0502020204030204" pitchFamily="34" charset="0"/>
                <a:cs typeface="Kalimati" panose="00000400000000000000" pitchFamily="2"/>
              </a:rPr>
              <a:t>स्थानीय तहसँग समन्वय गरे नगरेको</a:t>
            </a:r>
            <a:r>
              <a:rPr lang="en-US" sz="2400" dirty="0">
                <a:effectLst/>
                <a:latin typeface="Kalimati" panose="00000400000000000000" pitchFamily="2"/>
                <a:ea typeface="Calibri" panose="020F0502020204030204" pitchFamily="34" charset="0"/>
                <a:cs typeface="Mangal" panose="02040503050203030202" pitchFamily="18" charset="0"/>
              </a:rPr>
              <a:t>, </a:t>
            </a:r>
            <a:r>
              <a:rPr lang="ne-NP" sz="2400" dirty="0">
                <a:effectLst/>
                <a:latin typeface="Calibri" panose="020F0502020204030204" pitchFamily="34" charset="0"/>
                <a:ea typeface="Calibri" panose="020F0502020204030204" pitchFamily="34" charset="0"/>
                <a:cs typeface="Kalimati" panose="00000400000000000000" pitchFamily="2"/>
              </a:rPr>
              <a:t>कुनै व्यवधान उत्पन्न भए नभएको</a:t>
            </a:r>
            <a:r>
              <a:rPr lang="en-US" sz="2400" dirty="0">
                <a:effectLst/>
                <a:latin typeface="Kalimati" panose="00000400000000000000" pitchFamily="2"/>
                <a:ea typeface="Calibri" panose="020F0502020204030204" pitchFamily="34" charset="0"/>
                <a:cs typeface="Mangal" panose="02040503050203030202" pitchFamily="18" charset="0"/>
              </a:rPr>
              <a:t>, </a:t>
            </a:r>
            <a:r>
              <a:rPr lang="ne-NP" sz="2400" dirty="0">
                <a:effectLst/>
                <a:latin typeface="Calibri" panose="020F0502020204030204" pitchFamily="34" charset="0"/>
                <a:ea typeface="Calibri" panose="020F0502020204030204" pitchFamily="34" charset="0"/>
                <a:cs typeface="Kalimati" panose="00000400000000000000" pitchFamily="2"/>
              </a:rPr>
              <a:t>समयमै कार्य सम्पन्न हुन सक्ने अवस्था रहे नरहेको वा काम धेरै छिटो सकिने अवस्था रहे नरहेको आदि बिषयमा प्रत्यक्ष अवलोकन गर्नु पर्नेछ ।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a16="http://schemas.microsoft.com/office/drawing/2014/main" id="{0D9B5E4B-E374-4735-926B-322ABF4C67D4}"/>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cxnSp>
        <p:nvCxnSpPr>
          <p:cNvPr id="6" name="Straight Connector 5">
            <a:extLst>
              <a:ext uri="{FF2B5EF4-FFF2-40B4-BE49-F238E27FC236}">
                <a16:creationId xmlns:a16="http://schemas.microsoft.com/office/drawing/2014/main" id="{DFA17025-6995-4B1B-A26D-300DDDA17A1C}"/>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31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11630025" y="6356351"/>
            <a:ext cx="419100" cy="358774"/>
          </a:xfrm>
        </p:spPr>
        <p:txBody>
          <a:bodyPr/>
          <a:lstStyle/>
          <a:p>
            <a:fld id="{2840B2E4-A264-431E-ABDE-38E3BCDA5876}" type="slidenum">
              <a:rPr lang="en-US" smtClean="0"/>
              <a:t>3</a:t>
            </a:fld>
            <a:endParaRPr lang="en-US"/>
          </a:p>
        </p:txBody>
      </p:sp>
      <p:sp>
        <p:nvSpPr>
          <p:cNvPr id="4" name="Rectangle 3"/>
          <p:cNvSpPr/>
          <p:nvPr/>
        </p:nvSpPr>
        <p:spPr>
          <a:xfrm>
            <a:off x="4386006" y="752692"/>
            <a:ext cx="3586238"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a:t>
            </a:r>
          </a:p>
        </p:txBody>
      </p:sp>
      <p:pic>
        <p:nvPicPr>
          <p:cNvPr id="6" name="Picture 5">
            <a:extLst>
              <a:ext uri="{FF2B5EF4-FFF2-40B4-BE49-F238E27FC236}">
                <a16:creationId xmlns:a16="http://schemas.microsoft.com/office/drawing/2014/main" id="{C063D47D-F0F3-4BA7-885D-D703A71552D3}"/>
              </a:ext>
            </a:extLst>
          </p:cNvPr>
          <p:cNvPicPr>
            <a:picLocks noChangeAspect="1"/>
          </p:cNvPicPr>
          <p:nvPr/>
        </p:nvPicPr>
        <p:blipFill rotWithShape="1">
          <a:blip r:embed="rId2"/>
          <a:srcRect b="39821"/>
          <a:stretch/>
        </p:blipFill>
        <p:spPr>
          <a:xfrm>
            <a:off x="230389" y="1474869"/>
            <a:ext cx="5407595" cy="4829123"/>
          </a:xfrm>
          <a:prstGeom prst="rect">
            <a:avLst/>
          </a:prstGeom>
        </p:spPr>
      </p:pic>
      <p:pic>
        <p:nvPicPr>
          <p:cNvPr id="8" name="Picture 7">
            <a:extLst>
              <a:ext uri="{FF2B5EF4-FFF2-40B4-BE49-F238E27FC236}">
                <a16:creationId xmlns:a16="http://schemas.microsoft.com/office/drawing/2014/main" id="{C0106693-C641-4AE7-85E2-795E6F0E552F}"/>
              </a:ext>
            </a:extLst>
          </p:cNvPr>
          <p:cNvPicPr>
            <a:picLocks noChangeAspect="1"/>
          </p:cNvPicPr>
          <p:nvPr/>
        </p:nvPicPr>
        <p:blipFill rotWithShape="1">
          <a:blip r:embed="rId2"/>
          <a:srcRect t="59608"/>
          <a:stretch/>
        </p:blipFill>
        <p:spPr>
          <a:xfrm>
            <a:off x="5819476" y="2164336"/>
            <a:ext cx="5906248" cy="4195483"/>
          </a:xfrm>
          <a:prstGeom prst="rect">
            <a:avLst/>
          </a:prstGeom>
        </p:spPr>
      </p:pic>
      <p:cxnSp>
        <p:nvCxnSpPr>
          <p:cNvPr id="7" name="Straight Connector 6">
            <a:extLst>
              <a:ext uri="{FF2B5EF4-FFF2-40B4-BE49-F238E27FC236}">
                <a16:creationId xmlns:a16="http://schemas.microsoft.com/office/drawing/2014/main" id="{1BD697ED-4026-4E38-9C03-75314204C34E}"/>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658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4BFE6B-DB75-46C8-89B6-5651292D981E}"/>
              </a:ext>
            </a:extLst>
          </p:cNvPr>
          <p:cNvSpPr>
            <a:spLocks noGrp="1"/>
          </p:cNvSpPr>
          <p:nvPr>
            <p:ph type="sldNum" sz="quarter" idx="11"/>
          </p:nvPr>
        </p:nvSpPr>
        <p:spPr/>
        <p:txBody>
          <a:bodyPr/>
          <a:lstStyle/>
          <a:p>
            <a:fld id="{2840B2E4-A264-431E-ABDE-38E3BCDA5876}" type="slidenum">
              <a:rPr lang="en-US" smtClean="0"/>
              <a:t>30</a:t>
            </a:fld>
            <a:endParaRPr lang="en-US"/>
          </a:p>
        </p:txBody>
      </p:sp>
      <p:sp>
        <p:nvSpPr>
          <p:cNvPr id="4" name="TextBox 3">
            <a:extLst>
              <a:ext uri="{FF2B5EF4-FFF2-40B4-BE49-F238E27FC236}">
                <a16:creationId xmlns:a16="http://schemas.microsoft.com/office/drawing/2014/main" id="{52ABD113-36AC-4B96-8BDE-23F892AFFCA7}"/>
              </a:ext>
            </a:extLst>
          </p:cNvPr>
          <p:cNvSpPr txBox="1"/>
          <p:nvPr/>
        </p:nvSpPr>
        <p:spPr>
          <a:xfrm>
            <a:off x="506840" y="1471910"/>
            <a:ext cx="11391328" cy="6550511"/>
          </a:xfrm>
          <a:prstGeom prst="rect">
            <a:avLst/>
          </a:prstGeom>
          <a:noFill/>
        </p:spPr>
        <p:txBody>
          <a:bodyPr wrap="square">
            <a:spAutoFit/>
          </a:bodyPr>
          <a:lstStyle/>
          <a:p>
            <a:pPr marL="342900" marR="0" indent="-342900" algn="just">
              <a:lnSpc>
                <a:spcPct val="150000"/>
              </a:lnSpc>
              <a:spcBef>
                <a:spcPts val="0"/>
              </a:spcBef>
              <a:spcAft>
                <a:spcPts val="800"/>
              </a:spcAft>
              <a:buFont typeface="Wingdings" panose="05000000000000000000" pitchFamily="2" charset="2"/>
              <a:buChar char="Ø"/>
            </a:pPr>
            <a:r>
              <a:rPr lang="ne-NP" sz="2400" dirty="0">
                <a:effectLst/>
                <a:latin typeface="Calibri" panose="020F0502020204030204" pitchFamily="34" charset="0"/>
                <a:ea typeface="Calibri" panose="020F0502020204030204" pitchFamily="34" charset="0"/>
                <a:cs typeface="Kalimati" panose="00000400000000000000" pitchFamily="2"/>
              </a:rPr>
              <a:t>अनुगमन तथा सुपरिवेक्षण कार्यमा खटिएका तालिम प्राप्त अनुगमन तथा सुपरिवेक्षणकर्ताले गणकले सम्पादन गरेको काम सन्तोषजनक नपाएमा सम्बन्धित घर परिवारसँग पुनः अन्तर्वार्ता गर्न लगाई विवरण सच्याउन वा पुनः प्रश्नावली भर्न लगाउनु पर्नेछ ।</a:t>
            </a:r>
          </a:p>
          <a:p>
            <a:pPr marL="342900" marR="0" indent="-342900" algn="just">
              <a:lnSpc>
                <a:spcPct val="150000"/>
              </a:lnSpc>
              <a:spcBef>
                <a:spcPts val="0"/>
              </a:spcBef>
              <a:spcAft>
                <a:spcPts val="800"/>
              </a:spcAft>
              <a:buFont typeface="Wingdings" panose="05000000000000000000" pitchFamily="2" charset="2"/>
              <a:buChar char="Ø"/>
            </a:pPr>
            <a:r>
              <a:rPr lang="ne-NP" sz="2400" dirty="0">
                <a:effectLst/>
                <a:latin typeface="Calibri" panose="020F0502020204030204" pitchFamily="34" charset="0"/>
                <a:ea typeface="Calibri" panose="020F0502020204030204" pitchFamily="34" charset="0"/>
                <a:cs typeface="Kalimati" panose="00000400000000000000" pitchFamily="2"/>
              </a:rPr>
              <a:t>भरिएका अनुगमन तथा सुपरिवेक्षण फाराम सम्बन्धित जनगणना कार्यालयमा वा विभागमा स्थलगत प्रतिवेदन सहित बुझाउनु पर्नेछ । </a:t>
            </a:r>
            <a:endParaRPr lang="ne-NP" sz="2400" dirty="0">
              <a:latin typeface="Calibri" panose="020F0502020204030204" pitchFamily="34" charset="0"/>
              <a:ea typeface="Calibri" panose="020F0502020204030204" pitchFamily="34" charset="0"/>
              <a:cs typeface="Kalimati" panose="00000400000000000000" pitchFamily="2"/>
            </a:endParaRPr>
          </a:p>
          <a:p>
            <a:pPr marL="342900" marR="0" indent="-342900" algn="just">
              <a:lnSpc>
                <a:spcPct val="150000"/>
              </a:lnSpc>
              <a:spcBef>
                <a:spcPts val="0"/>
              </a:spcBef>
              <a:spcAft>
                <a:spcPts val="800"/>
              </a:spcAft>
              <a:buFont typeface="Wingdings" panose="05000000000000000000" pitchFamily="2" charset="2"/>
              <a:buChar char="Ø"/>
            </a:pPr>
            <a:r>
              <a:rPr lang="ne-NP" sz="2400" dirty="0">
                <a:effectLst/>
                <a:latin typeface="Calibri" panose="020F0502020204030204" pitchFamily="34" charset="0"/>
                <a:ea typeface="Calibri" panose="020F0502020204030204" pitchFamily="34" charset="0"/>
                <a:cs typeface="Kalimati" panose="00000400000000000000" pitchFamily="2"/>
              </a:rPr>
              <a:t>अनुगमन तथा सुपरिवेक्षणकर्ताले गणक तथा सुपरिवेक्षकलाई स्थलगत तथ्याङ्क सङ्कलनमा आवश्यक परेको अवस्थामा सहजीकरण समेत गर्नुपर्ने छ भने गणक तथा सुपरिवेक्षकले अनुगमन तथा सुपरिवेक्षणकर्तालाई स्थलगत कार्यमा आइपरेका समस्या तथा अन्य आवश्यक जानकारी उपलब्ध गराउनु पर्नेछ ।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342900" marR="0" indent="-342900" algn="just">
              <a:lnSpc>
                <a:spcPct val="150000"/>
              </a:lnSpc>
              <a:spcBef>
                <a:spcPts val="0"/>
              </a:spcBef>
              <a:spcAft>
                <a:spcPts val="800"/>
              </a:spcAft>
              <a:buFont typeface="Wingdings" panose="05000000000000000000" pitchFamily="2" charset="2"/>
              <a:buChar char="Ø"/>
            </a:pPr>
            <a:endParaRPr lang="ne-NP" sz="2400" dirty="0">
              <a:effectLst/>
              <a:latin typeface="Calibri" panose="020F0502020204030204" pitchFamily="34" charset="0"/>
              <a:ea typeface="Calibri" panose="020F0502020204030204" pitchFamily="34" charset="0"/>
              <a:cs typeface="Kalimati" panose="00000400000000000000" pitchFamily="2"/>
            </a:endParaRPr>
          </a:p>
          <a:p>
            <a:pPr marR="0" algn="just">
              <a:lnSpc>
                <a:spcPct val="150000"/>
              </a:lnSpc>
              <a:spcBef>
                <a:spcPts val="0"/>
              </a:spcBef>
              <a:spcAft>
                <a:spcPts val="800"/>
              </a:spcAft>
            </a:pPr>
            <a:r>
              <a:rPr lang="ne-NP" sz="2400" dirty="0">
                <a:latin typeface="Calibri" panose="020F0502020204030204" pitchFamily="34" charset="0"/>
                <a:ea typeface="Calibri" panose="020F0502020204030204" pitchFamily="34" charset="0"/>
                <a:cs typeface="Kalimati" panose="00000400000000000000" pitchFamily="2"/>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7" name="TextBox 6">
            <a:extLst>
              <a:ext uri="{FF2B5EF4-FFF2-40B4-BE49-F238E27FC236}">
                <a16:creationId xmlns:a16="http://schemas.microsoft.com/office/drawing/2014/main" id="{8D315567-7BAA-45D0-9EC5-56EC6718291A}"/>
              </a:ext>
            </a:extLst>
          </p:cNvPr>
          <p:cNvSpPr txBox="1"/>
          <p:nvPr/>
        </p:nvSpPr>
        <p:spPr>
          <a:xfrm>
            <a:off x="2865120" y="966053"/>
            <a:ext cx="6096000" cy="523220"/>
          </a:xfrm>
          <a:prstGeom prst="rect">
            <a:avLst/>
          </a:prstGeom>
          <a:noFill/>
        </p:spPr>
        <p:txBody>
          <a:bodyPr wrap="square">
            <a:spAutoFit/>
          </a:bodyPr>
          <a:lstStyle/>
          <a:p>
            <a:pPr algn="ctr"/>
            <a:r>
              <a:rPr lang="ne-NP" sz="2800" b="1" dirty="0">
                <a:solidFill>
                  <a:schemeClr val="accent5"/>
                </a:solidFill>
                <a:latin typeface="Preeti" pitchFamily="2" charset="0"/>
                <a:ea typeface="Calibri"/>
                <a:cs typeface="Kalimati" panose="00000400000000000000" pitchFamily="2"/>
              </a:rPr>
              <a:t>अनुगमन तथा सुपरिवेक्षण </a:t>
            </a:r>
            <a:r>
              <a:rPr lang="en-US" sz="2800" b="1" dirty="0">
                <a:solidFill>
                  <a:schemeClr val="accent5"/>
                </a:solidFill>
                <a:latin typeface="Preeti" pitchFamily="2" charset="0"/>
                <a:ea typeface="Calibri"/>
                <a:cs typeface="Kalimati" panose="00000400000000000000" pitchFamily="2"/>
              </a:rPr>
              <a:t> </a:t>
            </a:r>
            <a:endParaRPr lang="en-US" sz="2800" dirty="0">
              <a:solidFill>
                <a:schemeClr val="accent5"/>
              </a:solidFill>
              <a:cs typeface="Kalimati" pitchFamily="2"/>
            </a:endParaRPr>
          </a:p>
        </p:txBody>
      </p:sp>
      <p:sp>
        <p:nvSpPr>
          <p:cNvPr id="8" name="TextBox 7">
            <a:extLst>
              <a:ext uri="{FF2B5EF4-FFF2-40B4-BE49-F238E27FC236}">
                <a16:creationId xmlns:a16="http://schemas.microsoft.com/office/drawing/2014/main" id="{CD6B2ABB-AE0D-4C9C-B7DB-C9DDD42EF29F}"/>
              </a:ext>
            </a:extLst>
          </p:cNvPr>
          <p:cNvSpPr txBox="1"/>
          <p:nvPr/>
        </p:nvSpPr>
        <p:spPr>
          <a:xfrm>
            <a:off x="10471771" y="6356350"/>
            <a:ext cx="1084938" cy="473206"/>
          </a:xfrm>
          <a:prstGeom prst="rect">
            <a:avLst/>
          </a:prstGeom>
          <a:noFill/>
        </p:spPr>
        <p:txBody>
          <a:bodyPr wrap="square">
            <a:spAutoFit/>
          </a:bodyPr>
          <a:lstStyle/>
          <a:p>
            <a:pPr marR="0" algn="just">
              <a:lnSpc>
                <a:spcPct val="150000"/>
              </a:lnSpc>
              <a:spcBef>
                <a:spcPts val="0"/>
              </a:spcBef>
              <a:spcAft>
                <a:spcPts val="800"/>
              </a:spcAft>
            </a:pPr>
            <a:r>
              <a:rPr lang="ne-NP" sz="1800" b="1" dirty="0">
                <a:solidFill>
                  <a:schemeClr val="accent5"/>
                </a:solidFill>
                <a:latin typeface="Ganesh" pitchFamily="2" charset="0"/>
                <a:cs typeface="Kalimati" panose="00000400000000000000" pitchFamily="2"/>
              </a:rPr>
              <a:t>(क्रमशः)</a:t>
            </a:r>
            <a:endParaRPr lang="en-US" sz="1800" dirty="0">
              <a:latin typeface="Calibri" panose="020F0502020204030204" pitchFamily="34" charset="0"/>
              <a:ea typeface="Calibri" panose="020F0502020204030204" pitchFamily="34" charset="0"/>
              <a:cs typeface="Mangal" panose="02040503050203030202" pitchFamily="18" charset="0"/>
            </a:endParaRPr>
          </a:p>
        </p:txBody>
      </p:sp>
      <p:cxnSp>
        <p:nvCxnSpPr>
          <p:cNvPr id="6" name="Straight Connector 5">
            <a:extLst>
              <a:ext uri="{FF2B5EF4-FFF2-40B4-BE49-F238E27FC236}">
                <a16:creationId xmlns:a16="http://schemas.microsoft.com/office/drawing/2014/main" id="{4A63F5FF-0A04-45D2-A94D-15B7D5EB6981}"/>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767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E374C0-1E44-485B-B277-B8DF7A04CDC3}"/>
              </a:ext>
            </a:extLst>
          </p:cNvPr>
          <p:cNvSpPr>
            <a:spLocks noGrp="1"/>
          </p:cNvSpPr>
          <p:nvPr>
            <p:ph type="sldNum" sz="quarter" idx="11"/>
          </p:nvPr>
        </p:nvSpPr>
        <p:spPr/>
        <p:txBody>
          <a:bodyPr/>
          <a:lstStyle/>
          <a:p>
            <a:fld id="{2840B2E4-A264-431E-ABDE-38E3BCDA5876}" type="slidenum">
              <a:rPr lang="en-US" smtClean="0"/>
              <a:t>31</a:t>
            </a:fld>
            <a:endParaRPr lang="en-US"/>
          </a:p>
        </p:txBody>
      </p:sp>
      <p:sp>
        <p:nvSpPr>
          <p:cNvPr id="6" name="TextBox 5">
            <a:extLst>
              <a:ext uri="{FF2B5EF4-FFF2-40B4-BE49-F238E27FC236}">
                <a16:creationId xmlns:a16="http://schemas.microsoft.com/office/drawing/2014/main" id="{5DC7DAAD-74F4-461B-974D-170C927E5149}"/>
              </a:ext>
            </a:extLst>
          </p:cNvPr>
          <p:cNvSpPr txBox="1"/>
          <p:nvPr/>
        </p:nvSpPr>
        <p:spPr>
          <a:xfrm>
            <a:off x="565638" y="1752986"/>
            <a:ext cx="11060723" cy="4785926"/>
          </a:xfrm>
          <a:prstGeom prst="rect">
            <a:avLst/>
          </a:prstGeom>
          <a:noFill/>
        </p:spPr>
        <p:txBody>
          <a:bodyPr wrap="square">
            <a:spAutoFit/>
          </a:bodyPr>
          <a:lstStyle/>
          <a:p>
            <a:pPr marL="342900" marR="0" indent="-342900" algn="just">
              <a:lnSpc>
                <a:spcPct val="150000"/>
              </a:lnSpc>
              <a:spcBef>
                <a:spcPts val="0"/>
              </a:spcBef>
              <a:spcAft>
                <a:spcPts val="800"/>
              </a:spcAft>
              <a:buFont typeface="Wingdings" panose="05000000000000000000" pitchFamily="2" charset="2"/>
              <a:buChar char="Ø"/>
            </a:pPr>
            <a:r>
              <a:rPr lang="ne-NP" sz="2400" dirty="0">
                <a:effectLst/>
                <a:latin typeface="Calibri" panose="020F0502020204030204" pitchFamily="34" charset="0"/>
                <a:ea typeface="Calibri" panose="020F0502020204030204" pitchFamily="34" charset="0"/>
                <a:cs typeface="Kalimati" panose="00000400000000000000" pitchFamily="2"/>
              </a:rPr>
              <a:t>राष्ट्रिय जनगणनाको तथ्याङ्क सङ्कलन कार्यको अनुगमन गर्न खटिएका </a:t>
            </a:r>
            <a:r>
              <a:rPr lang="ne-NP" sz="2400" b="1" dirty="0">
                <a:solidFill>
                  <a:srgbClr val="0070C0"/>
                </a:solidFill>
                <a:effectLst/>
                <a:latin typeface="Calibri" panose="020F0502020204030204" pitchFamily="34" charset="0"/>
                <a:ea typeface="Calibri" panose="020F0502020204030204" pitchFamily="34" charset="0"/>
                <a:cs typeface="Kalimati" panose="00000400000000000000" pitchFamily="2"/>
              </a:rPr>
              <a:t>राजपत्रांकित द्वितीय श्रेणी वा सो सरह वा सो भन्दा माथिका अधिकृत </a:t>
            </a:r>
            <a:r>
              <a:rPr lang="ne-NP" sz="2400" dirty="0">
                <a:effectLst/>
                <a:latin typeface="Calibri" panose="020F0502020204030204" pitchFamily="34" charset="0"/>
                <a:ea typeface="Calibri" panose="020F0502020204030204" pitchFamily="34" charset="0"/>
                <a:cs typeface="Kalimati" panose="00000400000000000000" pitchFamily="2"/>
              </a:rPr>
              <a:t>कर्मचारी </a:t>
            </a:r>
            <a:r>
              <a:rPr lang="ne-NP" sz="2400" dirty="0">
                <a:effectLst/>
                <a:latin typeface="Calibri" panose="020F0502020204030204" pitchFamily="34" charset="0"/>
                <a:ea typeface="Calibri" panose="020F0502020204030204" pitchFamily="34" charset="0"/>
                <a:cs typeface="Arial" panose="020B0604020202020204" pitchFamily="34" charset="0"/>
              </a:rPr>
              <a:t>“</a:t>
            </a:r>
            <a:r>
              <a:rPr lang="ne-NP" sz="2400" dirty="0">
                <a:effectLst/>
                <a:latin typeface="Calibri" panose="020F0502020204030204" pitchFamily="34" charset="0"/>
                <a:ea typeface="Calibri" panose="020F0502020204030204" pitchFamily="34" charset="0"/>
                <a:cs typeface="Kalimati" panose="00000400000000000000" pitchFamily="2"/>
              </a:rPr>
              <a:t>अनुगमनकर्ता</a:t>
            </a:r>
            <a:r>
              <a:rPr lang="ne-NP" sz="2400" dirty="0">
                <a:effectLst/>
                <a:latin typeface="Calibri" panose="020F0502020204030204" pitchFamily="34" charset="0"/>
                <a:ea typeface="Calibri" panose="020F0502020204030204" pitchFamily="34" charset="0"/>
                <a:cs typeface="Arial" panose="020B0604020202020204" pitchFamily="34" charset="0"/>
              </a:rPr>
              <a:t>”</a:t>
            </a:r>
            <a:r>
              <a:rPr lang="ne-NP" sz="2400" dirty="0">
                <a:effectLst/>
                <a:latin typeface="Calibri" panose="020F0502020204030204" pitchFamily="34" charset="0"/>
                <a:ea typeface="Calibri" panose="020F0502020204030204" pitchFamily="34" charset="0"/>
                <a:cs typeface="Kalimati" panose="00000400000000000000" pitchFamily="2"/>
              </a:rPr>
              <a:t> को रुपमा खटिनेछन् । </a:t>
            </a:r>
          </a:p>
          <a:p>
            <a:pPr marL="342900" marR="0" indent="-342900" algn="just">
              <a:lnSpc>
                <a:spcPct val="150000"/>
              </a:lnSpc>
              <a:spcBef>
                <a:spcPts val="0"/>
              </a:spcBef>
              <a:spcAft>
                <a:spcPts val="800"/>
              </a:spcAft>
              <a:buFont typeface="Wingdings" panose="05000000000000000000" pitchFamily="2" charset="2"/>
              <a:buChar char="Ø"/>
            </a:pPr>
            <a:r>
              <a:rPr lang="ne-NP" sz="2400" dirty="0">
                <a:effectLst/>
                <a:latin typeface="Calibri" panose="020F0502020204030204" pitchFamily="34" charset="0"/>
                <a:ea typeface="Calibri" panose="020F0502020204030204" pitchFamily="34" charset="0"/>
                <a:cs typeface="Kalimati" panose="00000400000000000000" pitchFamily="2"/>
              </a:rPr>
              <a:t>अनुगमनकर्ता संघ</a:t>
            </a:r>
            <a:r>
              <a:rPr lang="en-US" sz="2400" dirty="0">
                <a:effectLst/>
                <a:latin typeface="Kalimati" panose="00000400000000000000" pitchFamily="2"/>
                <a:ea typeface="Calibri" panose="020F0502020204030204" pitchFamily="34" charset="0"/>
                <a:cs typeface="Mangal" panose="02040503050203030202" pitchFamily="18" charset="0"/>
              </a:rPr>
              <a:t>, </a:t>
            </a:r>
            <a:r>
              <a:rPr lang="ne-NP" sz="2400" dirty="0">
                <a:effectLst/>
                <a:latin typeface="Calibri" panose="020F0502020204030204" pitchFamily="34" charset="0"/>
                <a:ea typeface="Calibri" panose="020F0502020204030204" pitchFamily="34" charset="0"/>
                <a:cs typeface="Kalimati" panose="00000400000000000000" pitchFamily="2"/>
              </a:rPr>
              <a:t>प्रदेश तथा स्थानीय तहमा निर्वाचित तथा मनोनित जनप्रतिनिधि एवं जनगणना सञ्चालनार्थ गठित समितिका पदाधिकारीहरु समेत हुन सक्दछन् ।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342900" marR="0" indent="-342900" algn="just">
              <a:lnSpc>
                <a:spcPct val="150000"/>
              </a:lnSpc>
              <a:spcBef>
                <a:spcPts val="0"/>
              </a:spcBef>
              <a:spcAft>
                <a:spcPts val="800"/>
              </a:spcAft>
              <a:buFont typeface="Wingdings" panose="05000000000000000000" pitchFamily="2" charset="2"/>
              <a:buChar char="Ø"/>
            </a:pPr>
            <a:r>
              <a:rPr lang="ne-NP" sz="2400" b="1" dirty="0">
                <a:solidFill>
                  <a:srgbClr val="0070C0"/>
                </a:solidFill>
                <a:effectLst/>
                <a:latin typeface="Calibri" panose="020F0502020204030204" pitchFamily="34" charset="0"/>
                <a:ea typeface="Calibri" panose="020F0502020204030204" pitchFamily="34" charset="0"/>
                <a:cs typeface="Kalimati" panose="00000400000000000000" pitchFamily="2"/>
              </a:rPr>
              <a:t>अनुगमनकर्ता अनुगमनमा जाँदा अनुगमन फाराम भरी अनलाइनमा प्रविष्टि गर्ने वा सिधै अनलाइनमा भर्नुपर्दछ ।</a:t>
            </a:r>
          </a:p>
          <a:p>
            <a:pPr marR="0" algn="just">
              <a:lnSpc>
                <a:spcPct val="150000"/>
              </a:lnSpc>
              <a:spcBef>
                <a:spcPts val="0"/>
              </a:spcBef>
              <a:spcAft>
                <a:spcPts val="800"/>
              </a:spcAft>
            </a:pPr>
            <a:r>
              <a:rPr lang="ne-NP" sz="2400" b="1" dirty="0">
                <a:solidFill>
                  <a:srgbClr val="0070C0"/>
                </a:solidFill>
                <a:latin typeface="Calibri" panose="020F0502020204030204" pitchFamily="34" charset="0"/>
                <a:ea typeface="Calibri" panose="020F0502020204030204" pitchFamily="34" charset="0"/>
                <a:cs typeface="Kalimati" panose="00000400000000000000" pitchFamily="2"/>
              </a:rPr>
              <a:t>	</a:t>
            </a:r>
            <a:endParaRPr lang="en-US" sz="2400" b="1"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7" name="TextBox 6">
            <a:extLst>
              <a:ext uri="{FF2B5EF4-FFF2-40B4-BE49-F238E27FC236}">
                <a16:creationId xmlns:a16="http://schemas.microsoft.com/office/drawing/2014/main" id="{90024D67-3010-440D-91E3-22347A7B07B3}"/>
              </a:ext>
            </a:extLst>
          </p:cNvPr>
          <p:cNvSpPr txBox="1"/>
          <p:nvPr/>
        </p:nvSpPr>
        <p:spPr>
          <a:xfrm>
            <a:off x="2824480" y="929642"/>
            <a:ext cx="6096000" cy="523220"/>
          </a:xfrm>
          <a:prstGeom prst="rect">
            <a:avLst/>
          </a:prstGeom>
          <a:noFill/>
        </p:spPr>
        <p:txBody>
          <a:bodyPr wrap="square">
            <a:spAutoFit/>
          </a:bodyPr>
          <a:lstStyle/>
          <a:p>
            <a:pPr algn="ctr"/>
            <a:r>
              <a:rPr lang="ne-NP" sz="2800" b="1" dirty="0">
                <a:solidFill>
                  <a:schemeClr val="accent5"/>
                </a:solidFill>
                <a:latin typeface="Preeti" pitchFamily="2" charset="0"/>
                <a:ea typeface="Calibri"/>
                <a:cs typeface="Kalimati" panose="00000400000000000000" pitchFamily="2"/>
              </a:rPr>
              <a:t>अनुगमन तथा सुपरिवेक्षण फाराम</a:t>
            </a:r>
            <a:r>
              <a:rPr lang="en-US" sz="2800" b="1" dirty="0">
                <a:solidFill>
                  <a:schemeClr val="accent5"/>
                </a:solidFill>
                <a:latin typeface="Preeti" pitchFamily="2" charset="0"/>
                <a:ea typeface="Calibri"/>
                <a:cs typeface="Kalimati" panose="00000400000000000000" pitchFamily="2"/>
              </a:rPr>
              <a:t> </a:t>
            </a:r>
            <a:endParaRPr lang="en-US" sz="2800" dirty="0">
              <a:solidFill>
                <a:schemeClr val="accent5"/>
              </a:solidFill>
              <a:cs typeface="Kalimati" pitchFamily="2"/>
            </a:endParaRPr>
          </a:p>
        </p:txBody>
      </p:sp>
      <p:sp>
        <p:nvSpPr>
          <p:cNvPr id="5" name="TextBox 4">
            <a:extLst>
              <a:ext uri="{FF2B5EF4-FFF2-40B4-BE49-F238E27FC236}">
                <a16:creationId xmlns:a16="http://schemas.microsoft.com/office/drawing/2014/main" id="{4AC9D9EC-24E9-407F-9B22-44E20EC56768}"/>
              </a:ext>
            </a:extLst>
          </p:cNvPr>
          <p:cNvSpPr txBox="1"/>
          <p:nvPr/>
        </p:nvSpPr>
        <p:spPr>
          <a:xfrm>
            <a:off x="10471771" y="6356350"/>
            <a:ext cx="1084938" cy="473206"/>
          </a:xfrm>
          <a:prstGeom prst="rect">
            <a:avLst/>
          </a:prstGeom>
          <a:noFill/>
        </p:spPr>
        <p:txBody>
          <a:bodyPr wrap="square">
            <a:spAutoFit/>
          </a:bodyPr>
          <a:lstStyle/>
          <a:p>
            <a:pPr marR="0" algn="just">
              <a:lnSpc>
                <a:spcPct val="150000"/>
              </a:lnSpc>
              <a:spcBef>
                <a:spcPts val="0"/>
              </a:spcBef>
              <a:spcAft>
                <a:spcPts val="800"/>
              </a:spcAft>
            </a:pPr>
            <a:r>
              <a:rPr lang="ne-NP" sz="1800" b="1" dirty="0">
                <a:solidFill>
                  <a:schemeClr val="accent5"/>
                </a:solidFill>
                <a:latin typeface="Ganesh" pitchFamily="2" charset="0"/>
                <a:cs typeface="Kalimati" panose="00000400000000000000" pitchFamily="2"/>
              </a:rPr>
              <a:t>(क्रमशः)</a:t>
            </a:r>
            <a:endParaRPr lang="en-US" sz="1800" dirty="0">
              <a:latin typeface="Calibri" panose="020F0502020204030204" pitchFamily="34" charset="0"/>
              <a:ea typeface="Calibri" panose="020F0502020204030204" pitchFamily="34" charset="0"/>
              <a:cs typeface="Mangal" panose="02040503050203030202" pitchFamily="18" charset="0"/>
            </a:endParaRPr>
          </a:p>
        </p:txBody>
      </p:sp>
      <p:cxnSp>
        <p:nvCxnSpPr>
          <p:cNvPr id="8" name="Straight Connector 7">
            <a:extLst>
              <a:ext uri="{FF2B5EF4-FFF2-40B4-BE49-F238E27FC236}">
                <a16:creationId xmlns:a16="http://schemas.microsoft.com/office/drawing/2014/main" id="{B68E45C2-D037-4863-9949-DE6A96995E80}"/>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752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E374C0-1E44-485B-B277-B8DF7A04CDC3}"/>
              </a:ext>
            </a:extLst>
          </p:cNvPr>
          <p:cNvSpPr>
            <a:spLocks noGrp="1"/>
          </p:cNvSpPr>
          <p:nvPr>
            <p:ph type="sldNum" sz="quarter" idx="11"/>
          </p:nvPr>
        </p:nvSpPr>
        <p:spPr/>
        <p:txBody>
          <a:bodyPr/>
          <a:lstStyle/>
          <a:p>
            <a:fld id="{2840B2E4-A264-431E-ABDE-38E3BCDA5876}" type="slidenum">
              <a:rPr lang="en-US" smtClean="0"/>
              <a:t>32</a:t>
            </a:fld>
            <a:endParaRPr lang="en-US"/>
          </a:p>
        </p:txBody>
      </p:sp>
      <p:sp>
        <p:nvSpPr>
          <p:cNvPr id="6" name="TextBox 5">
            <a:extLst>
              <a:ext uri="{FF2B5EF4-FFF2-40B4-BE49-F238E27FC236}">
                <a16:creationId xmlns:a16="http://schemas.microsoft.com/office/drawing/2014/main" id="{5DC7DAAD-74F4-461B-974D-170C927E5149}"/>
              </a:ext>
            </a:extLst>
          </p:cNvPr>
          <p:cNvSpPr txBox="1"/>
          <p:nvPr/>
        </p:nvSpPr>
        <p:spPr>
          <a:xfrm>
            <a:off x="565638" y="1793780"/>
            <a:ext cx="11060723" cy="3724096"/>
          </a:xfrm>
          <a:prstGeom prst="rect">
            <a:avLst/>
          </a:prstGeom>
          <a:noFill/>
        </p:spPr>
        <p:txBody>
          <a:bodyPr wrap="square">
            <a:spAutoFit/>
          </a:bodyPr>
          <a:lstStyle/>
          <a:p>
            <a:pPr marR="0" algn="just">
              <a:lnSpc>
                <a:spcPct val="150000"/>
              </a:lnSpc>
              <a:spcBef>
                <a:spcPts val="0"/>
              </a:spcBef>
              <a:spcAft>
                <a:spcPts val="800"/>
              </a:spcAft>
            </a:pPr>
            <a:r>
              <a:rPr lang="ne-NP" sz="2400" dirty="0">
                <a:latin typeface="Calibri" panose="020F0502020204030204" pitchFamily="34" charset="0"/>
                <a:cs typeface="Kalimati" panose="00000400000000000000" pitchFamily="2"/>
              </a:rPr>
              <a:t>राष्ट्रिय जनगणना</a:t>
            </a:r>
            <a:r>
              <a:rPr lang="en-US" sz="2400" dirty="0">
                <a:latin typeface="Calibri" panose="020F0502020204030204" pitchFamily="34" charset="0"/>
                <a:cs typeface="Kalimati" panose="00000400000000000000" pitchFamily="2"/>
              </a:rPr>
              <a:t> </a:t>
            </a:r>
            <a:r>
              <a:rPr lang="ne-NP" sz="2400" dirty="0">
                <a:latin typeface="Calibri" panose="020F0502020204030204" pitchFamily="34" charset="0"/>
                <a:cs typeface="Kalimati" panose="00000400000000000000" pitchFamily="2"/>
              </a:rPr>
              <a:t>सञ्चालन निर्देशिका, २०७७</a:t>
            </a:r>
            <a:r>
              <a:rPr lang="en-US" sz="2400" dirty="0">
                <a:latin typeface="Calibri" panose="020F0502020204030204" pitchFamily="34" charset="0"/>
                <a:cs typeface="Kalimati" panose="00000400000000000000" pitchFamily="2"/>
              </a:rPr>
              <a:t> </a:t>
            </a:r>
            <a:r>
              <a:rPr lang="ne-NP" sz="2400" dirty="0">
                <a:latin typeface="Calibri" panose="020F0502020204030204" pitchFamily="34" charset="0"/>
                <a:cs typeface="Kalimati" panose="00000400000000000000" pitchFamily="2"/>
              </a:rPr>
              <a:t>को अनुसूची १, २ (क)</a:t>
            </a:r>
            <a:r>
              <a:rPr lang="en-US" sz="2400" dirty="0">
                <a:latin typeface="Calibri" panose="020F0502020204030204" pitchFamily="34" charset="0"/>
                <a:cs typeface="Kalimati" panose="00000400000000000000" pitchFamily="2"/>
              </a:rPr>
              <a:t> </a:t>
            </a:r>
            <a:r>
              <a:rPr lang="ne-NP" sz="2400" dirty="0">
                <a:latin typeface="Calibri" panose="020F0502020204030204" pitchFamily="34" charset="0"/>
                <a:cs typeface="Kalimati" panose="00000400000000000000" pitchFamily="2"/>
              </a:rPr>
              <a:t> र २ (ख) मा देहाय अनुसारको अनुगमन तथा </a:t>
            </a:r>
            <a:r>
              <a:rPr lang="ne-NP" sz="2400">
                <a:latin typeface="Calibri" panose="020F0502020204030204" pitchFamily="34" charset="0"/>
                <a:cs typeface="Kalimati" panose="00000400000000000000" pitchFamily="2"/>
              </a:rPr>
              <a:t>सुपरिवेक्षण फारामको </a:t>
            </a:r>
            <a:r>
              <a:rPr lang="ne-NP" sz="2400" dirty="0">
                <a:latin typeface="Calibri" panose="020F0502020204030204" pitchFamily="34" charset="0"/>
                <a:cs typeface="Kalimati" panose="00000400000000000000" pitchFamily="2"/>
              </a:rPr>
              <a:t>व्यवस्था गरिएको छ: </a:t>
            </a:r>
          </a:p>
          <a:p>
            <a:pPr marR="0" algn="just">
              <a:lnSpc>
                <a:spcPct val="150000"/>
              </a:lnSpc>
              <a:spcBef>
                <a:spcPts val="0"/>
              </a:spcBef>
              <a:spcAft>
                <a:spcPts val="800"/>
              </a:spcAft>
            </a:pPr>
            <a:endParaRPr lang="en-US" sz="2400" dirty="0">
              <a:effectLst/>
              <a:latin typeface="Calibri" panose="020F0502020204030204" pitchFamily="34" charset="0"/>
              <a:ea typeface="Calibri" panose="020F0502020204030204" pitchFamily="34" charset="0"/>
              <a:cs typeface="Kalimati" panose="00000400000000000000" pitchFamily="2"/>
            </a:endParaRPr>
          </a:p>
          <a:p>
            <a:pPr marL="342900" marR="0" indent="-342900" algn="just">
              <a:lnSpc>
                <a:spcPct val="150000"/>
              </a:lnSpc>
              <a:spcBef>
                <a:spcPts val="0"/>
              </a:spcBef>
              <a:spcAft>
                <a:spcPts val="800"/>
              </a:spcAft>
              <a:buFont typeface="Wingdings" panose="05000000000000000000" pitchFamily="2" charset="2"/>
              <a:buChar char="Ø"/>
            </a:pPr>
            <a:r>
              <a:rPr lang="ne-NP" sz="2400" dirty="0">
                <a:effectLst/>
                <a:latin typeface="Calibri" panose="020F0502020204030204" pitchFamily="34" charset="0"/>
                <a:ea typeface="Calibri" panose="020F0502020204030204" pitchFamily="34" charset="0"/>
                <a:cs typeface="Kalimati" panose="00000400000000000000" pitchFamily="2"/>
              </a:rPr>
              <a:t>अनुगमनकर्ताले भर्ने: अनुगमन फाराम</a:t>
            </a:r>
          </a:p>
          <a:p>
            <a:pPr marL="342900" indent="-342900" algn="just">
              <a:lnSpc>
                <a:spcPct val="150000"/>
              </a:lnSpc>
              <a:spcAft>
                <a:spcPts val="800"/>
              </a:spcAft>
              <a:buFont typeface="Wingdings" panose="05000000000000000000" pitchFamily="2" charset="2"/>
              <a:buChar char="Ø"/>
            </a:pPr>
            <a:r>
              <a:rPr lang="ne-NP" sz="2400" dirty="0">
                <a:latin typeface="Calibri" panose="020F0502020204030204" pitchFamily="34" charset="0"/>
                <a:ea typeface="Calibri" panose="020F0502020204030204" pitchFamily="34" charset="0"/>
                <a:cs typeface="Kalimati" panose="00000400000000000000" pitchFamily="2"/>
              </a:rPr>
              <a:t>सुपरिवेक्षणकर्ताले भर्ने: सुपरिवेक्षक सुपरिवेक्षण फाराम तथा गणक </a:t>
            </a:r>
            <a:r>
              <a:rPr lang="ne-NP" sz="2400">
                <a:latin typeface="Calibri" panose="020F0502020204030204" pitchFamily="34" charset="0"/>
                <a:ea typeface="Calibri" panose="020F0502020204030204" pitchFamily="34" charset="0"/>
                <a:cs typeface="Kalimati" panose="00000400000000000000" pitchFamily="2"/>
              </a:rPr>
              <a:t>सुपरिवेक्षण फाराम  </a:t>
            </a:r>
            <a:r>
              <a:rPr lang="ne-NP" sz="2400" dirty="0">
                <a:latin typeface="Calibri" panose="020F0502020204030204" pitchFamily="34" charset="0"/>
                <a:ea typeface="Calibri" panose="020F0502020204030204" pitchFamily="34" charset="0"/>
                <a:cs typeface="Kalimati" panose="00000400000000000000" pitchFamily="2"/>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7" name="TextBox 6">
            <a:extLst>
              <a:ext uri="{FF2B5EF4-FFF2-40B4-BE49-F238E27FC236}">
                <a16:creationId xmlns:a16="http://schemas.microsoft.com/office/drawing/2014/main" id="{90024D67-3010-440D-91E3-22347A7B07B3}"/>
              </a:ext>
            </a:extLst>
          </p:cNvPr>
          <p:cNvSpPr txBox="1"/>
          <p:nvPr/>
        </p:nvSpPr>
        <p:spPr>
          <a:xfrm>
            <a:off x="2735653" y="908741"/>
            <a:ext cx="6094838" cy="523220"/>
          </a:xfrm>
          <a:prstGeom prst="rect">
            <a:avLst/>
          </a:prstGeom>
          <a:noFill/>
        </p:spPr>
        <p:txBody>
          <a:bodyPr wrap="square">
            <a:spAutoFit/>
          </a:bodyPr>
          <a:lstStyle/>
          <a:p>
            <a:pPr algn="ctr"/>
            <a:r>
              <a:rPr lang="ne-NP" sz="2800" b="1" dirty="0">
                <a:solidFill>
                  <a:schemeClr val="accent5"/>
                </a:solidFill>
                <a:latin typeface="Preeti" pitchFamily="2" charset="0"/>
                <a:ea typeface="Calibri"/>
                <a:cs typeface="Kalimati" panose="00000400000000000000" pitchFamily="2"/>
              </a:rPr>
              <a:t>अनुगमन तथा सुपरिवेक्षण फारामहरु </a:t>
            </a:r>
            <a:endParaRPr lang="en-US" sz="2800" dirty="0">
              <a:solidFill>
                <a:schemeClr val="accent5"/>
              </a:solidFill>
              <a:cs typeface="Kalimati" pitchFamily="2"/>
            </a:endParaRPr>
          </a:p>
        </p:txBody>
      </p:sp>
      <p:cxnSp>
        <p:nvCxnSpPr>
          <p:cNvPr id="5" name="Straight Connector 4">
            <a:extLst>
              <a:ext uri="{FF2B5EF4-FFF2-40B4-BE49-F238E27FC236}">
                <a16:creationId xmlns:a16="http://schemas.microsoft.com/office/drawing/2014/main" id="{9137E884-57D2-4AB8-8D4E-0ED90A65C57C}"/>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67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a:t>Overall HRMMS System</a:t>
            </a:r>
            <a:endParaRPr/>
          </a:p>
        </p:txBody>
      </p:sp>
      <p:sp>
        <p:nvSpPr>
          <p:cNvPr id="61" name="Google Shape;61;p14"/>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endParaRPr/>
          </a:p>
        </p:txBody>
      </p:sp>
      <p:pic>
        <p:nvPicPr>
          <p:cNvPr id="62" name="Google Shape;62;p14"/>
          <p:cNvPicPr preferRelativeResize="0"/>
          <p:nvPr/>
        </p:nvPicPr>
        <p:blipFill>
          <a:blip r:embed="rId3">
            <a:alphaModFix/>
          </a:blip>
          <a:stretch>
            <a:fillRect/>
          </a:stretch>
        </p:blipFill>
        <p:spPr>
          <a:xfrm>
            <a:off x="415585" y="1710318"/>
            <a:ext cx="11137900" cy="4381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a:t>High-level view of Monitoring System</a:t>
            </a:r>
            <a:endParaRPr/>
          </a:p>
        </p:txBody>
      </p:sp>
      <p:pic>
        <p:nvPicPr>
          <p:cNvPr id="68" name="Google Shape;68;p15"/>
          <p:cNvPicPr preferRelativeResize="0"/>
          <p:nvPr/>
        </p:nvPicPr>
        <p:blipFill>
          <a:blip r:embed="rId3">
            <a:alphaModFix/>
          </a:blip>
          <a:stretch>
            <a:fillRect/>
          </a:stretch>
        </p:blipFill>
        <p:spPr>
          <a:xfrm>
            <a:off x="0" y="1356968"/>
            <a:ext cx="11181533" cy="550103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a:t>User Flow</a:t>
            </a:r>
            <a:endParaRPr/>
          </a:p>
        </p:txBody>
      </p:sp>
      <p:pic>
        <p:nvPicPr>
          <p:cNvPr id="95" name="Google Shape;95;p19"/>
          <p:cNvPicPr preferRelativeResize="0"/>
          <p:nvPr/>
        </p:nvPicPr>
        <p:blipFill>
          <a:blip r:embed="rId3">
            <a:alphaModFix/>
          </a:blip>
          <a:stretch>
            <a:fillRect/>
          </a:stretch>
        </p:blipFill>
        <p:spPr>
          <a:xfrm>
            <a:off x="1340203" y="1387533"/>
            <a:ext cx="9833796" cy="549846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a:t>Monitoring Reports</a:t>
            </a:r>
            <a:endParaRPr/>
          </a:p>
        </p:txBody>
      </p:sp>
      <p:sp>
        <p:nvSpPr>
          <p:cNvPr id="101" name="Google Shape;101;p20"/>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marL="0" indent="0">
              <a:spcAft>
                <a:spcPts val="1600"/>
              </a:spcAft>
              <a:buNone/>
            </a:pPr>
            <a:endParaRPr/>
          </a:p>
        </p:txBody>
      </p:sp>
      <p:pic>
        <p:nvPicPr>
          <p:cNvPr id="102" name="Google Shape;102;p20"/>
          <p:cNvPicPr preferRelativeResize="0"/>
          <p:nvPr/>
        </p:nvPicPr>
        <p:blipFill>
          <a:blip r:embed="rId3">
            <a:alphaModFix/>
          </a:blip>
          <a:stretch>
            <a:fillRect/>
          </a:stretch>
        </p:blipFill>
        <p:spPr>
          <a:xfrm>
            <a:off x="415602" y="1536634"/>
            <a:ext cx="8116167" cy="558733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8EC7B9-614F-4C1F-9255-81ED97C8704A}"/>
              </a:ext>
            </a:extLst>
          </p:cNvPr>
          <p:cNvSpPr>
            <a:spLocks noGrp="1"/>
          </p:cNvSpPr>
          <p:nvPr>
            <p:ph type="sldNum" sz="quarter" idx="11"/>
          </p:nvPr>
        </p:nvSpPr>
        <p:spPr/>
        <p:txBody>
          <a:bodyPr/>
          <a:lstStyle/>
          <a:p>
            <a:fld id="{2840B2E4-A264-431E-ABDE-38E3BCDA5876}" type="slidenum">
              <a:rPr lang="en-US" smtClean="0"/>
              <a:t>37</a:t>
            </a:fld>
            <a:endParaRPr lang="en-US"/>
          </a:p>
        </p:txBody>
      </p:sp>
      <p:pic>
        <p:nvPicPr>
          <p:cNvPr id="14" name="Picture 13">
            <a:extLst>
              <a:ext uri="{FF2B5EF4-FFF2-40B4-BE49-F238E27FC236}">
                <a16:creationId xmlns:a16="http://schemas.microsoft.com/office/drawing/2014/main" id="{57BFF117-199C-465C-B548-AB955C4C7A88}"/>
              </a:ext>
            </a:extLst>
          </p:cNvPr>
          <p:cNvPicPr>
            <a:picLocks noChangeAspect="1"/>
          </p:cNvPicPr>
          <p:nvPr/>
        </p:nvPicPr>
        <p:blipFill rotWithShape="1">
          <a:blip r:embed="rId2"/>
          <a:srcRect t="29831" r="13997"/>
          <a:stretch/>
        </p:blipFill>
        <p:spPr>
          <a:xfrm>
            <a:off x="0" y="2037805"/>
            <a:ext cx="6097927" cy="4174889"/>
          </a:xfrm>
          <a:prstGeom prst="rect">
            <a:avLst/>
          </a:prstGeom>
        </p:spPr>
      </p:pic>
      <p:pic>
        <p:nvPicPr>
          <p:cNvPr id="16" name="Picture 15">
            <a:extLst>
              <a:ext uri="{FF2B5EF4-FFF2-40B4-BE49-F238E27FC236}">
                <a16:creationId xmlns:a16="http://schemas.microsoft.com/office/drawing/2014/main" id="{45FB956C-A0A2-4309-AF11-BC2637C80D77}"/>
              </a:ext>
            </a:extLst>
          </p:cNvPr>
          <p:cNvPicPr>
            <a:picLocks noChangeAspect="1"/>
          </p:cNvPicPr>
          <p:nvPr/>
        </p:nvPicPr>
        <p:blipFill>
          <a:blip r:embed="rId3"/>
          <a:stretch>
            <a:fillRect/>
          </a:stretch>
        </p:blipFill>
        <p:spPr>
          <a:xfrm>
            <a:off x="6494854" y="2325189"/>
            <a:ext cx="5623056" cy="3934532"/>
          </a:xfrm>
          <a:prstGeom prst="rect">
            <a:avLst/>
          </a:prstGeom>
        </p:spPr>
      </p:pic>
      <p:pic>
        <p:nvPicPr>
          <p:cNvPr id="17" name="Picture 16">
            <a:extLst>
              <a:ext uri="{FF2B5EF4-FFF2-40B4-BE49-F238E27FC236}">
                <a16:creationId xmlns:a16="http://schemas.microsoft.com/office/drawing/2014/main" id="{B03F154A-B9F0-464C-80DE-F2571257D0A2}"/>
              </a:ext>
            </a:extLst>
          </p:cNvPr>
          <p:cNvPicPr>
            <a:picLocks noChangeAspect="1"/>
          </p:cNvPicPr>
          <p:nvPr/>
        </p:nvPicPr>
        <p:blipFill rotWithShape="1">
          <a:blip r:embed="rId2"/>
          <a:srcRect l="3525" t="-5132" r="1609" b="69540"/>
          <a:stretch/>
        </p:blipFill>
        <p:spPr>
          <a:xfrm>
            <a:off x="0" y="-528510"/>
            <a:ext cx="12064855" cy="2472264"/>
          </a:xfrm>
          <a:prstGeom prst="rect">
            <a:avLst/>
          </a:prstGeom>
        </p:spPr>
      </p:pic>
    </p:spTree>
    <p:extLst>
      <p:ext uri="{BB962C8B-B14F-4D97-AF65-F5344CB8AC3E}">
        <p14:creationId xmlns:p14="http://schemas.microsoft.com/office/powerpoint/2010/main" val="3867303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518E84-1549-4E5E-8228-F76E793163CD}"/>
              </a:ext>
            </a:extLst>
          </p:cNvPr>
          <p:cNvSpPr>
            <a:spLocks noGrp="1"/>
          </p:cNvSpPr>
          <p:nvPr>
            <p:ph type="sldNum" sz="quarter" idx="11"/>
          </p:nvPr>
        </p:nvSpPr>
        <p:spPr/>
        <p:txBody>
          <a:bodyPr/>
          <a:lstStyle/>
          <a:p>
            <a:fld id="{2840B2E4-A264-431E-ABDE-38E3BCDA5876}" type="slidenum">
              <a:rPr lang="en-US" smtClean="0"/>
              <a:t>38</a:t>
            </a:fld>
            <a:endParaRPr lang="en-US"/>
          </a:p>
        </p:txBody>
      </p:sp>
      <p:sp>
        <p:nvSpPr>
          <p:cNvPr id="4" name="TextBox 3">
            <a:extLst>
              <a:ext uri="{FF2B5EF4-FFF2-40B4-BE49-F238E27FC236}">
                <a16:creationId xmlns:a16="http://schemas.microsoft.com/office/drawing/2014/main" id="{14220FE4-F546-49A2-8B95-06A8D0B0708A}"/>
              </a:ext>
            </a:extLst>
          </p:cNvPr>
          <p:cNvSpPr txBox="1"/>
          <p:nvPr/>
        </p:nvSpPr>
        <p:spPr>
          <a:xfrm>
            <a:off x="0" y="838498"/>
            <a:ext cx="12192000" cy="545855"/>
          </a:xfrm>
          <a:prstGeom prst="rect">
            <a:avLst/>
          </a:prstGeom>
          <a:noFill/>
        </p:spPr>
        <p:txBody>
          <a:bodyPr wrap="square">
            <a:spAutoFit/>
          </a:bodyPr>
          <a:lstStyle/>
          <a:p>
            <a:pPr marL="0" marR="0" algn="ctr">
              <a:lnSpc>
                <a:spcPct val="107000"/>
              </a:lnSpc>
              <a:spcBef>
                <a:spcPts val="0"/>
              </a:spcBef>
              <a:spcAft>
                <a:spcPts val="800"/>
              </a:spcAft>
            </a:pPr>
            <a:r>
              <a:rPr lang="ne-NP" sz="2800" b="1" dirty="0">
                <a:solidFill>
                  <a:schemeClr val="accent5"/>
                </a:solidFill>
                <a:effectLst/>
                <a:latin typeface="Calibri" panose="020F0502020204030204" pitchFamily="34" charset="0"/>
                <a:ea typeface="Calibri" panose="020F0502020204030204" pitchFamily="34" charset="0"/>
                <a:cs typeface="Kalimati" panose="00000400000000000000" pitchFamily="2"/>
              </a:rPr>
              <a:t>सुपरिवेक्षक सुपरिवेक्षण फाराम</a:t>
            </a:r>
            <a:endParaRPr lang="en-US" sz="2800" b="1" dirty="0">
              <a:solidFill>
                <a:schemeClr val="accent5"/>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6" name="TextBox 5">
            <a:extLst>
              <a:ext uri="{FF2B5EF4-FFF2-40B4-BE49-F238E27FC236}">
                <a16:creationId xmlns:a16="http://schemas.microsoft.com/office/drawing/2014/main" id="{9F38538E-4B5F-4E9D-B81D-63A802CE0345}"/>
              </a:ext>
            </a:extLst>
          </p:cNvPr>
          <p:cNvSpPr txBox="1"/>
          <p:nvPr/>
        </p:nvSpPr>
        <p:spPr>
          <a:xfrm>
            <a:off x="627018" y="1819309"/>
            <a:ext cx="10968370" cy="3621504"/>
          </a:xfrm>
          <a:prstGeom prst="rect">
            <a:avLst/>
          </a:prstGeom>
          <a:no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ne-NP" sz="2400" dirty="0">
                <a:effectLst/>
                <a:latin typeface="Calibri" panose="020F0502020204030204" pitchFamily="34" charset="0"/>
                <a:ea typeface="Calibri" panose="020F0502020204030204" pitchFamily="34" charset="0"/>
                <a:cs typeface="Kalimati" panose="00000400000000000000" pitchFamily="2"/>
              </a:rPr>
              <a:t>राष्ट्रिय जनगणनाका लागि तथ्याङ्क सङ्कलन गर्ने कार्यमा खटिएका सुपरिवेक्षकको सुपरिवेक्षण गर्न तालिमप्राप्त कर्मचारी “सुपरिवेक्षणकर्ता” को रुपमा खटिने छन् । </a:t>
            </a:r>
            <a:endParaRPr lang="en-US" dirty="0">
              <a:effectLst/>
              <a:latin typeface="Calibri" panose="020F0502020204030204" pitchFamily="34" charset="0"/>
              <a:ea typeface="Calibri" panose="020F0502020204030204" pitchFamily="34" charset="0"/>
              <a:cs typeface="Kalimati" panose="00000400000000000000" pitchFamily="2"/>
            </a:endParaRPr>
          </a:p>
          <a:p>
            <a:pPr marL="285750" marR="0" indent="-285750" algn="just">
              <a:lnSpc>
                <a:spcPct val="150000"/>
              </a:lnSpc>
              <a:spcBef>
                <a:spcPts val="0"/>
              </a:spcBef>
              <a:spcAft>
                <a:spcPts val="800"/>
              </a:spcAft>
              <a:buFont typeface="Arial" panose="020B0604020202020204" pitchFamily="34" charset="0"/>
              <a:buChar char="•"/>
            </a:pPr>
            <a:r>
              <a:rPr lang="ne-NP" sz="2400" dirty="0">
                <a:effectLst/>
                <a:latin typeface="Calibri" panose="020F0502020204030204" pitchFamily="34" charset="0"/>
                <a:ea typeface="Calibri" panose="020F0502020204030204" pitchFamily="34" charset="0"/>
                <a:cs typeface="Kalimati" panose="00000400000000000000" pitchFamily="2"/>
              </a:rPr>
              <a:t>सुपरिवेक्षकले गरेको स्थलगत कार्यको सुपरिवेक्षण गर्न खटिएका सुपरिवेक्षणकर्ता केन्द्र</a:t>
            </a:r>
            <a:r>
              <a:rPr lang="en-US" sz="2400" dirty="0">
                <a:effectLst/>
                <a:latin typeface="Kalimati" panose="00000400000000000000" pitchFamily="2"/>
                <a:ea typeface="Calibri" panose="020F0502020204030204" pitchFamily="34" charset="0"/>
                <a:cs typeface="Kalimati" panose="00000400000000000000" pitchFamily="2"/>
              </a:rPr>
              <a:t>, </a:t>
            </a:r>
            <a:r>
              <a:rPr lang="ne-NP" sz="2400" dirty="0">
                <a:effectLst/>
                <a:latin typeface="Calibri" panose="020F0502020204030204" pitchFamily="34" charset="0"/>
                <a:ea typeface="Calibri" panose="020F0502020204030204" pitchFamily="34" charset="0"/>
                <a:cs typeface="Kalimati" panose="00000400000000000000" pitchFamily="2"/>
              </a:rPr>
              <a:t>प्रदेश</a:t>
            </a:r>
            <a:r>
              <a:rPr lang="en-US" sz="2400" dirty="0">
                <a:effectLst/>
                <a:latin typeface="Kalimati" panose="00000400000000000000" pitchFamily="2"/>
                <a:ea typeface="Calibri" panose="020F0502020204030204" pitchFamily="34" charset="0"/>
                <a:cs typeface="Kalimati" panose="00000400000000000000" pitchFamily="2"/>
              </a:rPr>
              <a:t>, </a:t>
            </a:r>
            <a:r>
              <a:rPr lang="ne-NP" sz="2400" dirty="0">
                <a:effectLst/>
                <a:latin typeface="Calibri" panose="020F0502020204030204" pitchFamily="34" charset="0"/>
                <a:ea typeface="Calibri" panose="020F0502020204030204" pitchFamily="34" charset="0"/>
                <a:cs typeface="Kalimati" panose="00000400000000000000" pitchFamily="2"/>
              </a:rPr>
              <a:t>जिल्ला र स्थानीयस्तरका कर्मचारी समेत हुन सक्दछन् ।</a:t>
            </a:r>
            <a:endParaRPr lang="en-US" dirty="0">
              <a:effectLst/>
              <a:latin typeface="Calibri" panose="020F0502020204030204" pitchFamily="34" charset="0"/>
              <a:ea typeface="Calibri" panose="020F0502020204030204" pitchFamily="34" charset="0"/>
              <a:cs typeface="Kalimati" panose="00000400000000000000" pitchFamily="2"/>
            </a:endParaRPr>
          </a:p>
          <a:p>
            <a:pPr marL="285750" marR="0" indent="-285750" algn="just">
              <a:lnSpc>
                <a:spcPct val="150000"/>
              </a:lnSpc>
              <a:spcBef>
                <a:spcPts val="0"/>
              </a:spcBef>
              <a:spcAft>
                <a:spcPts val="800"/>
              </a:spcAft>
              <a:buFont typeface="Arial" panose="020B0604020202020204" pitchFamily="34" charset="0"/>
              <a:buChar char="•"/>
            </a:pPr>
            <a:r>
              <a:rPr lang="ne-NP" sz="2400" b="1" dirty="0">
                <a:solidFill>
                  <a:srgbClr val="0070C0"/>
                </a:solidFill>
                <a:effectLst/>
                <a:latin typeface="Calibri" panose="020F0502020204030204" pitchFamily="34" charset="0"/>
                <a:ea typeface="Calibri" panose="020F0502020204030204" pitchFamily="34" charset="0"/>
                <a:cs typeface="Kalimati" panose="00000400000000000000" pitchFamily="2"/>
              </a:rPr>
              <a:t>सुपरिवेक्षणकर्ताले सुपरिवेक्षणमा जाँदा</a:t>
            </a:r>
            <a:r>
              <a:rPr lang="en-US" sz="2400" b="1" dirty="0">
                <a:solidFill>
                  <a:srgbClr val="0070C0"/>
                </a:solidFill>
                <a:effectLst/>
                <a:latin typeface="Calibri" panose="020F0502020204030204" pitchFamily="34" charset="0"/>
                <a:ea typeface="Calibri" panose="020F0502020204030204" pitchFamily="34" charset="0"/>
                <a:cs typeface="Kalimati" panose="00000400000000000000" pitchFamily="2"/>
              </a:rPr>
              <a:t> </a:t>
            </a:r>
            <a:r>
              <a:rPr lang="ne-NP" sz="2400" b="1" dirty="0">
                <a:solidFill>
                  <a:srgbClr val="0070C0"/>
                </a:solidFill>
                <a:effectLst/>
                <a:latin typeface="Calibri" panose="020F0502020204030204" pitchFamily="34" charset="0"/>
                <a:ea typeface="Calibri" panose="020F0502020204030204" pitchFamily="34" charset="0"/>
                <a:cs typeface="Kalimati" panose="00000400000000000000" pitchFamily="2"/>
              </a:rPr>
              <a:t>अनुगमन फाराम र सुपरिवेक्षक सुपरिवेक्षण फाराम भरी अनलाइनमा प्रविष्टि गर्ने वा सिधै अनलाइनमा भरी प्रतिवेदन पेश गर्दछन् ।</a:t>
            </a:r>
            <a:endParaRPr lang="en-US" sz="2400" b="1" dirty="0">
              <a:solidFill>
                <a:srgbClr val="0070C0"/>
              </a:solidFill>
              <a:effectLst/>
              <a:latin typeface="Calibri" panose="020F0502020204030204" pitchFamily="34" charset="0"/>
              <a:ea typeface="Calibri" panose="020F0502020204030204" pitchFamily="34" charset="0"/>
              <a:cs typeface="Kalimati" panose="00000400000000000000" pitchFamily="2"/>
            </a:endParaRPr>
          </a:p>
        </p:txBody>
      </p:sp>
      <p:cxnSp>
        <p:nvCxnSpPr>
          <p:cNvPr id="5" name="Straight Connector 4">
            <a:extLst>
              <a:ext uri="{FF2B5EF4-FFF2-40B4-BE49-F238E27FC236}">
                <a16:creationId xmlns:a16="http://schemas.microsoft.com/office/drawing/2014/main" id="{D15F3CF4-A532-4B46-BF37-F540F797503F}"/>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807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35DBE9-728D-404E-9C6C-237219B216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4" t="5106" r="4102" b="15428"/>
          <a:stretch/>
        </p:blipFill>
        <p:spPr>
          <a:xfrm>
            <a:off x="5983250" y="-16828"/>
            <a:ext cx="6161724" cy="6778164"/>
          </a:xfrm>
          <a:prstGeom prst="rect">
            <a:avLst/>
          </a:prstGeom>
        </p:spPr>
      </p:pic>
      <p:sp>
        <p:nvSpPr>
          <p:cNvPr id="2" name="Slide Number Placeholder 1">
            <a:extLst>
              <a:ext uri="{FF2B5EF4-FFF2-40B4-BE49-F238E27FC236}">
                <a16:creationId xmlns:a16="http://schemas.microsoft.com/office/drawing/2014/main" id="{753E48BB-E98F-476E-BDE0-A9CC2343DE9C}"/>
              </a:ext>
            </a:extLst>
          </p:cNvPr>
          <p:cNvSpPr>
            <a:spLocks noGrp="1"/>
          </p:cNvSpPr>
          <p:nvPr>
            <p:ph type="sldNum" sz="quarter" idx="11"/>
          </p:nvPr>
        </p:nvSpPr>
        <p:spPr/>
        <p:txBody>
          <a:bodyPr/>
          <a:lstStyle/>
          <a:p>
            <a:fld id="{2840B2E4-A264-431E-ABDE-38E3BCDA5876}" type="slidenum">
              <a:rPr lang="en-US" smtClean="0"/>
              <a:t>39</a:t>
            </a:fld>
            <a:endParaRPr lang="en-US"/>
          </a:p>
        </p:txBody>
      </p:sp>
      <p:pic>
        <p:nvPicPr>
          <p:cNvPr id="4" name="Picture 3">
            <a:extLst>
              <a:ext uri="{FF2B5EF4-FFF2-40B4-BE49-F238E27FC236}">
                <a16:creationId xmlns:a16="http://schemas.microsoft.com/office/drawing/2014/main" id="{6281F762-9AB8-415A-9F76-33F8584A51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45" t="6477" r="3627" b="12075"/>
          <a:stretch/>
        </p:blipFill>
        <p:spPr>
          <a:xfrm>
            <a:off x="47026" y="-67927"/>
            <a:ext cx="5992779" cy="6925927"/>
          </a:xfrm>
          <a:prstGeom prst="rect">
            <a:avLst/>
          </a:prstGeom>
        </p:spPr>
      </p:pic>
    </p:spTree>
    <p:extLst>
      <p:ext uri="{BB962C8B-B14F-4D97-AF65-F5344CB8AC3E}">
        <p14:creationId xmlns:p14="http://schemas.microsoft.com/office/powerpoint/2010/main" val="204547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289785" y="6568654"/>
            <a:ext cx="2743200" cy="365125"/>
          </a:xfrm>
        </p:spPr>
        <p:txBody>
          <a:bodyPr/>
          <a:lstStyle/>
          <a:p>
            <a:fld id="{2840B2E4-A264-431E-ABDE-38E3BCDA5876}" type="slidenum">
              <a:rPr lang="en-US" smtClean="0"/>
              <a:t>4</a:t>
            </a:fld>
            <a:endParaRPr lang="en-US" dirty="0"/>
          </a:p>
        </p:txBody>
      </p:sp>
      <p:sp>
        <p:nvSpPr>
          <p:cNvPr id="2" name="Rectangle 1"/>
          <p:cNvSpPr/>
          <p:nvPr/>
        </p:nvSpPr>
        <p:spPr>
          <a:xfrm>
            <a:off x="-152165" y="914179"/>
            <a:ext cx="12185150" cy="490904"/>
          </a:xfrm>
          <a:prstGeom prst="rect">
            <a:avLst/>
          </a:prstGeom>
        </p:spPr>
        <p:txBody>
          <a:bodyPr wrap="squar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p>
        </p:txBody>
      </p:sp>
      <p:sp>
        <p:nvSpPr>
          <p:cNvPr id="3" name="Rectangle 2"/>
          <p:cNvSpPr/>
          <p:nvPr/>
        </p:nvSpPr>
        <p:spPr>
          <a:xfrm>
            <a:off x="448256" y="1405083"/>
            <a:ext cx="11198670" cy="5586145"/>
          </a:xfrm>
          <a:prstGeom prst="rect">
            <a:avLst/>
          </a:prstGeom>
        </p:spPr>
        <p:txBody>
          <a:bodyPr wrap="square">
            <a:spAutoFit/>
          </a:bodyPr>
          <a:lstStyle/>
          <a:p>
            <a:pPr marL="285750" indent="-285750">
              <a:lnSpc>
                <a:spcPct val="150000"/>
              </a:lnSpc>
              <a:buFont typeface="Arial" pitchFamily="34" charset="0"/>
              <a:buChar char="•"/>
            </a:pPr>
            <a:r>
              <a:rPr lang="ne-NP" sz="2400" dirty="0">
                <a:cs typeface="Kalimati" panose="00000400000000000000" pitchFamily="2"/>
              </a:rPr>
              <a:t>राष्ट्रिय जनगणना २०७८ को तथ्याङ्क संकलन गर्न तयार गरिएको मुख्य</a:t>
            </a:r>
            <a:r>
              <a:rPr lang="en-US" sz="2400" dirty="0">
                <a:cs typeface="Kalimati" panose="00000400000000000000" pitchFamily="2"/>
              </a:rPr>
              <a:t> </a:t>
            </a:r>
            <a:r>
              <a:rPr lang="ne-NP" sz="2400" dirty="0">
                <a:cs typeface="Kalimati" panose="00000400000000000000" pitchFamily="2"/>
              </a:rPr>
              <a:t>प्रश्नावलीलाई ठुलो र सानो आकारका क्रमशः १०० पाने र ४० पाने गरी दुई किसिमका किताबमा वाइण्डिङ्ग गरिएको छ ।</a:t>
            </a:r>
          </a:p>
          <a:p>
            <a:pPr marL="285750" indent="-285750">
              <a:lnSpc>
                <a:spcPct val="150000"/>
              </a:lnSpc>
              <a:buFont typeface="Arial" pitchFamily="34" charset="0"/>
              <a:buChar char="•"/>
            </a:pPr>
            <a:r>
              <a:rPr lang="ne-NP" sz="2400" dirty="0">
                <a:cs typeface="Kalimati" panose="00000400000000000000" pitchFamily="2"/>
              </a:rPr>
              <a:t>यी किताबमा ८ जनासम्म सदस्य हुने क्रमशः ५० र २० घरपरिवारको विवरण लिन सकिन्छ ।</a:t>
            </a:r>
          </a:p>
          <a:p>
            <a:pPr marL="285750" indent="-285750">
              <a:lnSpc>
                <a:spcPct val="150000"/>
              </a:lnSpc>
              <a:buFont typeface="Arial" pitchFamily="34" charset="0"/>
              <a:buChar char="•"/>
            </a:pPr>
            <a:r>
              <a:rPr lang="ne-NP" sz="2400" dirty="0">
                <a:cs typeface="Kalimati" panose="00000400000000000000" pitchFamily="2"/>
              </a:rPr>
              <a:t>एउटा गणना क्षेत्रमा गणना सकिएको तर किताबका पाना बाँकी भए बाँकी भएका पाना खाली छोड्नु पर्छ । </a:t>
            </a:r>
          </a:p>
          <a:p>
            <a:pPr marL="285750" indent="-285750">
              <a:lnSpc>
                <a:spcPct val="150000"/>
              </a:lnSpc>
              <a:buFont typeface="Arial" pitchFamily="34" charset="0"/>
              <a:buChar char="•"/>
            </a:pPr>
            <a:r>
              <a:rPr lang="ne-NP" sz="2400" dirty="0">
                <a:cs typeface="Kalimati" panose="00000400000000000000" pitchFamily="2"/>
              </a:rPr>
              <a:t>कतिपय विवरणहरु अगाडिकै कक्षामा छलफल भैसकेको हुँदा यहाँ छोटकरीमा दिइएको छ, जस्तै: परिचयात्मक विवरणहरु । </a:t>
            </a:r>
            <a:endParaRPr lang="en-US" sz="2400" dirty="0">
              <a:cs typeface="Kalimati" panose="00000400000000000000" pitchFamily="2"/>
            </a:endParaRPr>
          </a:p>
          <a:p>
            <a:pPr marL="285750" indent="-285750">
              <a:lnSpc>
                <a:spcPct val="150000"/>
              </a:lnSpc>
              <a:buFont typeface="Arial" pitchFamily="34" charset="0"/>
              <a:buChar char="•"/>
            </a:pPr>
            <a:endParaRPr lang="ne-NP" sz="2400" dirty="0">
              <a:cs typeface="Kalimati" panose="00000400000000000000" pitchFamily="2"/>
            </a:endParaRPr>
          </a:p>
        </p:txBody>
      </p:sp>
      <p:sp>
        <p:nvSpPr>
          <p:cNvPr id="8" name="TextBox 7">
            <a:extLst>
              <a:ext uri="{FF2B5EF4-FFF2-40B4-BE49-F238E27FC236}">
                <a16:creationId xmlns:a16="http://schemas.microsoft.com/office/drawing/2014/main" id="{D0B83F69-B2FA-49AC-A56C-D95F0E56B342}"/>
              </a:ext>
            </a:extLst>
          </p:cNvPr>
          <p:cNvSpPr txBox="1"/>
          <p:nvPr/>
        </p:nvSpPr>
        <p:spPr>
          <a:xfrm>
            <a:off x="5523666" y="6474544"/>
            <a:ext cx="6177168" cy="369332"/>
          </a:xfrm>
          <a:prstGeom prst="rect">
            <a:avLst/>
          </a:prstGeom>
          <a:noFill/>
        </p:spPr>
        <p:txBody>
          <a:bodyPr wrap="square">
            <a:spAutoFit/>
          </a:bodyPr>
          <a:lstStyle/>
          <a:p>
            <a:pPr algn="r"/>
            <a:r>
              <a:rPr lang="ne-NP" sz="1800" b="1" dirty="0">
                <a:solidFill>
                  <a:srgbClr val="0070C0"/>
                </a:solidFill>
                <a:cs typeface="Kalimati" panose="00000400000000000000" pitchFamily="2"/>
              </a:rPr>
              <a:t>क्रमशः</a:t>
            </a:r>
            <a:endParaRPr lang="en-US" dirty="0"/>
          </a:p>
        </p:txBody>
      </p:sp>
    </p:spTree>
    <p:extLst>
      <p:ext uri="{BB962C8B-B14F-4D97-AF65-F5344CB8AC3E}">
        <p14:creationId xmlns:p14="http://schemas.microsoft.com/office/powerpoint/2010/main" val="1337734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9EF73F-8BE8-4BE8-9C85-7D652C43ACD4}"/>
              </a:ext>
            </a:extLst>
          </p:cNvPr>
          <p:cNvSpPr>
            <a:spLocks noGrp="1"/>
          </p:cNvSpPr>
          <p:nvPr>
            <p:ph type="sldNum" sz="quarter" idx="11"/>
          </p:nvPr>
        </p:nvSpPr>
        <p:spPr/>
        <p:txBody>
          <a:bodyPr/>
          <a:lstStyle/>
          <a:p>
            <a:fld id="{2840B2E4-A264-431E-ABDE-38E3BCDA5876}" type="slidenum">
              <a:rPr lang="en-US" smtClean="0"/>
              <a:t>40</a:t>
            </a:fld>
            <a:endParaRPr lang="en-US"/>
          </a:p>
        </p:txBody>
      </p:sp>
      <p:sp>
        <p:nvSpPr>
          <p:cNvPr id="4" name="TextBox 3">
            <a:extLst>
              <a:ext uri="{FF2B5EF4-FFF2-40B4-BE49-F238E27FC236}">
                <a16:creationId xmlns:a16="http://schemas.microsoft.com/office/drawing/2014/main" id="{6070A50A-573C-41BC-B272-79509FF67AA0}"/>
              </a:ext>
            </a:extLst>
          </p:cNvPr>
          <p:cNvSpPr txBox="1"/>
          <p:nvPr/>
        </p:nvSpPr>
        <p:spPr>
          <a:xfrm>
            <a:off x="0" y="945316"/>
            <a:ext cx="12192000" cy="545855"/>
          </a:xfrm>
          <a:prstGeom prst="rect">
            <a:avLst/>
          </a:prstGeom>
          <a:noFill/>
        </p:spPr>
        <p:txBody>
          <a:bodyPr wrap="square">
            <a:spAutoFit/>
          </a:bodyPr>
          <a:lstStyle/>
          <a:p>
            <a:pPr marL="0" marR="0" algn="ctr">
              <a:lnSpc>
                <a:spcPct val="107000"/>
              </a:lnSpc>
              <a:spcBef>
                <a:spcPts val="0"/>
              </a:spcBef>
              <a:spcAft>
                <a:spcPts val="800"/>
              </a:spcAft>
            </a:pPr>
            <a:r>
              <a:rPr lang="ne-NP" sz="2800" b="1" dirty="0">
                <a:solidFill>
                  <a:schemeClr val="accent5"/>
                </a:solidFill>
                <a:effectLst/>
                <a:latin typeface="Calibri" panose="020F0502020204030204" pitchFamily="34" charset="0"/>
                <a:ea typeface="Calibri" panose="020F0502020204030204" pitchFamily="34" charset="0"/>
                <a:cs typeface="Kalimati" panose="00000400000000000000" pitchFamily="2"/>
              </a:rPr>
              <a:t>गणक सुपरिवेक्षण फाराम</a:t>
            </a:r>
            <a:endParaRPr lang="en-US" sz="2800" b="1" dirty="0">
              <a:solidFill>
                <a:schemeClr val="accent5"/>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6" name="TextBox 5">
            <a:extLst>
              <a:ext uri="{FF2B5EF4-FFF2-40B4-BE49-F238E27FC236}">
                <a16:creationId xmlns:a16="http://schemas.microsoft.com/office/drawing/2014/main" id="{CFE16A83-7696-4187-AD0A-04EE2386462C}"/>
              </a:ext>
            </a:extLst>
          </p:cNvPr>
          <p:cNvSpPr txBox="1"/>
          <p:nvPr/>
        </p:nvSpPr>
        <p:spPr>
          <a:xfrm>
            <a:off x="108155" y="1817126"/>
            <a:ext cx="12083845" cy="4278094"/>
          </a:xfrm>
          <a:prstGeom prst="rect">
            <a:avLst/>
          </a:prstGeom>
          <a:no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ne-NP" sz="2400" dirty="0">
                <a:effectLst/>
                <a:latin typeface="Calibri" panose="020F0502020204030204" pitchFamily="34" charset="0"/>
                <a:ea typeface="Calibri" panose="020F0502020204030204" pitchFamily="34" charset="0"/>
                <a:cs typeface="Kalimati" panose="00000400000000000000" pitchFamily="2"/>
              </a:rPr>
              <a:t>राष्ट्रिय जनगणनाका लागि तथ्याङ्क सङ्कलन गर्ने कार्यमा खटिएका गणकहरुको सुपरिवेक्षण गर्न तालिमप्राप्त कर्मचारी </a:t>
            </a:r>
            <a:r>
              <a:rPr lang="ne-NP" sz="2400" dirty="0">
                <a:effectLst/>
                <a:latin typeface="Calibri" panose="020F0502020204030204" pitchFamily="34" charset="0"/>
                <a:ea typeface="Calibri" panose="020F0502020204030204" pitchFamily="34" charset="0"/>
                <a:cs typeface="Arial" panose="020B0604020202020204" pitchFamily="34" charset="0"/>
              </a:rPr>
              <a:t>“</a:t>
            </a:r>
            <a:r>
              <a:rPr lang="ne-NP" sz="2400" dirty="0">
                <a:effectLst/>
                <a:latin typeface="Calibri" panose="020F0502020204030204" pitchFamily="34" charset="0"/>
                <a:ea typeface="Calibri" panose="020F0502020204030204" pitchFamily="34" charset="0"/>
                <a:cs typeface="Kalimati" panose="00000400000000000000" pitchFamily="2"/>
              </a:rPr>
              <a:t>सुपरिवेक्षणकर्ता</a:t>
            </a:r>
            <a:r>
              <a:rPr lang="ne-NP" sz="2400" dirty="0">
                <a:effectLst/>
                <a:latin typeface="Calibri" panose="020F0502020204030204" pitchFamily="34" charset="0"/>
                <a:ea typeface="Calibri" panose="020F0502020204030204" pitchFamily="34" charset="0"/>
                <a:cs typeface="Arial" panose="020B0604020202020204" pitchFamily="34" charset="0"/>
              </a:rPr>
              <a:t>”</a:t>
            </a:r>
            <a:r>
              <a:rPr lang="ne-NP" sz="2400" dirty="0">
                <a:effectLst/>
                <a:latin typeface="Calibri" panose="020F0502020204030204" pitchFamily="34" charset="0"/>
                <a:ea typeface="Calibri" panose="020F0502020204030204" pitchFamily="34" charset="0"/>
                <a:cs typeface="Kalimati" panose="00000400000000000000" pitchFamily="2"/>
              </a:rPr>
              <a:t> को रुपमा खटिने छन् ।</a:t>
            </a:r>
            <a:endParaRPr lang="en-US" sz="2400" dirty="0">
              <a:effectLst/>
              <a:latin typeface="Calibri" panose="020F0502020204030204" pitchFamily="34" charset="0"/>
              <a:ea typeface="Calibri" panose="020F0502020204030204" pitchFamily="34" charset="0"/>
              <a:cs typeface="Kalimati" panose="00000400000000000000" pitchFamily="2"/>
            </a:endParaRPr>
          </a:p>
          <a:p>
            <a:pPr marL="285750" marR="0" indent="-285750" algn="just">
              <a:lnSpc>
                <a:spcPct val="150000"/>
              </a:lnSpc>
              <a:spcBef>
                <a:spcPts val="0"/>
              </a:spcBef>
              <a:spcAft>
                <a:spcPts val="800"/>
              </a:spcAft>
              <a:buFont typeface="Arial" panose="020B0604020202020204" pitchFamily="34" charset="0"/>
              <a:buChar char="•"/>
            </a:pPr>
            <a:r>
              <a:rPr lang="ne-NP" sz="2400" dirty="0">
                <a:effectLst/>
                <a:latin typeface="Calibri" panose="020F0502020204030204" pitchFamily="34" charset="0"/>
                <a:ea typeface="Calibri" panose="020F0502020204030204" pitchFamily="34" charset="0"/>
                <a:cs typeface="Kalimati" panose="00000400000000000000" pitchFamily="2"/>
              </a:rPr>
              <a:t>गणकले गरेको स्थलगत कार्यको सुपरिवेक्षण गर्न सुपरिवेक्षकहरु प्रमुख सुपरिवेक्षणकर्ता हुन्छन् । </a:t>
            </a:r>
            <a:endParaRPr lang="en-US" sz="1800" dirty="0">
              <a:effectLst/>
              <a:latin typeface="Calibri" panose="020F0502020204030204" pitchFamily="34" charset="0"/>
              <a:ea typeface="Calibri" panose="020F0502020204030204" pitchFamily="34" charset="0"/>
              <a:cs typeface="Kalimati" panose="00000400000000000000" pitchFamily="2"/>
            </a:endParaRPr>
          </a:p>
          <a:p>
            <a:pPr marL="285750" marR="0" indent="-285750" algn="just">
              <a:lnSpc>
                <a:spcPct val="150000"/>
              </a:lnSpc>
              <a:spcBef>
                <a:spcPts val="0"/>
              </a:spcBef>
              <a:spcAft>
                <a:spcPts val="800"/>
              </a:spcAft>
              <a:buFont typeface="Arial" panose="020B0604020202020204" pitchFamily="34" charset="0"/>
              <a:buChar char="•"/>
            </a:pPr>
            <a:r>
              <a:rPr lang="ne-NP" sz="2400" dirty="0">
                <a:effectLst/>
                <a:latin typeface="Calibri" panose="020F0502020204030204" pitchFamily="34" charset="0"/>
                <a:ea typeface="Calibri" panose="020F0502020204030204" pitchFamily="34" charset="0"/>
                <a:cs typeface="Kalimati" panose="00000400000000000000" pitchFamily="2"/>
              </a:rPr>
              <a:t>केन्द्र</a:t>
            </a:r>
            <a:r>
              <a:rPr lang="en-US" sz="2400" dirty="0">
                <a:effectLst/>
                <a:latin typeface="Kalimati" panose="00000400000000000000" pitchFamily="2"/>
                <a:ea typeface="Calibri" panose="020F0502020204030204" pitchFamily="34" charset="0"/>
                <a:cs typeface="Mangal" panose="02040503050203030202" pitchFamily="18" charset="0"/>
              </a:rPr>
              <a:t>, </a:t>
            </a:r>
            <a:r>
              <a:rPr lang="ne-NP" sz="2400" dirty="0">
                <a:effectLst/>
                <a:latin typeface="Calibri" panose="020F0502020204030204" pitchFamily="34" charset="0"/>
                <a:ea typeface="Calibri" panose="020F0502020204030204" pitchFamily="34" charset="0"/>
                <a:cs typeface="Kalimati" panose="00000400000000000000" pitchFamily="2"/>
              </a:rPr>
              <a:t>प्रदेश</a:t>
            </a:r>
            <a:r>
              <a:rPr lang="en-US" sz="2400" dirty="0">
                <a:effectLst/>
                <a:latin typeface="Kalimati" panose="00000400000000000000" pitchFamily="2"/>
                <a:ea typeface="Calibri" panose="020F0502020204030204" pitchFamily="34" charset="0"/>
                <a:cs typeface="Mangal" panose="02040503050203030202" pitchFamily="18" charset="0"/>
              </a:rPr>
              <a:t>, </a:t>
            </a:r>
            <a:r>
              <a:rPr lang="ne-NP" sz="2400" dirty="0">
                <a:effectLst/>
                <a:latin typeface="Calibri" panose="020F0502020204030204" pitchFamily="34" charset="0"/>
                <a:ea typeface="Calibri" panose="020F0502020204030204" pitchFamily="34" charset="0"/>
                <a:cs typeface="Kalimati" panose="00000400000000000000" pitchFamily="2"/>
              </a:rPr>
              <a:t>जिल्ला र स्थानीयस्तरका तालिम प्राप्त कर्मचारी सुपरिवेक्षणकर्ताको रुपमा खटिन सक्दछन् ।</a:t>
            </a:r>
            <a:endParaRPr lang="en-US" sz="2400" dirty="0">
              <a:effectLst/>
              <a:latin typeface="Calibri" panose="020F0502020204030204" pitchFamily="34" charset="0"/>
              <a:ea typeface="Calibri" panose="020F0502020204030204" pitchFamily="34" charset="0"/>
              <a:cs typeface="Kalimati" panose="00000400000000000000" pitchFamily="2"/>
            </a:endParaRPr>
          </a:p>
          <a:p>
            <a:pPr marL="285750" marR="0" indent="-285750" algn="just">
              <a:lnSpc>
                <a:spcPct val="150000"/>
              </a:lnSpc>
              <a:spcBef>
                <a:spcPts val="0"/>
              </a:spcBef>
              <a:spcAft>
                <a:spcPts val="800"/>
              </a:spcAft>
              <a:buFont typeface="Arial" panose="020B0604020202020204" pitchFamily="34" charset="0"/>
              <a:buChar char="•"/>
            </a:pPr>
            <a:r>
              <a:rPr lang="ne-NP" sz="2400" b="1" dirty="0">
                <a:solidFill>
                  <a:srgbClr val="0070C0"/>
                </a:solidFill>
                <a:effectLst/>
                <a:latin typeface="Calibri" panose="020F0502020204030204" pitchFamily="34" charset="0"/>
                <a:ea typeface="Calibri" panose="020F0502020204030204" pitchFamily="34" charset="0"/>
                <a:cs typeface="Kalimati" panose="00000400000000000000" pitchFamily="2"/>
              </a:rPr>
              <a:t>सुपरिवेक्षणकर्ता सुपरिवेक्षणमा जाँदा अनुसूची १ र अनुसूची २(ख) अनुसारको गणक सुपरिवेक्षण फाराम भरी अनलाइनमा प्रविष्टि गर्ने वा सिधै अनलाइनमा भर्नु पर्दछ ।</a:t>
            </a:r>
            <a:endParaRPr lang="en-US" sz="2400" b="1"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p:txBody>
      </p:sp>
      <p:cxnSp>
        <p:nvCxnSpPr>
          <p:cNvPr id="5" name="Straight Connector 4">
            <a:extLst>
              <a:ext uri="{FF2B5EF4-FFF2-40B4-BE49-F238E27FC236}">
                <a16:creationId xmlns:a16="http://schemas.microsoft.com/office/drawing/2014/main" id="{5320E09F-AAAF-466E-A4A6-43B0C7DF939D}"/>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257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F882D9-3FC1-417A-8FC2-D62366DBA7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44" t="6781" r="3527" b="17485"/>
          <a:stretch/>
        </p:blipFill>
        <p:spPr>
          <a:xfrm>
            <a:off x="5867835" y="-282158"/>
            <a:ext cx="6275397" cy="7003633"/>
          </a:xfrm>
          <a:prstGeom prst="rect">
            <a:avLst/>
          </a:prstGeom>
        </p:spPr>
      </p:pic>
      <p:sp>
        <p:nvSpPr>
          <p:cNvPr id="2" name="Slide Number Placeholder 1">
            <a:extLst>
              <a:ext uri="{FF2B5EF4-FFF2-40B4-BE49-F238E27FC236}">
                <a16:creationId xmlns:a16="http://schemas.microsoft.com/office/drawing/2014/main" id="{57D87E1C-1758-4A80-966A-4ACB1AF6FA31}"/>
              </a:ext>
            </a:extLst>
          </p:cNvPr>
          <p:cNvSpPr>
            <a:spLocks noGrp="1"/>
          </p:cNvSpPr>
          <p:nvPr>
            <p:ph type="sldNum" sz="quarter" idx="11"/>
          </p:nvPr>
        </p:nvSpPr>
        <p:spPr/>
        <p:txBody>
          <a:bodyPr/>
          <a:lstStyle/>
          <a:p>
            <a:fld id="{2840B2E4-A264-431E-ABDE-38E3BCDA5876}" type="slidenum">
              <a:rPr lang="en-US" smtClean="0"/>
              <a:t>41</a:t>
            </a:fld>
            <a:endParaRPr lang="en-US"/>
          </a:p>
        </p:txBody>
      </p:sp>
      <p:pic>
        <p:nvPicPr>
          <p:cNvPr id="10" name="Picture 9">
            <a:extLst>
              <a:ext uri="{FF2B5EF4-FFF2-40B4-BE49-F238E27FC236}">
                <a16:creationId xmlns:a16="http://schemas.microsoft.com/office/drawing/2014/main" id="{B5E40CAF-1FD1-4DF0-9C2C-F589C02A59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76" t="5867" r="3735" b="16114"/>
          <a:stretch/>
        </p:blipFill>
        <p:spPr>
          <a:xfrm>
            <a:off x="48768" y="-52253"/>
            <a:ext cx="5930439" cy="6928073"/>
          </a:xfrm>
          <a:prstGeom prst="rect">
            <a:avLst/>
          </a:prstGeom>
        </p:spPr>
      </p:pic>
    </p:spTree>
    <p:extLst>
      <p:ext uri="{BB962C8B-B14F-4D97-AF65-F5344CB8AC3E}">
        <p14:creationId xmlns:p14="http://schemas.microsoft.com/office/powerpoint/2010/main" val="1830160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6E2DA1-4740-4D06-9A47-F13690FEE066}"/>
              </a:ext>
            </a:extLst>
          </p:cNvPr>
          <p:cNvSpPr>
            <a:spLocks noGrp="1"/>
          </p:cNvSpPr>
          <p:nvPr>
            <p:ph type="sldNum" sz="quarter" idx="11"/>
          </p:nvPr>
        </p:nvSpPr>
        <p:spPr/>
        <p:txBody>
          <a:bodyPr/>
          <a:lstStyle/>
          <a:p>
            <a:fld id="{2840B2E4-A264-431E-ABDE-38E3BCDA5876}" type="slidenum">
              <a:rPr lang="en-US" smtClean="0"/>
              <a:t>42</a:t>
            </a:fld>
            <a:endParaRPr lang="en-US"/>
          </a:p>
        </p:txBody>
      </p:sp>
      <p:sp>
        <p:nvSpPr>
          <p:cNvPr id="4" name="TextBox 3">
            <a:extLst>
              <a:ext uri="{FF2B5EF4-FFF2-40B4-BE49-F238E27FC236}">
                <a16:creationId xmlns:a16="http://schemas.microsoft.com/office/drawing/2014/main" id="{39DC1C5D-26BB-45F7-A212-2AAD6E204E24}"/>
              </a:ext>
            </a:extLst>
          </p:cNvPr>
          <p:cNvSpPr txBox="1"/>
          <p:nvPr/>
        </p:nvSpPr>
        <p:spPr>
          <a:xfrm>
            <a:off x="127819" y="817657"/>
            <a:ext cx="12064181" cy="523220"/>
          </a:xfrm>
          <a:prstGeom prst="rect">
            <a:avLst/>
          </a:prstGeom>
          <a:noFill/>
        </p:spPr>
        <p:txBody>
          <a:bodyPr wrap="square">
            <a:spAutoFit/>
          </a:bodyPr>
          <a:lstStyle/>
          <a:p>
            <a:pPr algn="ctr"/>
            <a:r>
              <a:rPr lang="ne-NP" sz="2800" b="1" dirty="0">
                <a:solidFill>
                  <a:schemeClr val="accent5"/>
                </a:solidFill>
                <a:cs typeface="Kalimati" panose="00000400000000000000" pitchFamily="2"/>
              </a:rPr>
              <a:t>कार्य सम्पन्नता प्रतिवेदन </a:t>
            </a:r>
            <a:endParaRPr lang="en-GB" sz="2800" b="1" dirty="0">
              <a:solidFill>
                <a:schemeClr val="accent5"/>
              </a:solidFill>
              <a:cs typeface="Kalimati" panose="00000400000000000000" pitchFamily="2"/>
            </a:endParaRPr>
          </a:p>
        </p:txBody>
      </p:sp>
      <p:sp>
        <p:nvSpPr>
          <p:cNvPr id="6" name="TextBox 5">
            <a:extLst>
              <a:ext uri="{FF2B5EF4-FFF2-40B4-BE49-F238E27FC236}">
                <a16:creationId xmlns:a16="http://schemas.microsoft.com/office/drawing/2014/main" id="{CF38B7AE-F4BB-445F-B306-A456A1DE1079}"/>
              </a:ext>
            </a:extLst>
          </p:cNvPr>
          <p:cNvSpPr txBox="1"/>
          <p:nvPr/>
        </p:nvSpPr>
        <p:spPr>
          <a:xfrm>
            <a:off x="967153" y="1567180"/>
            <a:ext cx="10768517" cy="1154162"/>
          </a:xfrm>
          <a:prstGeom prst="rect">
            <a:avLst/>
          </a:prstGeom>
          <a:noFill/>
        </p:spPr>
        <p:txBody>
          <a:bodyPr wrap="square">
            <a:spAutoFit/>
          </a:bodyPr>
          <a:lstStyle/>
          <a:p>
            <a:pPr>
              <a:lnSpc>
                <a:spcPct val="150000"/>
              </a:lnSpc>
            </a:pPr>
            <a:r>
              <a:rPr lang="ne-NP" sz="2400" dirty="0">
                <a:cs typeface="Kalimati" panose="00000400000000000000" pitchFamily="2"/>
              </a:rPr>
              <a:t>प्रत्येक गणकले आफुले गरेको कामको संक्षिप्त विवरण कार्य सम्पन्नता</a:t>
            </a:r>
            <a:r>
              <a:rPr lang="en-US" sz="2400" dirty="0">
                <a:cs typeface="Kalimati" panose="00000400000000000000" pitchFamily="2"/>
              </a:rPr>
              <a:t> </a:t>
            </a:r>
            <a:r>
              <a:rPr lang="ne-NP" sz="2400" dirty="0">
                <a:cs typeface="Kalimati" panose="00000400000000000000" pitchFamily="2"/>
              </a:rPr>
              <a:t>प्रतिवेदनमा भरी तपसिल बमोजिमका कागजात यसै साथ बुझाउनु पर्दछ । </a:t>
            </a:r>
            <a:endParaRPr lang="en-GB" sz="2400" dirty="0">
              <a:cs typeface="Kalimati" panose="00000400000000000000" pitchFamily="2"/>
            </a:endParaRPr>
          </a:p>
        </p:txBody>
      </p:sp>
      <p:sp>
        <p:nvSpPr>
          <p:cNvPr id="8" name="TextBox 7">
            <a:extLst>
              <a:ext uri="{FF2B5EF4-FFF2-40B4-BE49-F238E27FC236}">
                <a16:creationId xmlns:a16="http://schemas.microsoft.com/office/drawing/2014/main" id="{92E6D6AE-41FB-4245-B9CC-F3BCFD409224}"/>
              </a:ext>
            </a:extLst>
          </p:cNvPr>
          <p:cNvSpPr txBox="1"/>
          <p:nvPr/>
        </p:nvSpPr>
        <p:spPr>
          <a:xfrm>
            <a:off x="924090" y="2721342"/>
            <a:ext cx="11071752" cy="3370153"/>
          </a:xfrm>
          <a:prstGeom prst="rect">
            <a:avLst/>
          </a:prstGeom>
          <a:noFill/>
        </p:spPr>
        <p:txBody>
          <a:bodyPr wrap="square">
            <a:spAutoFit/>
          </a:bodyPr>
          <a:lstStyle/>
          <a:p>
            <a:pPr>
              <a:lnSpc>
                <a:spcPct val="150000"/>
              </a:lnSpc>
            </a:pPr>
            <a:r>
              <a:rPr lang="ne-NP" sz="2400" dirty="0">
                <a:cs typeface="Kalimati" panose="00000400000000000000" pitchFamily="2"/>
              </a:rPr>
              <a:t>क) भरिएका मुख्य प्रश्नावली किताब </a:t>
            </a:r>
            <a:r>
              <a:rPr lang="ne-NP" sz="2400">
                <a:cs typeface="Kalimati" panose="00000400000000000000" pitchFamily="2"/>
              </a:rPr>
              <a:t>संख्याः....</a:t>
            </a:r>
            <a:r>
              <a:rPr lang="ne-NP" sz="2400" dirty="0">
                <a:cs typeface="Kalimati" panose="00000400000000000000" pitchFamily="2"/>
              </a:rPr>
              <a:t>बाँकी किताब </a:t>
            </a:r>
            <a:r>
              <a:rPr lang="ne-NP" sz="2400">
                <a:cs typeface="Kalimati" panose="00000400000000000000" pitchFamily="2"/>
              </a:rPr>
              <a:t>संख्या...जम्मा किताब संख्याः..</a:t>
            </a:r>
            <a:endParaRPr lang="ne-NP" sz="2400" dirty="0">
              <a:cs typeface="Kalimati" panose="00000400000000000000" pitchFamily="2"/>
            </a:endParaRPr>
          </a:p>
          <a:p>
            <a:pPr>
              <a:lnSpc>
                <a:spcPct val="150000"/>
              </a:lnSpc>
            </a:pPr>
            <a:r>
              <a:rPr lang="ne-NP" sz="2400" dirty="0">
                <a:cs typeface="Kalimati" panose="00000400000000000000" pitchFamily="2"/>
              </a:rPr>
              <a:t>ख) गणना क्षेत्र नक्सा संख्याः ...........</a:t>
            </a:r>
          </a:p>
          <a:p>
            <a:pPr>
              <a:lnSpc>
                <a:spcPct val="150000"/>
              </a:lnSpc>
            </a:pPr>
            <a:r>
              <a:rPr lang="ne-NP" sz="2400" dirty="0">
                <a:cs typeface="Kalimati" panose="00000400000000000000" pitchFamily="2"/>
              </a:rPr>
              <a:t>ग) भरिएका घर तथा घरपरिवार सूचीकरण किताबः.....बाँकी किताब संख्याः....जम्मा किताब संख्याः...</a:t>
            </a:r>
          </a:p>
          <a:p>
            <a:pPr>
              <a:lnSpc>
                <a:spcPct val="150000"/>
              </a:lnSpc>
            </a:pPr>
            <a:r>
              <a:rPr lang="ne-NP" sz="2400" dirty="0">
                <a:cs typeface="Kalimati" panose="00000400000000000000" pitchFamily="2"/>
              </a:rPr>
              <a:t>घ) घरपरिवार सूचीकरण उतार फाराम पाना संख्याः .......(संलग्न सबै गणकले प्रयोग गरेको)</a:t>
            </a:r>
            <a:endParaRPr lang="en-GB" sz="2400" dirty="0">
              <a:cs typeface="Kalimati" panose="00000400000000000000" pitchFamily="2"/>
            </a:endParaRPr>
          </a:p>
        </p:txBody>
      </p:sp>
      <p:cxnSp>
        <p:nvCxnSpPr>
          <p:cNvPr id="7" name="Straight Connector 6">
            <a:extLst>
              <a:ext uri="{FF2B5EF4-FFF2-40B4-BE49-F238E27FC236}">
                <a16:creationId xmlns:a16="http://schemas.microsoft.com/office/drawing/2014/main" id="{ADB18F07-9B48-46BF-83FE-2ED24142F6D9}"/>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616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D6149B-51D0-429B-9C8B-A1BF28B502B3}"/>
              </a:ext>
            </a:extLst>
          </p:cNvPr>
          <p:cNvSpPr>
            <a:spLocks noGrp="1"/>
          </p:cNvSpPr>
          <p:nvPr>
            <p:ph type="sldNum" sz="quarter" idx="11"/>
          </p:nvPr>
        </p:nvSpPr>
        <p:spPr>
          <a:xfrm>
            <a:off x="10454640" y="6515375"/>
            <a:ext cx="1737360" cy="359409"/>
          </a:xfrm>
        </p:spPr>
        <p:txBody>
          <a:bodyPr/>
          <a:lstStyle/>
          <a:p>
            <a:fld id="{2840B2E4-A264-431E-ABDE-38E3BCDA5876}" type="slidenum">
              <a:rPr lang="en-US" smtClean="0"/>
              <a:pPr/>
              <a:t>43</a:t>
            </a:fld>
            <a:endParaRPr lang="en-US" dirty="0"/>
          </a:p>
        </p:txBody>
      </p:sp>
      <p:sp>
        <p:nvSpPr>
          <p:cNvPr id="4" name="TextBox 3">
            <a:extLst>
              <a:ext uri="{FF2B5EF4-FFF2-40B4-BE49-F238E27FC236}">
                <a16:creationId xmlns:a16="http://schemas.microsoft.com/office/drawing/2014/main" id="{C48AF785-C7AB-409E-AE7D-3C956D0E26DF}"/>
              </a:ext>
            </a:extLst>
          </p:cNvPr>
          <p:cNvSpPr txBox="1"/>
          <p:nvPr/>
        </p:nvSpPr>
        <p:spPr>
          <a:xfrm>
            <a:off x="0" y="841794"/>
            <a:ext cx="12082409" cy="523220"/>
          </a:xfrm>
          <a:prstGeom prst="rect">
            <a:avLst/>
          </a:prstGeom>
          <a:noFill/>
        </p:spPr>
        <p:txBody>
          <a:bodyPr wrap="square">
            <a:spAutoFit/>
          </a:bodyPr>
          <a:lstStyle/>
          <a:p>
            <a:pPr algn="ctr"/>
            <a:r>
              <a:rPr lang="ne-NP" sz="2800" b="1" dirty="0">
                <a:solidFill>
                  <a:schemeClr val="accent5"/>
                </a:solidFill>
                <a:cs typeface="Kalimati" panose="00000400000000000000" pitchFamily="2"/>
              </a:rPr>
              <a:t>कार्य सम्पन्नता प्रतिवेदन निवेदनको ढाँचा</a:t>
            </a:r>
            <a:endParaRPr lang="en-GB" sz="2800" b="1" dirty="0">
              <a:solidFill>
                <a:schemeClr val="accent5"/>
              </a:solidFill>
              <a:cs typeface="Kalimati" panose="00000400000000000000" pitchFamily="2"/>
            </a:endParaRPr>
          </a:p>
        </p:txBody>
      </p:sp>
      <p:sp>
        <p:nvSpPr>
          <p:cNvPr id="6" name="TextBox 5">
            <a:extLst>
              <a:ext uri="{FF2B5EF4-FFF2-40B4-BE49-F238E27FC236}">
                <a16:creationId xmlns:a16="http://schemas.microsoft.com/office/drawing/2014/main" id="{BA7FCABE-57F8-4613-AF3D-CD7B3CE9B30B}"/>
              </a:ext>
            </a:extLst>
          </p:cNvPr>
          <p:cNvSpPr txBox="1"/>
          <p:nvPr/>
        </p:nvSpPr>
        <p:spPr>
          <a:xfrm>
            <a:off x="198250" y="1365014"/>
            <a:ext cx="11884159" cy="4467890"/>
          </a:xfrm>
          <a:prstGeom prst="rect">
            <a:avLst/>
          </a:prstGeom>
          <a:noFill/>
        </p:spPr>
        <p:txBody>
          <a:bodyPr wrap="square">
            <a:spAutoFit/>
          </a:bodyPr>
          <a:lstStyle/>
          <a:p>
            <a:pPr marL="269875" marR="0" indent="-269875" algn="ctr">
              <a:lnSpc>
                <a:spcPct val="120000"/>
              </a:lnSpc>
              <a:spcBef>
                <a:spcPts val="0"/>
              </a:spcBef>
              <a:spcAft>
                <a:spcPts val="1000"/>
              </a:spcAft>
              <a:tabLst>
                <a:tab pos="270510" algn="l"/>
                <a:tab pos="540385" algn="l"/>
                <a:tab pos="810260" algn="l"/>
                <a:tab pos="1080135" algn="l"/>
              </a:tabLst>
            </a:pPr>
            <a:r>
              <a:rPr lang="hi-IN" sz="2000" dirty="0">
                <a:solidFill>
                  <a:srgbClr val="C00000"/>
                </a:solidFill>
                <a:effectLst/>
                <a:latin typeface="Times New Roman" panose="02020603050405020304" pitchFamily="18" charset="0"/>
                <a:ea typeface="Times New Roman" panose="02020603050405020304" pitchFamily="18" charset="0"/>
                <a:cs typeface="Kalimati" panose="00000400000000000000"/>
              </a:rPr>
              <a:t>राष्ट्रिय जनगणना  सञ्चालन कार्यविधि</a:t>
            </a:r>
            <a:r>
              <a:rPr lang="en-US" sz="2000" dirty="0">
                <a:solidFill>
                  <a:srgbClr val="C00000"/>
                </a:solidFill>
                <a:effectLst/>
                <a:latin typeface="Times New Roman" panose="02020603050405020304" pitchFamily="18" charset="0"/>
                <a:ea typeface="Times New Roman" panose="02020603050405020304" pitchFamily="18" charset="0"/>
                <a:cs typeface="Kalimati" panose="00000400000000000000"/>
              </a:rPr>
              <a:t>, </a:t>
            </a:r>
            <a:r>
              <a:rPr lang="hi-IN" sz="2000" dirty="0">
                <a:solidFill>
                  <a:srgbClr val="C00000"/>
                </a:solidFill>
                <a:effectLst/>
                <a:latin typeface="Times New Roman" panose="02020603050405020304" pitchFamily="18" charset="0"/>
                <a:ea typeface="Times New Roman" panose="02020603050405020304" pitchFamily="18" charset="0"/>
                <a:cs typeface="Kalimati" panose="00000400000000000000"/>
              </a:rPr>
              <a:t>२०७७ को दफा ५४ को उपदफा ४</a:t>
            </a:r>
            <a:r>
              <a:rPr lang="en-US" sz="2000" dirty="0">
                <a:solidFill>
                  <a:srgbClr val="C00000"/>
                </a:solidFill>
                <a:effectLst/>
                <a:latin typeface="Times New Roman" panose="02020603050405020304" pitchFamily="18" charset="0"/>
                <a:ea typeface="Times New Roman" panose="02020603050405020304" pitchFamily="18" charset="0"/>
                <a:cs typeface="Kalimati" panose="00000400000000000000"/>
              </a:rPr>
              <a:t> </a:t>
            </a:r>
            <a:r>
              <a:rPr lang="ar-SA" sz="2000" dirty="0">
                <a:solidFill>
                  <a:srgbClr val="C00000"/>
                </a:solidFill>
                <a:effectLst/>
                <a:latin typeface="Times New Roman" panose="02020603050405020304" pitchFamily="18" charset="0"/>
                <a:ea typeface="Times New Roman" panose="02020603050405020304" pitchFamily="18" charset="0"/>
                <a:cs typeface="Kalimati" panose="00000400000000000000"/>
              </a:rPr>
              <a:t>) </a:t>
            </a:r>
            <a:r>
              <a:rPr lang="hi-IN" sz="2000" dirty="0">
                <a:solidFill>
                  <a:srgbClr val="C00000"/>
                </a:solidFill>
                <a:effectLst/>
                <a:latin typeface="Times New Roman" panose="02020603050405020304" pitchFamily="18" charset="0"/>
                <a:ea typeface="Times New Roman" panose="02020603050405020304" pitchFamily="18" charset="0"/>
                <a:cs typeface="Kalimati" panose="00000400000000000000"/>
              </a:rPr>
              <a:t>सँग सम्वन्धित </a:t>
            </a:r>
            <a:endParaRPr lang="en-GB" sz="2000" dirty="0">
              <a:solidFill>
                <a:srgbClr val="C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hi-IN" sz="2000" dirty="0">
                <a:solidFill>
                  <a:srgbClr val="C00000"/>
                </a:solidFill>
                <a:effectLst/>
                <a:latin typeface="Times New Roman" panose="02020603050405020304" pitchFamily="18" charset="0"/>
                <a:ea typeface="Times New Roman" panose="02020603050405020304" pitchFamily="18" charset="0"/>
                <a:cs typeface="Kalimati" panose="00000400000000000000"/>
              </a:rPr>
              <a:t>कार्य सम्पन्नता प्रतिवेदन निवेदनको ढाँचा</a:t>
            </a:r>
            <a:endParaRPr lang="en-GB" sz="2000" dirty="0">
              <a:solidFill>
                <a:srgbClr val="C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hi-IN" sz="2000" dirty="0">
                <a:solidFill>
                  <a:srgbClr val="C00000"/>
                </a:solidFill>
                <a:effectLst/>
                <a:latin typeface="Times New Roman" panose="02020603050405020304" pitchFamily="18" charset="0"/>
                <a:ea typeface="Times New Roman" panose="02020603050405020304" pitchFamily="18" charset="0"/>
                <a:cs typeface="Kalimati" panose="00000400000000000000"/>
              </a:rPr>
              <a:t>कार्य सम्पन्नता फाराम</a:t>
            </a:r>
            <a:endParaRPr lang="en-GB" sz="2000" dirty="0">
              <a:solidFill>
                <a:srgbClr val="C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dirty="0">
                <a:solidFill>
                  <a:srgbClr val="C00000"/>
                </a:solidFill>
                <a:effectLst/>
                <a:latin typeface="Times New Roman" panose="02020603050405020304" pitchFamily="18" charset="0"/>
                <a:ea typeface="Times New Roman" panose="02020603050405020304" pitchFamily="18" charset="0"/>
                <a:cs typeface="Kalimati" panose="00000400000000000000"/>
              </a:rPr>
              <a:t>(</a:t>
            </a:r>
            <a:r>
              <a:rPr lang="hi-IN" sz="2000" dirty="0">
                <a:solidFill>
                  <a:srgbClr val="C00000"/>
                </a:solidFill>
                <a:effectLst/>
                <a:latin typeface="Times New Roman" panose="02020603050405020304" pitchFamily="18" charset="0"/>
                <a:ea typeface="Times New Roman" panose="02020603050405020304" pitchFamily="18" charset="0"/>
                <a:cs typeface="Kalimati" panose="00000400000000000000"/>
              </a:rPr>
              <a:t>सुपरिवेक्षक र गणकले संयूक्त भर्ने)</a:t>
            </a:r>
            <a:endParaRPr lang="en-GB" sz="2000" dirty="0">
              <a:solidFill>
                <a:srgbClr val="C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Kalimati" panose="00000400000000000000"/>
              </a:rPr>
              <a:t> </a:t>
            </a:r>
            <a:endParaRPr lang="en-GB"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hi-IN" sz="2400" dirty="0">
                <a:effectLst/>
                <a:latin typeface="Times New Roman" panose="02020603050405020304" pitchFamily="18" charset="0"/>
                <a:ea typeface="Times New Roman" panose="02020603050405020304" pitchFamily="18" charset="0"/>
                <a:cs typeface="Kalimati" panose="00000400000000000000"/>
              </a:rPr>
              <a:t>श्रीमान् जनगणना अधिकारीज्यू						मितिः२०७८</a:t>
            </a:r>
            <a:r>
              <a:rPr lang="ar-SA" sz="2400" dirty="0">
                <a:effectLst/>
                <a:latin typeface="Times New Roman" panose="02020603050405020304" pitchFamily="18" charset="0"/>
                <a:ea typeface="Times New Roman" panose="02020603050405020304" pitchFamily="18" charset="0"/>
                <a:cs typeface="Kalimati" panose="00000400000000000000"/>
              </a:rPr>
              <a:t>/  /  </a:t>
            </a:r>
            <a:endParaRPr lang="en-GB"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hi-IN" sz="2400" dirty="0">
                <a:effectLst/>
                <a:latin typeface="Times New Roman" panose="02020603050405020304" pitchFamily="18" charset="0"/>
                <a:ea typeface="Times New Roman" panose="02020603050405020304" pitchFamily="18" charset="0"/>
                <a:cs typeface="Kalimati" panose="00000400000000000000"/>
              </a:rPr>
              <a:t>प्रदेश</a:t>
            </a:r>
            <a:r>
              <a:rPr lang="ar-SA" sz="2000" dirty="0">
                <a:effectLst/>
                <a:latin typeface="Times New Roman" panose="02020603050405020304" pitchFamily="18" charset="0"/>
                <a:ea typeface="Times New Roman" panose="02020603050405020304" pitchFamily="18" charset="0"/>
                <a:cs typeface="Kalimati" panose="00000400000000000000"/>
              </a:rPr>
              <a:t>/</a:t>
            </a:r>
            <a:r>
              <a:rPr lang="hi-IN" sz="2400" dirty="0">
                <a:effectLst/>
                <a:latin typeface="Times New Roman" panose="02020603050405020304" pitchFamily="18" charset="0"/>
                <a:ea typeface="Times New Roman" panose="02020603050405020304" pitchFamily="18" charset="0"/>
                <a:cs typeface="Kalimati" panose="00000400000000000000"/>
              </a:rPr>
              <a:t>जिल्ला</a:t>
            </a:r>
            <a:r>
              <a:rPr lang="ar-SA" sz="2000" dirty="0">
                <a:effectLst/>
                <a:latin typeface="Times New Roman" panose="02020603050405020304" pitchFamily="18" charset="0"/>
                <a:ea typeface="Times New Roman" panose="02020603050405020304" pitchFamily="18" charset="0"/>
                <a:cs typeface="Kalimati" panose="00000400000000000000"/>
              </a:rPr>
              <a:t>/</a:t>
            </a:r>
            <a:r>
              <a:rPr lang="hi-IN" sz="2400" dirty="0">
                <a:effectLst/>
                <a:latin typeface="Times New Roman" panose="02020603050405020304" pitchFamily="18" charset="0"/>
                <a:ea typeface="Times New Roman" panose="02020603050405020304" pitchFamily="18" charset="0"/>
                <a:cs typeface="Kalimati" panose="00000400000000000000"/>
              </a:rPr>
              <a:t>स्थानीय जनगणना कार्यालय</a:t>
            </a:r>
            <a:r>
              <a:rPr lang="en-US" sz="2400" dirty="0">
                <a:effectLst/>
                <a:latin typeface="Times New Roman" panose="02020603050405020304" pitchFamily="18" charset="0"/>
                <a:ea typeface="Times New Roman" panose="02020603050405020304" pitchFamily="18" charset="0"/>
                <a:cs typeface="Kalimati" panose="00000400000000000000"/>
              </a:rPr>
              <a:t>,   ..........</a:t>
            </a:r>
            <a:r>
              <a:rPr lang="ar-SA" sz="2000" dirty="0">
                <a:effectLst/>
                <a:latin typeface="Times New Roman" panose="02020603050405020304" pitchFamily="18" charset="0"/>
                <a:ea typeface="Times New Roman" panose="02020603050405020304" pitchFamily="18" charset="0"/>
                <a:cs typeface="Kalimati" panose="00000400000000000000"/>
              </a:rPr>
              <a:t>.......................</a:t>
            </a:r>
            <a:endParaRPr lang="en-GB" sz="2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hi-IN" sz="2400" dirty="0">
                <a:effectLst/>
                <a:latin typeface="Times New Roman" panose="02020603050405020304" pitchFamily="18" charset="0"/>
                <a:ea typeface="Times New Roman" panose="02020603050405020304" pitchFamily="18" charset="0"/>
                <a:cs typeface="Kalimati" panose="00000400000000000000"/>
              </a:rPr>
              <a:t>विषय </a:t>
            </a:r>
            <a:r>
              <a:rPr lang="ar-SA" sz="2400" dirty="0">
                <a:effectLst/>
                <a:latin typeface="Times New Roman" panose="02020603050405020304" pitchFamily="18" charset="0"/>
                <a:ea typeface="Times New Roman" panose="02020603050405020304" pitchFamily="18" charset="0"/>
                <a:cs typeface="Kalimati" panose="00000400000000000000"/>
              </a:rPr>
              <a:t>: </a:t>
            </a:r>
            <a:r>
              <a:rPr lang="hi-IN" sz="2400" dirty="0">
                <a:effectLst/>
                <a:latin typeface="Times New Roman" panose="02020603050405020304" pitchFamily="18" charset="0"/>
                <a:ea typeface="Times New Roman" panose="02020603050405020304" pitchFamily="18" charset="0"/>
                <a:cs typeface="Kalimati" panose="00000400000000000000"/>
              </a:rPr>
              <a:t>संकलित विवरण बुझाएको बारे ।</a:t>
            </a:r>
            <a:endParaRPr lang="en-GB"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hi-IN" sz="2400" dirty="0">
                <a:effectLst/>
                <a:latin typeface="Times New Roman" panose="02020603050405020304" pitchFamily="18" charset="0"/>
                <a:ea typeface="Times New Roman" panose="02020603050405020304" pitchFamily="18" charset="0"/>
                <a:cs typeface="Kalimati" panose="00000400000000000000"/>
              </a:rPr>
              <a:t>महोदय</a:t>
            </a:r>
            <a:r>
              <a:rPr lang="en-US" sz="2400" dirty="0">
                <a:effectLst/>
                <a:latin typeface="Times New Roman" panose="02020603050405020304" pitchFamily="18" charset="0"/>
                <a:ea typeface="Times New Roman" panose="02020603050405020304" pitchFamily="18" charset="0"/>
                <a:cs typeface="Kalimati" panose="00000400000000000000"/>
              </a:rPr>
              <a:t>,</a:t>
            </a:r>
            <a:endParaRPr lang="en-GB" sz="2400" dirty="0">
              <a:effectLst/>
              <a:latin typeface="Times New Roman" panose="02020603050405020304" pitchFamily="18" charset="0"/>
              <a:ea typeface="Times New Roman" panose="02020603050405020304" pitchFamily="18" charset="0"/>
            </a:endParaRPr>
          </a:p>
          <a:p>
            <a:r>
              <a:rPr lang="hi-IN" sz="2400" dirty="0">
                <a:effectLst/>
                <a:latin typeface="Times New Roman" panose="02020603050405020304" pitchFamily="18" charset="0"/>
                <a:ea typeface="Times New Roman" panose="02020603050405020304" pitchFamily="18" charset="0"/>
                <a:cs typeface="Kalimati" panose="00000400000000000000"/>
              </a:rPr>
              <a:t>उपरोक्त सम्बन्धमा तहाँ कार्यालयको कार्यादेश बमोजिम ........प्रदेश........... </a:t>
            </a:r>
            <a:r>
              <a:rPr lang="hi-IN" sz="2400">
                <a:effectLst/>
                <a:latin typeface="Times New Roman" panose="02020603050405020304" pitchFamily="18" charset="0"/>
                <a:ea typeface="Times New Roman" panose="02020603050405020304" pitchFamily="18" charset="0"/>
                <a:cs typeface="Kalimati" panose="00000400000000000000"/>
              </a:rPr>
              <a:t>जिल्ला </a:t>
            </a:r>
            <a:r>
              <a:rPr lang="hi-IN" sz="2400">
                <a:latin typeface="Times New Roman" panose="02020603050405020304" pitchFamily="18" charset="0"/>
                <a:cs typeface="Kalimati" panose="00000400000000000000"/>
              </a:rPr>
              <a:t>................</a:t>
            </a:r>
            <a:r>
              <a:rPr lang="ne-NP" sz="2400">
                <a:latin typeface="Times New Roman" panose="02020603050405020304" pitchFamily="18" charset="0"/>
                <a:cs typeface="Kalimati" panose="00000400000000000000"/>
              </a:rPr>
              <a:t> </a:t>
            </a:r>
            <a:r>
              <a:rPr lang="hi-IN" sz="2400">
                <a:effectLst/>
                <a:latin typeface="Times New Roman" panose="02020603050405020304" pitchFamily="18" charset="0"/>
                <a:ea typeface="Times New Roman" panose="02020603050405020304" pitchFamily="18" charset="0"/>
                <a:cs typeface="Kalimati" panose="00000400000000000000"/>
              </a:rPr>
              <a:t>को </a:t>
            </a:r>
            <a:r>
              <a:rPr lang="hi-IN" sz="2400" dirty="0">
                <a:effectLst/>
                <a:latin typeface="Times New Roman" panose="02020603050405020304" pitchFamily="18" charset="0"/>
                <a:ea typeface="Times New Roman" panose="02020603050405020304" pitchFamily="18" charset="0"/>
                <a:cs typeface="Kalimati" panose="00000400000000000000"/>
              </a:rPr>
              <a:t>तपसिल बमोजिमको स्थानीय तहको वडा तथा गणनाक्षेत्रमा खटिई तोकिएको कार्य सम्पन्न गरी तपसिल  बमोजिम तथ्याङ्क तथा अन्य विवरणहरु पेश गरेका छौं ।</a:t>
            </a:r>
            <a:endParaRPr lang="en-GB" sz="2400" dirty="0"/>
          </a:p>
        </p:txBody>
      </p:sp>
      <p:sp>
        <p:nvSpPr>
          <p:cNvPr id="5" name="TextBox 4">
            <a:extLst>
              <a:ext uri="{FF2B5EF4-FFF2-40B4-BE49-F238E27FC236}">
                <a16:creationId xmlns:a16="http://schemas.microsoft.com/office/drawing/2014/main" id="{B052010F-059E-4145-B46A-8D7E71ED962C}"/>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cxnSp>
        <p:nvCxnSpPr>
          <p:cNvPr id="7" name="Straight Connector 6">
            <a:extLst>
              <a:ext uri="{FF2B5EF4-FFF2-40B4-BE49-F238E27FC236}">
                <a16:creationId xmlns:a16="http://schemas.microsoft.com/office/drawing/2014/main" id="{CD89B5E8-B07C-4D87-B397-CA48AC7ACF2C}"/>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118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F5B31C-B738-410A-A674-4D74978A9DB2}"/>
              </a:ext>
            </a:extLst>
          </p:cNvPr>
          <p:cNvSpPr>
            <a:spLocks noGrp="1"/>
          </p:cNvSpPr>
          <p:nvPr>
            <p:ph type="sldNum" sz="quarter" idx="11"/>
          </p:nvPr>
        </p:nvSpPr>
        <p:spPr>
          <a:xfrm>
            <a:off x="11388970" y="6338765"/>
            <a:ext cx="2743200" cy="365125"/>
          </a:xfrm>
        </p:spPr>
        <p:txBody>
          <a:bodyPr/>
          <a:lstStyle/>
          <a:p>
            <a:fld id="{2840B2E4-A264-431E-ABDE-38E3BCDA5876}" type="slidenum">
              <a:rPr lang="en-US" smtClean="0"/>
              <a:t>44</a:t>
            </a:fld>
            <a:endParaRPr lang="en-US" dirty="0"/>
          </a:p>
        </p:txBody>
      </p:sp>
      <p:pic>
        <p:nvPicPr>
          <p:cNvPr id="7" name="Picture 6">
            <a:extLst>
              <a:ext uri="{FF2B5EF4-FFF2-40B4-BE49-F238E27FC236}">
                <a16:creationId xmlns:a16="http://schemas.microsoft.com/office/drawing/2014/main" id="{E764F6EE-19BB-4353-B2CA-6DCFFF098664}"/>
              </a:ext>
            </a:extLst>
          </p:cNvPr>
          <p:cNvPicPr>
            <a:picLocks noChangeAspect="1"/>
          </p:cNvPicPr>
          <p:nvPr/>
        </p:nvPicPr>
        <p:blipFill>
          <a:blip r:embed="rId2"/>
          <a:stretch>
            <a:fillRect/>
          </a:stretch>
        </p:blipFill>
        <p:spPr>
          <a:xfrm>
            <a:off x="1335640" y="1812798"/>
            <a:ext cx="9657708" cy="4731840"/>
          </a:xfrm>
          <a:prstGeom prst="rect">
            <a:avLst/>
          </a:prstGeom>
        </p:spPr>
      </p:pic>
      <p:sp>
        <p:nvSpPr>
          <p:cNvPr id="9" name="TextBox 8">
            <a:extLst>
              <a:ext uri="{FF2B5EF4-FFF2-40B4-BE49-F238E27FC236}">
                <a16:creationId xmlns:a16="http://schemas.microsoft.com/office/drawing/2014/main" id="{8907610C-B35F-4BAD-BB97-36B4B6B10252}"/>
              </a:ext>
            </a:extLst>
          </p:cNvPr>
          <p:cNvSpPr txBox="1"/>
          <p:nvPr/>
        </p:nvSpPr>
        <p:spPr>
          <a:xfrm>
            <a:off x="0" y="787892"/>
            <a:ext cx="12191999" cy="523220"/>
          </a:xfrm>
          <a:prstGeom prst="rect">
            <a:avLst/>
          </a:prstGeom>
          <a:noFill/>
        </p:spPr>
        <p:txBody>
          <a:bodyPr wrap="square">
            <a:spAutoFit/>
          </a:bodyPr>
          <a:lstStyle/>
          <a:p>
            <a:pPr algn="ctr"/>
            <a:r>
              <a:rPr lang="ne-NP" sz="2800" b="1" dirty="0">
                <a:solidFill>
                  <a:schemeClr val="accent5"/>
                </a:solidFill>
                <a:cs typeface="Kalimati" panose="00000400000000000000" pitchFamily="2"/>
              </a:rPr>
              <a:t>कार्य सम्पन्नता प्रतिवेदन निवेदनको ढाँचा</a:t>
            </a:r>
            <a:endParaRPr lang="en-GB" sz="2800" b="1" dirty="0">
              <a:solidFill>
                <a:schemeClr val="accent5"/>
              </a:solidFill>
              <a:cs typeface="Kalimati" panose="00000400000000000000" pitchFamily="2"/>
            </a:endParaRPr>
          </a:p>
        </p:txBody>
      </p:sp>
      <p:cxnSp>
        <p:nvCxnSpPr>
          <p:cNvPr id="5" name="Straight Connector 4">
            <a:extLst>
              <a:ext uri="{FF2B5EF4-FFF2-40B4-BE49-F238E27FC236}">
                <a16:creationId xmlns:a16="http://schemas.microsoft.com/office/drawing/2014/main" id="{3121D3A5-6974-48DC-9826-9BD6CD23A94B}"/>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A2A8187-E1B8-4748-8790-A945E710D972}"/>
              </a:ext>
            </a:extLst>
          </p:cNvPr>
          <p:cNvCxnSpPr/>
          <p:nvPr/>
        </p:nvCxnSpPr>
        <p:spPr>
          <a:xfrm>
            <a:off x="1335640" y="2127565"/>
            <a:ext cx="965770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8843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99B493-F637-4852-81C4-E90D6F9D8A92}"/>
              </a:ext>
            </a:extLst>
          </p:cNvPr>
          <p:cNvSpPr>
            <a:spLocks noGrp="1"/>
          </p:cNvSpPr>
          <p:nvPr>
            <p:ph type="sldNum" sz="quarter" idx="11"/>
          </p:nvPr>
        </p:nvSpPr>
        <p:spPr>
          <a:xfrm>
            <a:off x="11033760" y="6085840"/>
            <a:ext cx="848360" cy="477521"/>
          </a:xfrm>
        </p:spPr>
        <p:txBody>
          <a:bodyPr/>
          <a:lstStyle/>
          <a:p>
            <a:pPr algn="ctr"/>
            <a:fld id="{2840B2E4-A264-431E-ABDE-38E3BCDA5876}" type="slidenum">
              <a:rPr lang="en-US" smtClean="0"/>
              <a:pPr algn="ctr"/>
              <a:t>45</a:t>
            </a:fld>
            <a:endParaRPr lang="en-US" dirty="0"/>
          </a:p>
        </p:txBody>
      </p:sp>
      <p:sp>
        <p:nvSpPr>
          <p:cNvPr id="4" name="TextBox 3">
            <a:extLst>
              <a:ext uri="{FF2B5EF4-FFF2-40B4-BE49-F238E27FC236}">
                <a16:creationId xmlns:a16="http://schemas.microsoft.com/office/drawing/2014/main" id="{AA512046-C727-4B38-9459-C8F25D6AFE13}"/>
              </a:ext>
            </a:extLst>
          </p:cNvPr>
          <p:cNvSpPr txBox="1"/>
          <p:nvPr/>
        </p:nvSpPr>
        <p:spPr>
          <a:xfrm>
            <a:off x="0" y="1063841"/>
            <a:ext cx="12118206" cy="523220"/>
          </a:xfrm>
          <a:prstGeom prst="rect">
            <a:avLst/>
          </a:prstGeom>
          <a:noFill/>
        </p:spPr>
        <p:txBody>
          <a:bodyPr wrap="square">
            <a:spAutoFit/>
          </a:bodyPr>
          <a:lstStyle/>
          <a:p>
            <a:pPr algn="ctr"/>
            <a:r>
              <a:rPr lang="ne-NP" sz="2800" b="1" dirty="0">
                <a:solidFill>
                  <a:schemeClr val="accent5"/>
                </a:solidFill>
                <a:latin typeface="Ganesh" pitchFamily="2" charset="0"/>
                <a:ea typeface="Calibri"/>
                <a:cs typeface="Kalimati" panose="00000400000000000000" pitchFamily="2"/>
              </a:rPr>
              <a:t>गणना सामग्रीहरुको</a:t>
            </a:r>
            <a:r>
              <a:rPr lang="en-US" sz="2800" b="1" dirty="0">
                <a:solidFill>
                  <a:schemeClr val="accent5"/>
                </a:solidFill>
                <a:latin typeface="Ganesh" pitchFamily="2" charset="0"/>
                <a:ea typeface="Calibri"/>
                <a:cs typeface="Kalimati" panose="00000400000000000000" pitchFamily="2"/>
              </a:rPr>
              <a:t> </a:t>
            </a:r>
            <a:r>
              <a:rPr lang="ne-NP" sz="2800" b="1" dirty="0">
                <a:solidFill>
                  <a:schemeClr val="accent5"/>
                </a:solidFill>
                <a:latin typeface="Ganesh" pitchFamily="2" charset="0"/>
                <a:ea typeface="Calibri"/>
                <a:cs typeface="Kalimati" panose="00000400000000000000" pitchFamily="2"/>
              </a:rPr>
              <a:t>वितरण</a:t>
            </a:r>
            <a:endParaRPr lang="en-US" sz="2800" dirty="0">
              <a:solidFill>
                <a:schemeClr val="accent5"/>
              </a:solidFill>
              <a:cs typeface="Kalimati" pitchFamily="2"/>
            </a:endParaRPr>
          </a:p>
        </p:txBody>
      </p:sp>
      <p:sp>
        <p:nvSpPr>
          <p:cNvPr id="3" name="Rectangle 2"/>
          <p:cNvSpPr/>
          <p:nvPr/>
        </p:nvSpPr>
        <p:spPr>
          <a:xfrm>
            <a:off x="539014" y="2353601"/>
            <a:ext cx="11040177" cy="2816156"/>
          </a:xfrm>
          <a:prstGeom prst="rect">
            <a:avLst/>
          </a:prstGeom>
        </p:spPr>
        <p:txBody>
          <a:bodyPr wrap="square">
            <a:spAutoFit/>
          </a:bodyPr>
          <a:lstStyle/>
          <a:p>
            <a:pPr algn="just">
              <a:lnSpc>
                <a:spcPct val="150000"/>
              </a:lnSpc>
            </a:pPr>
            <a:r>
              <a:rPr lang="ne-NP" sz="2400" dirty="0">
                <a:solidFill>
                  <a:srgbClr val="002060"/>
                </a:solidFill>
                <a:latin typeface="Ganesh" pitchFamily="2" charset="0"/>
                <a:ea typeface="Calibri"/>
                <a:cs typeface="Kalimati" panose="00000400000000000000" pitchFamily="2"/>
              </a:rPr>
              <a:t>राष्ट्रिय जनगणना २०७८ मा गणकहरुलाई आवश्यक पर्ने गणना सामग्रीहरुमध्ये तालिममा चाहिने सामाग्रीहरु तालिमको समयमा र स्थलगत कार्यको लागि चाहिने सामाग्रीहरु स्थानीय जनगणना कार्यालयबाट वितरण हुन्छ । गणकले आफूलाई आवश्यक पर्ने गणना सामग्रीहरु पुरा छन् छैनन् रुजु गरेर मात्र स्थलगत कार्य गर्नुपर्दछ</a:t>
            </a:r>
            <a:r>
              <a:rPr lang="en-US" sz="2400" dirty="0">
                <a:solidFill>
                  <a:srgbClr val="002060"/>
                </a:solidFill>
                <a:latin typeface="Ganesh" pitchFamily="2" charset="0"/>
                <a:ea typeface="Calibri"/>
                <a:cs typeface="Kalimati" panose="00000400000000000000" pitchFamily="2"/>
              </a:rPr>
              <a:t> </a:t>
            </a:r>
            <a:r>
              <a:rPr lang="ne-NP" sz="2400" dirty="0">
                <a:solidFill>
                  <a:srgbClr val="002060"/>
                </a:solidFill>
                <a:latin typeface="Ganesh" pitchFamily="2" charset="0"/>
                <a:ea typeface="Calibri"/>
                <a:cs typeface="Kalimati" panose="00000400000000000000" pitchFamily="2"/>
              </a:rPr>
              <a:t>।</a:t>
            </a:r>
            <a:endParaRPr lang="en-US" sz="2400" dirty="0">
              <a:solidFill>
                <a:srgbClr val="002060"/>
              </a:solidFill>
              <a:latin typeface="Ganesh" pitchFamily="2" charset="0"/>
              <a:ea typeface="Calibri"/>
              <a:cs typeface="Kalimati" panose="00000400000000000000" pitchFamily="2"/>
            </a:endParaRPr>
          </a:p>
          <a:p>
            <a:pPr algn="just">
              <a:lnSpc>
                <a:spcPct val="150000"/>
              </a:lnSpc>
            </a:pPr>
            <a:r>
              <a:rPr lang="ne-NP" sz="2400" dirty="0">
                <a:solidFill>
                  <a:srgbClr val="002060"/>
                </a:solidFill>
                <a:latin typeface="Ganesh" pitchFamily="2" charset="0"/>
                <a:ea typeface="Calibri"/>
                <a:cs typeface="Kalimati" panose="00000400000000000000" pitchFamily="2"/>
              </a:rPr>
              <a:t>									</a:t>
            </a:r>
          </a:p>
        </p:txBody>
      </p:sp>
      <p:cxnSp>
        <p:nvCxnSpPr>
          <p:cNvPr id="5" name="Straight Connector 4">
            <a:extLst>
              <a:ext uri="{FF2B5EF4-FFF2-40B4-BE49-F238E27FC236}">
                <a16:creationId xmlns:a16="http://schemas.microsoft.com/office/drawing/2014/main" id="{B6EC4D0A-D42C-4E0E-B60A-BCDF86AE9785}"/>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126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99B493-F637-4852-81C4-E90D6F9D8A92}"/>
              </a:ext>
            </a:extLst>
          </p:cNvPr>
          <p:cNvSpPr>
            <a:spLocks noGrp="1"/>
          </p:cNvSpPr>
          <p:nvPr>
            <p:ph type="sldNum" sz="quarter" idx="11"/>
          </p:nvPr>
        </p:nvSpPr>
        <p:spPr>
          <a:xfrm>
            <a:off x="11461137" y="6483404"/>
            <a:ext cx="848360" cy="477521"/>
          </a:xfrm>
        </p:spPr>
        <p:txBody>
          <a:bodyPr/>
          <a:lstStyle/>
          <a:p>
            <a:pPr algn="ctr"/>
            <a:fld id="{2840B2E4-A264-431E-ABDE-38E3BCDA5876}" type="slidenum">
              <a:rPr lang="en-US" smtClean="0"/>
              <a:pPr algn="ctr"/>
              <a:t>46</a:t>
            </a:fld>
            <a:endParaRPr lang="en-US" dirty="0"/>
          </a:p>
        </p:txBody>
      </p:sp>
      <p:sp>
        <p:nvSpPr>
          <p:cNvPr id="3" name="Rectangle 2"/>
          <p:cNvSpPr/>
          <p:nvPr/>
        </p:nvSpPr>
        <p:spPr>
          <a:xfrm>
            <a:off x="575911" y="565441"/>
            <a:ext cx="11306209" cy="6140142"/>
          </a:xfrm>
          <a:prstGeom prst="rect">
            <a:avLst/>
          </a:prstGeom>
        </p:spPr>
        <p:txBody>
          <a:bodyPr wrap="square">
            <a:spAutoFit/>
          </a:bodyPr>
          <a:lstStyle/>
          <a:p>
            <a:pPr algn="just">
              <a:lnSpc>
                <a:spcPct val="150000"/>
              </a:lnSpc>
            </a:pPr>
            <a:r>
              <a:rPr lang="ne-NP" sz="2400" b="1" dirty="0">
                <a:solidFill>
                  <a:srgbClr val="002060"/>
                </a:solidFill>
                <a:latin typeface="Ganesh" pitchFamily="2" charset="0"/>
                <a:ea typeface="Calibri"/>
                <a:cs typeface="Kalimati" panose="00000400000000000000" pitchFamily="2"/>
              </a:rPr>
              <a:t>गणकलाई आवश्यक पर्ने गणना सामग्रीहरु:</a:t>
            </a:r>
            <a:endParaRPr lang="en-US" sz="2400" b="1" dirty="0">
              <a:solidFill>
                <a:srgbClr val="002060"/>
              </a:solidFill>
              <a:latin typeface="Ganesh" pitchFamily="2" charset="0"/>
              <a:ea typeface="Calibri"/>
              <a:cs typeface="Kalimati" panose="00000400000000000000" pitchFamily="2"/>
            </a:endParaRPr>
          </a:p>
          <a:p>
            <a:pPr algn="just">
              <a:lnSpc>
                <a:spcPct val="150000"/>
              </a:lnSpc>
            </a:pPr>
            <a:r>
              <a:rPr lang="ne-NP" sz="2400" dirty="0">
                <a:solidFill>
                  <a:srgbClr val="002060"/>
                </a:solidFill>
                <a:latin typeface="Ganesh" pitchFamily="2" charset="0"/>
                <a:ea typeface="Calibri"/>
                <a:cs typeface="Kalimati" panose="00000400000000000000" pitchFamily="2"/>
              </a:rPr>
              <a:t>(१) गणना क्षेत्रको नक्सा</a:t>
            </a:r>
            <a:r>
              <a:rPr lang="en-US" sz="2400" dirty="0">
                <a:solidFill>
                  <a:srgbClr val="002060"/>
                </a:solidFill>
                <a:latin typeface="Ganesh" pitchFamily="2" charset="0"/>
                <a:ea typeface="Calibri"/>
                <a:cs typeface="Kalimati" panose="00000400000000000000" pitchFamily="2"/>
              </a:rPr>
              <a:t> </a:t>
            </a:r>
            <a:endParaRPr lang="ne-NP" sz="2400" dirty="0">
              <a:solidFill>
                <a:srgbClr val="002060"/>
              </a:solidFill>
              <a:latin typeface="Ganesh" pitchFamily="2" charset="0"/>
              <a:ea typeface="Calibri"/>
              <a:cs typeface="Kalimati" panose="00000400000000000000" pitchFamily="2"/>
            </a:endParaRPr>
          </a:p>
          <a:p>
            <a:pPr algn="just">
              <a:lnSpc>
                <a:spcPct val="150000"/>
              </a:lnSpc>
            </a:pPr>
            <a:r>
              <a:rPr lang="ne-NP" sz="2400" dirty="0">
                <a:solidFill>
                  <a:srgbClr val="002060"/>
                </a:solidFill>
                <a:latin typeface="Ganesh" pitchFamily="2" charset="0"/>
                <a:ea typeface="Calibri"/>
                <a:cs typeface="Kalimati" panose="00000400000000000000" pitchFamily="2"/>
              </a:rPr>
              <a:t>(२) मुख्य प्रश्नावली किताब</a:t>
            </a:r>
          </a:p>
          <a:p>
            <a:pPr algn="just">
              <a:lnSpc>
                <a:spcPct val="150000"/>
              </a:lnSpc>
            </a:pPr>
            <a:r>
              <a:rPr lang="ne-NP" sz="2400" dirty="0">
                <a:solidFill>
                  <a:srgbClr val="002060"/>
                </a:solidFill>
                <a:latin typeface="Ganesh" pitchFamily="2" charset="0"/>
                <a:ea typeface="Calibri"/>
                <a:cs typeface="Kalimati" panose="00000400000000000000" pitchFamily="2"/>
              </a:rPr>
              <a:t>(३) गणना पुस्तिका</a:t>
            </a:r>
          </a:p>
          <a:p>
            <a:pPr marL="625475" indent="-625475" algn="just">
              <a:lnSpc>
                <a:spcPct val="150000"/>
              </a:lnSpc>
            </a:pPr>
            <a:r>
              <a:rPr lang="ne-NP" sz="2400" dirty="0">
                <a:solidFill>
                  <a:srgbClr val="002060"/>
                </a:solidFill>
                <a:latin typeface="Ganesh" pitchFamily="2" charset="0"/>
                <a:ea typeface="Calibri"/>
                <a:cs typeface="Kalimati" panose="00000400000000000000" pitchFamily="2"/>
              </a:rPr>
              <a:t>(४) लैङ्गिक समानता तथा सामाजिक समावेशी सन्दर्भ पुस्तिका र अपाङ्गता सम्बन्धी सहयोगी पुस्तिका</a:t>
            </a:r>
          </a:p>
          <a:p>
            <a:pPr algn="just">
              <a:lnSpc>
                <a:spcPct val="150000"/>
              </a:lnSpc>
            </a:pPr>
            <a:r>
              <a:rPr lang="ne-NP" sz="2400" dirty="0">
                <a:solidFill>
                  <a:srgbClr val="002060"/>
                </a:solidFill>
                <a:latin typeface="Ganesh" pitchFamily="2" charset="0"/>
                <a:ea typeface="Calibri"/>
                <a:cs typeface="Kalimati" panose="00000400000000000000" pitchFamily="2"/>
              </a:rPr>
              <a:t>(५) प्रचार प्रसार सामग्रीहरू</a:t>
            </a:r>
          </a:p>
          <a:p>
            <a:pPr algn="just">
              <a:lnSpc>
                <a:spcPct val="150000"/>
              </a:lnSpc>
            </a:pPr>
            <a:r>
              <a:rPr lang="ne-NP" sz="2400" dirty="0">
                <a:solidFill>
                  <a:srgbClr val="002060"/>
                </a:solidFill>
                <a:latin typeface="Ganesh" pitchFamily="2" charset="0"/>
                <a:ea typeface="Calibri"/>
                <a:cs typeface="Kalimati" panose="00000400000000000000" pitchFamily="2"/>
              </a:rPr>
              <a:t>(६) आफूलाई तोकिएको क्षेत्रको घर तथा घरपरिवार सूचीकरण उतार फारामहरू</a:t>
            </a:r>
          </a:p>
          <a:p>
            <a:pPr marL="625475" indent="-625475" algn="just">
              <a:lnSpc>
                <a:spcPct val="150000"/>
              </a:lnSpc>
            </a:pPr>
            <a:r>
              <a:rPr lang="ne-NP" sz="2400" dirty="0">
                <a:solidFill>
                  <a:srgbClr val="002060"/>
                </a:solidFill>
                <a:latin typeface="Ganesh" pitchFamily="2" charset="0"/>
                <a:ea typeface="Calibri"/>
                <a:cs typeface="Kalimati" panose="00000400000000000000" pitchFamily="2"/>
              </a:rPr>
              <a:t>(७) गणना सामग्री: झोला, टोपी, छाता, निलो डटपेन, नोटकपी, परिचयपत्र र स्वास्थ्य सुरक्षाका सामग्रीहरू ।</a:t>
            </a:r>
          </a:p>
          <a:p>
            <a:pPr algn="just">
              <a:lnSpc>
                <a:spcPct val="150000"/>
              </a:lnSpc>
            </a:pPr>
            <a:r>
              <a:rPr lang="ne-NP" sz="2400" dirty="0">
                <a:solidFill>
                  <a:srgbClr val="002060"/>
                </a:solidFill>
                <a:latin typeface="Ganesh" pitchFamily="2" charset="0"/>
                <a:ea typeface="Calibri"/>
                <a:cs typeface="Kalimati" panose="00000400000000000000" pitchFamily="2"/>
              </a:rPr>
              <a:t>(८) ट्याब्लेट, पावर बैंक र चार्जर ( ट्याब्लेट मार्फत तथ्याङ्क संकलन गर्ने गणकको लागि)</a:t>
            </a:r>
          </a:p>
        </p:txBody>
      </p:sp>
      <p:cxnSp>
        <p:nvCxnSpPr>
          <p:cNvPr id="4" name="Straight Connector 3">
            <a:extLst>
              <a:ext uri="{FF2B5EF4-FFF2-40B4-BE49-F238E27FC236}">
                <a16:creationId xmlns:a16="http://schemas.microsoft.com/office/drawing/2014/main" id="{713D88C6-F95E-4B11-BDB6-222721B989FE}"/>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092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99B493-F637-4852-81C4-E90D6F9D8A92}"/>
              </a:ext>
            </a:extLst>
          </p:cNvPr>
          <p:cNvSpPr>
            <a:spLocks noGrp="1"/>
          </p:cNvSpPr>
          <p:nvPr>
            <p:ph type="sldNum" sz="quarter" idx="11"/>
          </p:nvPr>
        </p:nvSpPr>
        <p:spPr>
          <a:xfrm>
            <a:off x="11461137" y="6483404"/>
            <a:ext cx="848360" cy="477521"/>
          </a:xfrm>
        </p:spPr>
        <p:txBody>
          <a:bodyPr/>
          <a:lstStyle/>
          <a:p>
            <a:pPr algn="ctr"/>
            <a:fld id="{2840B2E4-A264-431E-ABDE-38E3BCDA5876}" type="slidenum">
              <a:rPr lang="en-US" smtClean="0"/>
              <a:pPr algn="ctr"/>
              <a:t>47</a:t>
            </a:fld>
            <a:endParaRPr lang="en-US" dirty="0"/>
          </a:p>
        </p:txBody>
      </p:sp>
      <p:cxnSp>
        <p:nvCxnSpPr>
          <p:cNvPr id="4" name="Straight Connector 3">
            <a:extLst>
              <a:ext uri="{FF2B5EF4-FFF2-40B4-BE49-F238E27FC236}">
                <a16:creationId xmlns:a16="http://schemas.microsoft.com/office/drawing/2014/main" id="{713D88C6-F95E-4B11-BDB6-222721B989FE}"/>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CE0C46E-9780-4AEC-B106-05CCFC5900B8}"/>
              </a:ext>
            </a:extLst>
          </p:cNvPr>
          <p:cNvSpPr txBox="1"/>
          <p:nvPr/>
        </p:nvSpPr>
        <p:spPr>
          <a:xfrm>
            <a:off x="467139" y="775112"/>
            <a:ext cx="11569148" cy="523220"/>
          </a:xfrm>
          <a:prstGeom prst="rect">
            <a:avLst/>
          </a:prstGeom>
          <a:noFill/>
        </p:spPr>
        <p:txBody>
          <a:bodyPr wrap="square">
            <a:spAutoFit/>
          </a:bodyPr>
          <a:lstStyle/>
          <a:p>
            <a:pPr algn="ctr"/>
            <a:r>
              <a:rPr lang="ne-NP" sz="2800" b="1" dirty="0">
                <a:solidFill>
                  <a:srgbClr val="002060"/>
                </a:solidFill>
                <a:latin typeface="Ganesh" pitchFamily="2" charset="0"/>
                <a:ea typeface="Calibri"/>
                <a:cs typeface="Kalimati" panose="00000400000000000000" pitchFamily="2"/>
              </a:rPr>
              <a:t>गणक र सुपरिवेक्षकले भर्नुपर्ने प्रश्नावली फाराम तथा अन्य फारामहरू </a:t>
            </a:r>
            <a:endParaRPr lang="en-US" sz="2800" dirty="0"/>
          </a:p>
        </p:txBody>
      </p:sp>
      <p:graphicFrame>
        <p:nvGraphicFramePr>
          <p:cNvPr id="7" name="Table 7">
            <a:extLst>
              <a:ext uri="{FF2B5EF4-FFF2-40B4-BE49-F238E27FC236}">
                <a16:creationId xmlns:a16="http://schemas.microsoft.com/office/drawing/2014/main" id="{AFF0A1F5-E092-4C3C-B3D0-F27C47E7BA41}"/>
              </a:ext>
            </a:extLst>
          </p:cNvPr>
          <p:cNvGraphicFramePr>
            <a:graphicFrameLocks noGrp="1"/>
          </p:cNvGraphicFramePr>
          <p:nvPr>
            <p:extLst>
              <p:ext uri="{D42A27DB-BD31-4B8C-83A1-F6EECF244321}">
                <p14:modId xmlns:p14="http://schemas.microsoft.com/office/powerpoint/2010/main" val="3889032794"/>
              </p:ext>
            </p:extLst>
          </p:nvPr>
        </p:nvGraphicFramePr>
        <p:xfrm>
          <a:off x="129208" y="1644006"/>
          <a:ext cx="11946834" cy="4594860"/>
        </p:xfrm>
        <a:graphic>
          <a:graphicData uri="http://schemas.openxmlformats.org/drawingml/2006/table">
            <a:tbl>
              <a:tblPr firstRow="1" bandRow="1">
                <a:tableStyleId>{5C22544A-7EE6-4342-B048-85BDC9FD1C3A}</a:tableStyleId>
              </a:tblPr>
              <a:tblGrid>
                <a:gridCol w="5973417">
                  <a:extLst>
                    <a:ext uri="{9D8B030D-6E8A-4147-A177-3AD203B41FA5}">
                      <a16:colId xmlns:a16="http://schemas.microsoft.com/office/drawing/2014/main" val="4160870032"/>
                    </a:ext>
                  </a:extLst>
                </a:gridCol>
                <a:gridCol w="5973417">
                  <a:extLst>
                    <a:ext uri="{9D8B030D-6E8A-4147-A177-3AD203B41FA5}">
                      <a16:colId xmlns:a16="http://schemas.microsoft.com/office/drawing/2014/main" val="4206102666"/>
                    </a:ext>
                  </a:extLst>
                </a:gridCol>
              </a:tblGrid>
              <a:tr h="370840">
                <a:tc>
                  <a:txBody>
                    <a:bodyPr/>
                    <a:lstStyle/>
                    <a:p>
                      <a:pPr algn="ctr">
                        <a:lnSpc>
                          <a:spcPct val="150000"/>
                        </a:lnSpc>
                      </a:pPr>
                      <a:r>
                        <a:rPr lang="ne-NP" sz="2000" dirty="0">
                          <a:cs typeface="Kalimati" panose="00000400000000000000" pitchFamily="2"/>
                        </a:rPr>
                        <a:t>सुपरिवेक्षक</a:t>
                      </a:r>
                      <a:endParaRPr lang="en-US" sz="2000" dirty="0">
                        <a:cs typeface="Kalimati" panose="00000400000000000000" pitchFamily="2"/>
                      </a:endParaRPr>
                    </a:p>
                  </a:txBody>
                  <a:tcPr/>
                </a:tc>
                <a:tc>
                  <a:txBody>
                    <a:bodyPr/>
                    <a:lstStyle/>
                    <a:p>
                      <a:pPr algn="ctr">
                        <a:lnSpc>
                          <a:spcPct val="150000"/>
                        </a:lnSpc>
                      </a:pPr>
                      <a:r>
                        <a:rPr lang="ne-NP" sz="2000" dirty="0">
                          <a:cs typeface="Kalimati" panose="00000400000000000000" pitchFamily="2"/>
                        </a:rPr>
                        <a:t>गणक</a:t>
                      </a:r>
                      <a:endParaRPr lang="en-US" sz="2000" dirty="0">
                        <a:cs typeface="Kalimati" panose="00000400000000000000" pitchFamily="2"/>
                      </a:endParaRPr>
                    </a:p>
                  </a:txBody>
                  <a:tcPr/>
                </a:tc>
                <a:extLst>
                  <a:ext uri="{0D108BD9-81ED-4DB2-BD59-A6C34878D82A}">
                    <a16:rowId xmlns:a16="http://schemas.microsoft.com/office/drawing/2014/main" val="1555299734"/>
                  </a:ext>
                </a:extLst>
              </a:tr>
              <a:tr h="370840">
                <a:tc>
                  <a:txBody>
                    <a:bodyPr/>
                    <a:lstStyle/>
                    <a:p>
                      <a:pPr>
                        <a:lnSpc>
                          <a:spcPct val="150000"/>
                        </a:lnSpc>
                      </a:pPr>
                      <a:r>
                        <a:rPr lang="ne-NP" sz="2000" dirty="0">
                          <a:cs typeface="Kalimati" panose="00000400000000000000" pitchFamily="2"/>
                        </a:rPr>
                        <a:t>१. घर तथा घरपरिवार सूचीकरण फाराम</a:t>
                      </a:r>
                      <a:endParaRPr lang="en-US" sz="2000" dirty="0">
                        <a:cs typeface="Kalimati" panose="00000400000000000000" pitchFamily="2"/>
                      </a:endParaRPr>
                    </a:p>
                  </a:txBody>
                  <a:tcPr/>
                </a:tc>
                <a:tc>
                  <a:txBody>
                    <a:bodyPr/>
                    <a:lstStyle/>
                    <a:p>
                      <a:pPr>
                        <a:lnSpc>
                          <a:spcPct val="150000"/>
                        </a:lnSpc>
                      </a:pPr>
                      <a:r>
                        <a:rPr lang="ne-NP" sz="2000" dirty="0">
                          <a:cs typeface="Kalimati" panose="00000400000000000000" pitchFamily="2"/>
                        </a:rPr>
                        <a:t>१. मुख्य प्रश्नावली</a:t>
                      </a:r>
                      <a:endParaRPr lang="en-US" sz="2000" dirty="0">
                        <a:cs typeface="Kalimati" panose="00000400000000000000" pitchFamily="2"/>
                      </a:endParaRPr>
                    </a:p>
                  </a:txBody>
                  <a:tcPr/>
                </a:tc>
                <a:extLst>
                  <a:ext uri="{0D108BD9-81ED-4DB2-BD59-A6C34878D82A}">
                    <a16:rowId xmlns:a16="http://schemas.microsoft.com/office/drawing/2014/main" val="838902842"/>
                  </a:ext>
                </a:extLst>
              </a:tr>
              <a:tr h="370840">
                <a:tc>
                  <a:txBody>
                    <a:bodyPr/>
                    <a:lstStyle/>
                    <a:p>
                      <a:pPr>
                        <a:lnSpc>
                          <a:spcPct val="150000"/>
                        </a:lnSpc>
                      </a:pPr>
                      <a:r>
                        <a:rPr lang="ne-NP" sz="2000" dirty="0">
                          <a:cs typeface="Kalimati" panose="00000400000000000000" pitchFamily="2"/>
                        </a:rPr>
                        <a:t>२. गणना क्षेत्र नक्सा</a:t>
                      </a:r>
                      <a:endParaRPr lang="en-US" sz="2000" dirty="0">
                        <a:cs typeface="Kalimati" panose="00000400000000000000" pitchFamily="2"/>
                      </a:endParaRPr>
                    </a:p>
                  </a:txBody>
                  <a:tcPr/>
                </a:tc>
                <a:tc>
                  <a:txBody>
                    <a:bodyPr/>
                    <a:lstStyle/>
                    <a:p>
                      <a:pPr>
                        <a:lnSpc>
                          <a:spcPct val="150000"/>
                        </a:lnSpc>
                      </a:pPr>
                      <a:r>
                        <a:rPr lang="ne-NP" sz="2000" dirty="0">
                          <a:cs typeface="Kalimati" panose="00000400000000000000" pitchFamily="2"/>
                        </a:rPr>
                        <a:t>२. कन्ट्रोल फाराम (सुपरिवेक्षकसँग संयुक्त रूपमा)</a:t>
                      </a:r>
                      <a:endParaRPr lang="en-US" sz="2000" dirty="0">
                        <a:cs typeface="Kalimati" panose="00000400000000000000" pitchFamily="2"/>
                      </a:endParaRPr>
                    </a:p>
                  </a:txBody>
                  <a:tcPr/>
                </a:tc>
                <a:extLst>
                  <a:ext uri="{0D108BD9-81ED-4DB2-BD59-A6C34878D82A}">
                    <a16:rowId xmlns:a16="http://schemas.microsoft.com/office/drawing/2014/main" val="819585180"/>
                  </a:ext>
                </a:extLst>
              </a:tr>
              <a:tr h="370840">
                <a:tc>
                  <a:txBody>
                    <a:bodyPr/>
                    <a:lstStyle/>
                    <a:p>
                      <a:pPr>
                        <a:lnSpc>
                          <a:spcPct val="150000"/>
                        </a:lnSpc>
                      </a:pPr>
                      <a:r>
                        <a:rPr lang="ne-NP" sz="2000" dirty="0">
                          <a:cs typeface="Kalimati" panose="00000400000000000000" pitchFamily="2"/>
                        </a:rPr>
                        <a:t>३. सामुदायिक प्रश्नावली</a:t>
                      </a:r>
                      <a:endParaRPr lang="en-US" sz="2000" dirty="0">
                        <a:cs typeface="Kalimati" panose="00000400000000000000" pitchFamily="2"/>
                      </a:endParaRPr>
                    </a:p>
                  </a:txBody>
                  <a:tcPr/>
                </a:tc>
                <a:tc>
                  <a:txBody>
                    <a:bodyPr/>
                    <a:lstStyle/>
                    <a:p>
                      <a:pPr>
                        <a:lnSpc>
                          <a:spcPct val="150000"/>
                        </a:lnSpc>
                      </a:pPr>
                      <a:r>
                        <a:rPr lang="ne-NP" sz="2000" dirty="0">
                          <a:cs typeface="Kalimati" panose="00000400000000000000" pitchFamily="2"/>
                        </a:rPr>
                        <a:t>३. कार्य सम्पन्नता फाराम (सुपरिवेक्षकसँग संयुक्त रूपमा)</a:t>
                      </a:r>
                      <a:endParaRPr lang="en-US" sz="2000" dirty="0">
                        <a:cs typeface="Kalimati" panose="00000400000000000000" pitchFamily="2"/>
                      </a:endParaRPr>
                    </a:p>
                  </a:txBody>
                  <a:tcPr/>
                </a:tc>
                <a:extLst>
                  <a:ext uri="{0D108BD9-81ED-4DB2-BD59-A6C34878D82A}">
                    <a16:rowId xmlns:a16="http://schemas.microsoft.com/office/drawing/2014/main" val="3757999956"/>
                  </a:ext>
                </a:extLst>
              </a:tr>
              <a:tr h="370840">
                <a:tc>
                  <a:txBody>
                    <a:bodyPr/>
                    <a:lstStyle/>
                    <a:p>
                      <a:pPr>
                        <a:lnSpc>
                          <a:spcPct val="150000"/>
                        </a:lnSpc>
                      </a:pPr>
                      <a:r>
                        <a:rPr lang="ne-NP" sz="2000" dirty="0">
                          <a:cs typeface="Kalimati" panose="00000400000000000000" pitchFamily="2"/>
                        </a:rPr>
                        <a:t>४. गणक सुपरिवेक्षण फाराम तथा अनुगमन फाराम</a:t>
                      </a:r>
                      <a:endParaRPr lang="en-US" sz="2000" dirty="0">
                        <a:cs typeface="Kalimati" panose="00000400000000000000" pitchFamily="2"/>
                      </a:endParaRPr>
                    </a:p>
                  </a:txBody>
                  <a:tcPr/>
                </a:tc>
                <a:tc>
                  <a:txBody>
                    <a:bodyPr/>
                    <a:lstStyle/>
                    <a:p>
                      <a:pPr>
                        <a:lnSpc>
                          <a:spcPct val="150000"/>
                        </a:lnSpc>
                      </a:pPr>
                      <a:r>
                        <a:rPr lang="ne-NP" sz="2000" dirty="0">
                          <a:cs typeface="Kalimati" panose="00000400000000000000" pitchFamily="2"/>
                        </a:rPr>
                        <a:t>४. मातृ मृत्यु सूचित फाराम</a:t>
                      </a:r>
                      <a:endParaRPr lang="en-US" sz="2000" dirty="0">
                        <a:cs typeface="Kalimati" panose="00000400000000000000" pitchFamily="2"/>
                      </a:endParaRPr>
                    </a:p>
                  </a:txBody>
                  <a:tcPr/>
                </a:tc>
                <a:extLst>
                  <a:ext uri="{0D108BD9-81ED-4DB2-BD59-A6C34878D82A}">
                    <a16:rowId xmlns:a16="http://schemas.microsoft.com/office/drawing/2014/main" val="1104702410"/>
                  </a:ext>
                </a:extLst>
              </a:tr>
              <a:tr h="370840">
                <a:tc>
                  <a:txBody>
                    <a:bodyPr/>
                    <a:lstStyle/>
                    <a:p>
                      <a:pPr>
                        <a:lnSpc>
                          <a:spcPct val="150000"/>
                        </a:lnSpc>
                      </a:pPr>
                      <a:r>
                        <a:rPr lang="ne-NP" sz="2000" dirty="0">
                          <a:cs typeface="Kalimati" panose="00000400000000000000" pitchFamily="2"/>
                        </a:rPr>
                        <a:t>५. कन्ट्रोल फाराम (गणकसँग संयुक्त रूपमा)</a:t>
                      </a:r>
                      <a:endParaRPr lang="en-US" sz="2000" dirty="0">
                        <a:cs typeface="Kalimati" panose="00000400000000000000" pitchFamily="2"/>
                      </a:endParaRPr>
                    </a:p>
                  </a:txBody>
                  <a:tcPr/>
                </a:tc>
                <a:tc>
                  <a:txBody>
                    <a:bodyPr/>
                    <a:lstStyle/>
                    <a:p>
                      <a:pPr>
                        <a:lnSpc>
                          <a:spcPct val="150000"/>
                        </a:lnSpc>
                      </a:pPr>
                      <a:endParaRPr lang="en-US" sz="2000">
                        <a:cs typeface="Kalimati" panose="00000400000000000000" pitchFamily="2"/>
                      </a:endParaRPr>
                    </a:p>
                  </a:txBody>
                  <a:tcPr/>
                </a:tc>
                <a:extLst>
                  <a:ext uri="{0D108BD9-81ED-4DB2-BD59-A6C34878D82A}">
                    <a16:rowId xmlns:a16="http://schemas.microsoft.com/office/drawing/2014/main" val="2086949387"/>
                  </a:ext>
                </a:extLst>
              </a:tr>
              <a:tr h="370840">
                <a:tc>
                  <a:txBody>
                    <a:bodyPr/>
                    <a:lstStyle/>
                    <a:p>
                      <a:pPr>
                        <a:lnSpc>
                          <a:spcPct val="150000"/>
                        </a:lnSpc>
                      </a:pPr>
                      <a:r>
                        <a:rPr lang="ne-NP" sz="2000" dirty="0">
                          <a:cs typeface="Kalimati" panose="00000400000000000000" pitchFamily="2"/>
                        </a:rPr>
                        <a:t>६. कार्य सम्पन्नता फाराम (गणकसँग संयुक्त रूपमा)</a:t>
                      </a:r>
                      <a:endParaRPr lang="en-US" sz="2000" dirty="0">
                        <a:cs typeface="Kalimati" panose="00000400000000000000" pitchFamily="2"/>
                      </a:endParaRPr>
                    </a:p>
                  </a:txBody>
                  <a:tcPr/>
                </a:tc>
                <a:tc>
                  <a:txBody>
                    <a:bodyPr/>
                    <a:lstStyle/>
                    <a:p>
                      <a:pPr>
                        <a:lnSpc>
                          <a:spcPct val="150000"/>
                        </a:lnSpc>
                      </a:pPr>
                      <a:endParaRPr lang="en-US" sz="2000" dirty="0">
                        <a:cs typeface="Kalimati" panose="00000400000000000000" pitchFamily="2"/>
                      </a:endParaRPr>
                    </a:p>
                  </a:txBody>
                  <a:tcPr/>
                </a:tc>
                <a:extLst>
                  <a:ext uri="{0D108BD9-81ED-4DB2-BD59-A6C34878D82A}">
                    <a16:rowId xmlns:a16="http://schemas.microsoft.com/office/drawing/2014/main" val="867413978"/>
                  </a:ext>
                </a:extLst>
              </a:tr>
              <a:tr h="370840">
                <a:tc>
                  <a:txBody>
                    <a:bodyPr/>
                    <a:lstStyle/>
                    <a:p>
                      <a:pPr>
                        <a:lnSpc>
                          <a:spcPct val="150000"/>
                        </a:lnSpc>
                      </a:pPr>
                      <a:r>
                        <a:rPr lang="ne-NP" sz="2000" dirty="0">
                          <a:cs typeface="Kalimati" panose="00000400000000000000" pitchFamily="2"/>
                        </a:rPr>
                        <a:t>७. कृषि घरपरिवार उतार फाराम</a:t>
                      </a:r>
                      <a:endParaRPr lang="en-US" sz="2000" dirty="0">
                        <a:cs typeface="Kalimati" panose="00000400000000000000" pitchFamily="2"/>
                      </a:endParaRPr>
                    </a:p>
                  </a:txBody>
                  <a:tcPr/>
                </a:tc>
                <a:tc>
                  <a:txBody>
                    <a:bodyPr/>
                    <a:lstStyle/>
                    <a:p>
                      <a:pPr>
                        <a:lnSpc>
                          <a:spcPct val="150000"/>
                        </a:lnSpc>
                      </a:pPr>
                      <a:endParaRPr lang="en-US" sz="2000" dirty="0">
                        <a:cs typeface="Kalimati" panose="00000400000000000000" pitchFamily="2"/>
                      </a:endParaRPr>
                    </a:p>
                  </a:txBody>
                  <a:tcPr/>
                </a:tc>
                <a:extLst>
                  <a:ext uri="{0D108BD9-81ED-4DB2-BD59-A6C34878D82A}">
                    <a16:rowId xmlns:a16="http://schemas.microsoft.com/office/drawing/2014/main" val="837400839"/>
                  </a:ext>
                </a:extLst>
              </a:tr>
              <a:tr h="370840">
                <a:tc>
                  <a:txBody>
                    <a:bodyPr/>
                    <a:lstStyle/>
                    <a:p>
                      <a:pPr>
                        <a:lnSpc>
                          <a:spcPct val="150000"/>
                        </a:lnSpc>
                      </a:pPr>
                      <a:r>
                        <a:rPr lang="ne-NP" sz="2000" dirty="0">
                          <a:cs typeface="Kalimati" panose="00000400000000000000" pitchFamily="2"/>
                        </a:rPr>
                        <a:t>८. घर तथा घरपरिवार सूचीकरण उतार फाराम</a:t>
                      </a:r>
                      <a:endParaRPr lang="en-US" sz="2000" dirty="0">
                        <a:cs typeface="Kalimati" panose="00000400000000000000" pitchFamily="2"/>
                      </a:endParaRPr>
                    </a:p>
                  </a:txBody>
                  <a:tcPr/>
                </a:tc>
                <a:tc>
                  <a:txBody>
                    <a:bodyPr/>
                    <a:lstStyle/>
                    <a:p>
                      <a:pPr>
                        <a:lnSpc>
                          <a:spcPct val="150000"/>
                        </a:lnSpc>
                      </a:pPr>
                      <a:endParaRPr lang="en-US" sz="2000" dirty="0">
                        <a:cs typeface="Kalimati" panose="00000400000000000000" pitchFamily="2"/>
                      </a:endParaRPr>
                    </a:p>
                  </a:txBody>
                  <a:tcPr/>
                </a:tc>
                <a:extLst>
                  <a:ext uri="{0D108BD9-81ED-4DB2-BD59-A6C34878D82A}">
                    <a16:rowId xmlns:a16="http://schemas.microsoft.com/office/drawing/2014/main" val="429400508"/>
                  </a:ext>
                </a:extLst>
              </a:tr>
            </a:tbl>
          </a:graphicData>
        </a:graphic>
      </p:graphicFrame>
    </p:spTree>
    <p:extLst>
      <p:ext uri="{BB962C8B-B14F-4D97-AF65-F5344CB8AC3E}">
        <p14:creationId xmlns:p14="http://schemas.microsoft.com/office/powerpoint/2010/main" val="826527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99B493-F637-4852-81C4-E90D6F9D8A92}"/>
              </a:ext>
            </a:extLst>
          </p:cNvPr>
          <p:cNvSpPr>
            <a:spLocks noGrp="1"/>
          </p:cNvSpPr>
          <p:nvPr>
            <p:ph type="sldNum" sz="quarter" idx="11"/>
          </p:nvPr>
        </p:nvSpPr>
        <p:spPr>
          <a:xfrm>
            <a:off x="11341872" y="6511595"/>
            <a:ext cx="848360" cy="359878"/>
          </a:xfrm>
        </p:spPr>
        <p:txBody>
          <a:bodyPr/>
          <a:lstStyle/>
          <a:p>
            <a:fld id="{2840B2E4-A264-431E-ABDE-38E3BCDA5876}" type="slidenum">
              <a:rPr lang="en-US" smtClean="0"/>
              <a:pPr/>
              <a:t>48</a:t>
            </a:fld>
            <a:endParaRPr lang="en-US" dirty="0"/>
          </a:p>
        </p:txBody>
      </p:sp>
      <p:sp>
        <p:nvSpPr>
          <p:cNvPr id="4" name="TextBox 3">
            <a:extLst>
              <a:ext uri="{FF2B5EF4-FFF2-40B4-BE49-F238E27FC236}">
                <a16:creationId xmlns:a16="http://schemas.microsoft.com/office/drawing/2014/main" id="{AA512046-C727-4B38-9459-C8F25D6AFE13}"/>
              </a:ext>
            </a:extLst>
          </p:cNvPr>
          <p:cNvSpPr txBox="1"/>
          <p:nvPr/>
        </p:nvSpPr>
        <p:spPr>
          <a:xfrm>
            <a:off x="0" y="1063841"/>
            <a:ext cx="12118206" cy="523220"/>
          </a:xfrm>
          <a:prstGeom prst="rect">
            <a:avLst/>
          </a:prstGeom>
          <a:noFill/>
        </p:spPr>
        <p:txBody>
          <a:bodyPr wrap="square">
            <a:spAutoFit/>
          </a:bodyPr>
          <a:lstStyle/>
          <a:p>
            <a:pPr algn="ctr"/>
            <a:r>
              <a:rPr lang="ne-NP" sz="2800" b="1" dirty="0">
                <a:solidFill>
                  <a:schemeClr val="accent5"/>
                </a:solidFill>
                <a:latin typeface="Ganesh" pitchFamily="2" charset="0"/>
                <a:ea typeface="Calibri"/>
                <a:cs typeface="Kalimati" panose="00000400000000000000" pitchFamily="2"/>
              </a:rPr>
              <a:t>गणना सामग्रीहरुको ढुवानी, भण्डारण, वितरण र व्यवस्थापन</a:t>
            </a:r>
            <a:endParaRPr lang="en-US" sz="2800" dirty="0">
              <a:solidFill>
                <a:schemeClr val="accent5"/>
              </a:solidFill>
              <a:cs typeface="Kalimati" pitchFamily="2"/>
            </a:endParaRPr>
          </a:p>
        </p:txBody>
      </p:sp>
      <p:sp>
        <p:nvSpPr>
          <p:cNvPr id="5" name="TextBox 4">
            <a:extLst>
              <a:ext uri="{FF2B5EF4-FFF2-40B4-BE49-F238E27FC236}">
                <a16:creationId xmlns:a16="http://schemas.microsoft.com/office/drawing/2014/main" id="{BD730B8D-C4B3-4E7B-B06A-E4DFBE2E9ACE}"/>
              </a:ext>
            </a:extLst>
          </p:cNvPr>
          <p:cNvSpPr txBox="1"/>
          <p:nvPr/>
        </p:nvSpPr>
        <p:spPr>
          <a:xfrm>
            <a:off x="447040" y="1764693"/>
            <a:ext cx="8849360" cy="600164"/>
          </a:xfrm>
          <a:prstGeom prst="rect">
            <a:avLst/>
          </a:prstGeom>
          <a:noFill/>
        </p:spPr>
        <p:txBody>
          <a:bodyPr wrap="square">
            <a:spAutoFit/>
          </a:bodyPr>
          <a:lstStyle/>
          <a:p>
            <a:pPr>
              <a:lnSpc>
                <a:spcPct val="150000"/>
              </a:lnSpc>
            </a:pPr>
            <a:r>
              <a:rPr lang="ne-NP" sz="2400" b="1" u="sng" dirty="0">
                <a:solidFill>
                  <a:srgbClr val="002060"/>
                </a:solidFill>
                <a:latin typeface="Ganesh" pitchFamily="2" charset="0"/>
                <a:ea typeface="Calibri"/>
                <a:cs typeface="Kalimati" panose="00000400000000000000" pitchFamily="2"/>
              </a:rPr>
              <a:t>संकलित फारामहरुको भण्डारण र व्यवस्थापन </a:t>
            </a:r>
            <a:endParaRPr lang="en-US" sz="2400" b="1" u="sng" dirty="0">
              <a:cs typeface="Kalimati" pitchFamily="2"/>
            </a:endParaRPr>
          </a:p>
        </p:txBody>
      </p:sp>
      <p:sp>
        <p:nvSpPr>
          <p:cNvPr id="3" name="Rectangle 2"/>
          <p:cNvSpPr/>
          <p:nvPr/>
        </p:nvSpPr>
        <p:spPr>
          <a:xfrm>
            <a:off x="539014" y="2465361"/>
            <a:ext cx="11040177" cy="3416320"/>
          </a:xfrm>
          <a:prstGeom prst="rect">
            <a:avLst/>
          </a:prstGeom>
        </p:spPr>
        <p:txBody>
          <a:bodyPr wrap="square">
            <a:spAutoFit/>
          </a:bodyPr>
          <a:lstStyle/>
          <a:p>
            <a:pPr algn="just">
              <a:lnSpc>
                <a:spcPct val="150000"/>
              </a:lnSpc>
            </a:pPr>
            <a:r>
              <a:rPr lang="ne-NP" sz="2400" dirty="0">
                <a:solidFill>
                  <a:srgbClr val="002060"/>
                </a:solidFill>
                <a:latin typeface="Ganesh" pitchFamily="2" charset="0"/>
                <a:ea typeface="Calibri"/>
                <a:cs typeface="Kalimati" panose="00000400000000000000" pitchFamily="2"/>
              </a:rPr>
              <a:t>राष्ट्रिय जनगणनाको लागि ठूलो संख्यामा प्रश्नावली फाराम तथा गणना सामग्रीको व्यवस्थापन गर्नुपर्ने भएकोले प्रश्नावली तथा गणना सामग्रीलाई स्थानीय स्तरसम्म ढुवानी र भण्डारण गर्ने, स्थानीयस्तरवाट </a:t>
            </a:r>
            <a:r>
              <a:rPr lang="ne-NP" sz="2400">
                <a:solidFill>
                  <a:srgbClr val="002060"/>
                </a:solidFill>
                <a:latin typeface="Ganesh" pitchFamily="2" charset="0"/>
                <a:ea typeface="Calibri"/>
                <a:cs typeface="Kalimati" panose="00000400000000000000" pitchFamily="2"/>
              </a:rPr>
              <a:t>भरिएका प्रश्नावलीहरु </a:t>
            </a:r>
            <a:r>
              <a:rPr lang="ne-NP" sz="2400" dirty="0">
                <a:solidFill>
                  <a:srgbClr val="002060"/>
                </a:solidFill>
                <a:latin typeface="Ganesh" pitchFamily="2" charset="0"/>
                <a:ea typeface="Calibri"/>
                <a:cs typeface="Kalimati" panose="00000400000000000000" pitchFamily="2"/>
              </a:rPr>
              <a:t>केन्द्रसम्म ल्याउने तथा तथ्याङ्क प्रशोधन केन्द्रमा प्रश्नावलीलाई व्यवस्थापन गर्नुपर्ने हुन्छ । </a:t>
            </a:r>
            <a:endParaRPr lang="en-US" sz="2400" dirty="0">
              <a:solidFill>
                <a:srgbClr val="002060"/>
              </a:solidFill>
              <a:latin typeface="Ganesh" pitchFamily="2" charset="0"/>
              <a:ea typeface="Calibri"/>
              <a:cs typeface="Kalimati" panose="00000400000000000000" pitchFamily="2"/>
            </a:endParaRPr>
          </a:p>
          <a:p>
            <a:pPr algn="just">
              <a:lnSpc>
                <a:spcPct val="150000"/>
              </a:lnSpc>
            </a:pPr>
            <a:r>
              <a:rPr lang="ne-NP" sz="2400" dirty="0">
                <a:solidFill>
                  <a:srgbClr val="002060"/>
                </a:solidFill>
                <a:latin typeface="Ganesh" pitchFamily="2" charset="0"/>
                <a:ea typeface="Calibri"/>
                <a:cs typeface="Kalimati" panose="00000400000000000000" pitchFamily="2"/>
              </a:rPr>
              <a:t>यसका लागि निम्न कार्यहरु गरिनेछः</a:t>
            </a:r>
          </a:p>
          <a:p>
            <a:pPr marL="342900" indent="-342900" algn="just">
              <a:lnSpc>
                <a:spcPct val="150000"/>
              </a:lnSpc>
              <a:buFont typeface="Wingdings" panose="05000000000000000000" pitchFamily="2" charset="2"/>
              <a:buChar char="ü"/>
            </a:pPr>
            <a:r>
              <a:rPr lang="ne-NP" sz="2400" dirty="0">
                <a:solidFill>
                  <a:srgbClr val="002060"/>
                </a:solidFill>
                <a:latin typeface="Ganesh" pitchFamily="2" charset="0"/>
                <a:ea typeface="Calibri"/>
                <a:cs typeface="Kalimati" panose="00000400000000000000" pitchFamily="2"/>
              </a:rPr>
              <a:t>प्रश्नावली तथा गणना सामग्रीको संख्या सुनिश्चित गर्ने</a:t>
            </a:r>
            <a:r>
              <a:rPr lang="en-US" sz="2400" dirty="0">
                <a:solidFill>
                  <a:srgbClr val="002060"/>
                </a:solidFill>
                <a:latin typeface="Ganesh" pitchFamily="2" charset="0"/>
                <a:ea typeface="Calibri"/>
                <a:cs typeface="Kalimati" panose="00000400000000000000" pitchFamily="2"/>
              </a:rPr>
              <a:t> </a:t>
            </a:r>
            <a:r>
              <a:rPr lang="ne-NP" sz="2400" dirty="0">
                <a:solidFill>
                  <a:srgbClr val="002060"/>
                </a:solidFill>
                <a:latin typeface="Ganesh" pitchFamily="2" charset="0"/>
                <a:ea typeface="Calibri"/>
                <a:cs typeface="Kalimati" panose="00000400000000000000" pitchFamily="2"/>
              </a:rPr>
              <a:t>			</a:t>
            </a:r>
          </a:p>
        </p:txBody>
      </p:sp>
      <p:sp>
        <p:nvSpPr>
          <p:cNvPr id="6" name="TextBox 5">
            <a:extLst>
              <a:ext uri="{FF2B5EF4-FFF2-40B4-BE49-F238E27FC236}">
                <a16:creationId xmlns:a16="http://schemas.microsoft.com/office/drawing/2014/main" id="{DF52C8B2-6F14-4266-8239-0A5703EAF189}"/>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cxnSp>
        <p:nvCxnSpPr>
          <p:cNvPr id="7" name="Straight Connector 6">
            <a:extLst>
              <a:ext uri="{FF2B5EF4-FFF2-40B4-BE49-F238E27FC236}">
                <a16:creationId xmlns:a16="http://schemas.microsoft.com/office/drawing/2014/main" id="{E558667D-6762-4713-8A1D-60493C68874D}"/>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98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11353800" y="6504608"/>
            <a:ext cx="836930" cy="426720"/>
          </a:xfrm>
        </p:spPr>
        <p:txBody>
          <a:bodyPr/>
          <a:lstStyle/>
          <a:p>
            <a:fld id="{2840B2E4-A264-431E-ABDE-38E3BCDA5876}" type="slidenum">
              <a:rPr lang="en-US" smtClean="0"/>
              <a:pPr/>
              <a:t>49</a:t>
            </a:fld>
            <a:endParaRPr lang="en-US" dirty="0"/>
          </a:p>
        </p:txBody>
      </p:sp>
      <p:sp>
        <p:nvSpPr>
          <p:cNvPr id="3" name="Rectangle 2"/>
          <p:cNvSpPr/>
          <p:nvPr/>
        </p:nvSpPr>
        <p:spPr>
          <a:xfrm>
            <a:off x="327259" y="1895311"/>
            <a:ext cx="11026541" cy="3826689"/>
          </a:xfrm>
          <a:prstGeom prst="rect">
            <a:avLst/>
          </a:prstGeom>
        </p:spPr>
        <p:txBody>
          <a:bodyPr wrap="square">
            <a:spAutoFit/>
          </a:bodyPr>
          <a:lstStyle/>
          <a:p>
            <a:pPr marL="1257300" marR="0" indent="-342900" algn="just">
              <a:lnSpc>
                <a:spcPct val="150000"/>
              </a:lnSpc>
              <a:spcBef>
                <a:spcPts val="0"/>
              </a:spcBef>
              <a:spcAft>
                <a:spcPts val="800"/>
              </a:spcAft>
              <a:buFont typeface="Wingdings" panose="05000000000000000000" pitchFamily="2" charset="2"/>
              <a:buChar char="ü"/>
            </a:pPr>
            <a:r>
              <a:rPr lang="ne-NP" sz="2400" dirty="0">
                <a:solidFill>
                  <a:srgbClr val="002060"/>
                </a:solidFill>
                <a:latin typeface="Ganesh" pitchFamily="2" charset="0"/>
                <a:ea typeface="Calibri"/>
                <a:cs typeface="Kalimati" panose="00000400000000000000" pitchFamily="2"/>
              </a:rPr>
              <a:t>प्रश्नावली तथा गणना सामग्रीको उपयूक्त समयमा सुरक्षित तवरले ढुवानी गर्ने,</a:t>
            </a:r>
          </a:p>
          <a:p>
            <a:pPr marL="1257300" marR="0" indent="-342900" algn="just">
              <a:lnSpc>
                <a:spcPct val="150000"/>
              </a:lnSpc>
              <a:spcBef>
                <a:spcPts val="0"/>
              </a:spcBef>
              <a:spcAft>
                <a:spcPts val="800"/>
              </a:spcAft>
              <a:buFont typeface="Wingdings" panose="05000000000000000000" pitchFamily="2" charset="2"/>
              <a:buChar char="ü"/>
            </a:pPr>
            <a:r>
              <a:rPr lang="ne-NP" sz="2400" dirty="0">
                <a:solidFill>
                  <a:srgbClr val="002060"/>
                </a:solidFill>
                <a:latin typeface="Ganesh" pitchFamily="2" charset="0"/>
                <a:ea typeface="Calibri"/>
                <a:cs typeface="Kalimati" panose="00000400000000000000" pitchFamily="2"/>
              </a:rPr>
              <a:t>स्थलगतरुपमा संकलित विवरणको पूर्ण सुरक्षा तथा गोपनीयता सुनिश्चित गर्ने</a:t>
            </a:r>
            <a:r>
              <a:rPr lang="en-US" sz="2400" dirty="0">
                <a:solidFill>
                  <a:srgbClr val="002060"/>
                </a:solidFill>
                <a:latin typeface="Ganesh" pitchFamily="2" charset="0"/>
                <a:ea typeface="Calibri"/>
                <a:cs typeface="Kalimati" panose="00000400000000000000" pitchFamily="2"/>
              </a:rPr>
              <a:t>,</a:t>
            </a:r>
            <a:r>
              <a:rPr lang="ne-NP" sz="2400" dirty="0">
                <a:solidFill>
                  <a:srgbClr val="002060"/>
                </a:solidFill>
                <a:latin typeface="Ganesh" pitchFamily="2" charset="0"/>
                <a:ea typeface="Calibri"/>
                <a:cs typeface="Kalimati" panose="00000400000000000000" pitchFamily="2"/>
              </a:rPr>
              <a:t> </a:t>
            </a:r>
          </a:p>
          <a:p>
            <a:pPr marL="1257300" marR="0" indent="-342900" algn="just">
              <a:lnSpc>
                <a:spcPct val="150000"/>
              </a:lnSpc>
              <a:spcBef>
                <a:spcPts val="0"/>
              </a:spcBef>
              <a:spcAft>
                <a:spcPts val="800"/>
              </a:spcAft>
              <a:buFont typeface="Wingdings" panose="05000000000000000000" pitchFamily="2" charset="2"/>
              <a:buChar char="ü"/>
            </a:pPr>
            <a:r>
              <a:rPr lang="ne-NP" sz="2400" dirty="0">
                <a:solidFill>
                  <a:srgbClr val="002060"/>
                </a:solidFill>
                <a:latin typeface="Ganesh" pitchFamily="2" charset="0"/>
                <a:ea typeface="Calibri"/>
                <a:cs typeface="Kalimati" panose="00000400000000000000" pitchFamily="2"/>
              </a:rPr>
              <a:t>भरिएका फाराम तथा अन्य गणना सामग्रीहरु सुरक्षितरुपमा परिवहन गरी विभागमा ल्याउने र प्रशोधनका लागि आवश्यक पूर्व तयारी गर्ने</a:t>
            </a:r>
            <a:r>
              <a:rPr lang="en-US" sz="2400" dirty="0">
                <a:solidFill>
                  <a:srgbClr val="002060"/>
                </a:solidFill>
                <a:latin typeface="Ganesh" pitchFamily="2" charset="0"/>
                <a:ea typeface="Calibri"/>
                <a:cs typeface="Kalimati" panose="00000400000000000000" pitchFamily="2"/>
              </a:rPr>
              <a:t>,</a:t>
            </a:r>
            <a:endParaRPr lang="ne-NP" sz="2400" dirty="0">
              <a:solidFill>
                <a:srgbClr val="002060"/>
              </a:solidFill>
              <a:latin typeface="Ganesh" pitchFamily="2" charset="0"/>
              <a:ea typeface="Calibri"/>
              <a:cs typeface="Kalimati" panose="00000400000000000000" pitchFamily="2"/>
            </a:endParaRPr>
          </a:p>
          <a:p>
            <a:pPr marL="1257300" marR="0" indent="-342900" algn="just">
              <a:lnSpc>
                <a:spcPct val="150000"/>
              </a:lnSpc>
              <a:spcBef>
                <a:spcPts val="0"/>
              </a:spcBef>
              <a:spcAft>
                <a:spcPts val="800"/>
              </a:spcAft>
              <a:buFont typeface="Wingdings" panose="05000000000000000000" pitchFamily="2" charset="2"/>
              <a:buChar char="ü"/>
            </a:pPr>
            <a:r>
              <a:rPr lang="ne-NP" sz="2400" dirty="0">
                <a:solidFill>
                  <a:srgbClr val="002060"/>
                </a:solidFill>
                <a:latin typeface="Ganesh" pitchFamily="2" charset="0"/>
                <a:ea typeface="Calibri"/>
                <a:cs typeface="Kalimati" panose="00000400000000000000" pitchFamily="2"/>
              </a:rPr>
              <a:t>तथ्याङ्क प्रविष्टि कार्यमा प्रश्नावलीको उचित व्यवस्थापन गर्ने,</a:t>
            </a:r>
          </a:p>
          <a:p>
            <a:pPr marL="914400" marR="0" algn="just">
              <a:lnSpc>
                <a:spcPct val="150000"/>
              </a:lnSpc>
              <a:spcBef>
                <a:spcPts val="0"/>
              </a:spcBef>
              <a:spcAft>
                <a:spcPts val="800"/>
              </a:spcAft>
            </a:pP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Rectangle 3"/>
          <p:cNvSpPr/>
          <p:nvPr/>
        </p:nvSpPr>
        <p:spPr>
          <a:xfrm>
            <a:off x="0" y="1076295"/>
            <a:ext cx="12089331" cy="523220"/>
          </a:xfrm>
          <a:prstGeom prst="rect">
            <a:avLst/>
          </a:prstGeom>
        </p:spPr>
        <p:txBody>
          <a:bodyPr wrap="square">
            <a:spAutoFit/>
          </a:bodyPr>
          <a:lstStyle/>
          <a:p>
            <a:pPr algn="ctr"/>
            <a:r>
              <a:rPr lang="ne-NP" sz="2800" b="1" dirty="0">
                <a:solidFill>
                  <a:schemeClr val="accent5"/>
                </a:solidFill>
                <a:latin typeface="Ganesh" pitchFamily="2" charset="0"/>
                <a:ea typeface="Calibri"/>
                <a:cs typeface="Kalimati" panose="00000400000000000000" pitchFamily="2"/>
              </a:rPr>
              <a:t>गणना सामग्रीहरुको ढुवानी, भण्डारण, वितरण र व्यवस्थापन</a:t>
            </a:r>
            <a:endParaRPr lang="en-US" sz="2800" dirty="0">
              <a:solidFill>
                <a:schemeClr val="accent5"/>
              </a:solidFill>
              <a:cs typeface="Kalimati" pitchFamily="2"/>
            </a:endParaRPr>
          </a:p>
        </p:txBody>
      </p:sp>
      <p:sp>
        <p:nvSpPr>
          <p:cNvPr id="5" name="TextBox 4">
            <a:extLst>
              <a:ext uri="{FF2B5EF4-FFF2-40B4-BE49-F238E27FC236}">
                <a16:creationId xmlns:a16="http://schemas.microsoft.com/office/drawing/2014/main" id="{ABA8BE00-71FB-41AC-ACCB-027176E039B1}"/>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cxnSp>
        <p:nvCxnSpPr>
          <p:cNvPr id="6" name="Straight Connector 5">
            <a:extLst>
              <a:ext uri="{FF2B5EF4-FFF2-40B4-BE49-F238E27FC236}">
                <a16:creationId xmlns:a16="http://schemas.microsoft.com/office/drawing/2014/main" id="{508C19A2-7C6A-432B-8431-BB85F0E30357}"/>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33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2840B2E4-A264-431E-ABDE-38E3BCDA5876}" type="slidenum">
              <a:rPr lang="en-US" smtClean="0"/>
              <a:t>5</a:t>
            </a:fld>
            <a:endParaRPr lang="en-US"/>
          </a:p>
        </p:txBody>
      </p:sp>
      <p:sp>
        <p:nvSpPr>
          <p:cNvPr id="3" name="Rectangle 2"/>
          <p:cNvSpPr/>
          <p:nvPr/>
        </p:nvSpPr>
        <p:spPr>
          <a:xfrm>
            <a:off x="577516" y="2344088"/>
            <a:ext cx="10776284" cy="1754326"/>
          </a:xfrm>
          <a:prstGeom prst="rect">
            <a:avLst/>
          </a:prstGeom>
        </p:spPr>
        <p:txBody>
          <a:bodyPr wrap="square">
            <a:spAutoFit/>
          </a:bodyPr>
          <a:lstStyle/>
          <a:p>
            <a:pPr marL="285750" indent="-285750">
              <a:lnSpc>
                <a:spcPct val="150000"/>
              </a:lnSpc>
              <a:buFont typeface="Arial" pitchFamily="34" charset="0"/>
              <a:buChar char="•"/>
            </a:pPr>
            <a:r>
              <a:rPr lang="ne-NP" sz="2400" dirty="0">
                <a:cs typeface="Kalimati" panose="00000400000000000000" pitchFamily="2"/>
              </a:rPr>
              <a:t>एउटा किताबमा एकभन्दा बढी गणना क्षेत्रको गणना गर्नु हुँदैन ।</a:t>
            </a:r>
            <a:endParaRPr lang="en-US" sz="2400" dirty="0">
              <a:cs typeface="Kalimati" panose="00000400000000000000" pitchFamily="2"/>
            </a:endParaRPr>
          </a:p>
          <a:p>
            <a:pPr marL="285750" indent="-285750">
              <a:lnSpc>
                <a:spcPct val="150000"/>
              </a:lnSpc>
              <a:buFont typeface="Arial" pitchFamily="34" charset="0"/>
              <a:buChar char="•"/>
            </a:pPr>
            <a:r>
              <a:rPr lang="ne-NP" sz="2400" dirty="0">
                <a:cs typeface="Kalimati" panose="00000400000000000000" pitchFamily="2"/>
              </a:rPr>
              <a:t>यदी कुनै वडामा एक भन्दा बढी गणना क्षेत्र कायम गरिएको भए प्रत्येक गणना क्षेत्रको लागि छुट्टाछुट्टै किताब </a:t>
            </a:r>
            <a:r>
              <a:rPr lang="ne-NP" sz="2400">
                <a:cs typeface="Kalimati" panose="00000400000000000000" pitchFamily="2"/>
              </a:rPr>
              <a:t>प्रयोग गर्नु </a:t>
            </a:r>
            <a:r>
              <a:rPr lang="ne-NP" sz="2400" dirty="0">
                <a:cs typeface="Kalimati" panose="00000400000000000000" pitchFamily="2"/>
              </a:rPr>
              <a:t>पर्दछ ।  </a:t>
            </a:r>
            <a:endParaRPr lang="en-US" sz="2400" dirty="0">
              <a:cs typeface="Kalimati" panose="00000400000000000000" pitchFamily="2"/>
            </a:endParaRPr>
          </a:p>
        </p:txBody>
      </p:sp>
      <p:sp>
        <p:nvSpPr>
          <p:cNvPr id="4" name="Rectangle 3"/>
          <p:cNvSpPr/>
          <p:nvPr/>
        </p:nvSpPr>
        <p:spPr>
          <a:xfrm>
            <a:off x="3401065" y="876419"/>
            <a:ext cx="5043367"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cxnSp>
        <p:nvCxnSpPr>
          <p:cNvPr id="5" name="Straight Connector 4">
            <a:extLst>
              <a:ext uri="{FF2B5EF4-FFF2-40B4-BE49-F238E27FC236}">
                <a16:creationId xmlns:a16="http://schemas.microsoft.com/office/drawing/2014/main" id="{BE26CE2F-5FFF-46FC-9E25-C7E3FD872929}"/>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DA2AB1D-FC38-4D7B-9C3E-92BC0FB9E531}"/>
              </a:ext>
            </a:extLst>
          </p:cNvPr>
          <p:cNvSpPr txBox="1"/>
          <p:nvPr/>
        </p:nvSpPr>
        <p:spPr>
          <a:xfrm>
            <a:off x="5523666" y="6474544"/>
            <a:ext cx="6177168" cy="369332"/>
          </a:xfrm>
          <a:prstGeom prst="rect">
            <a:avLst/>
          </a:prstGeom>
          <a:noFill/>
        </p:spPr>
        <p:txBody>
          <a:bodyPr wrap="square">
            <a:spAutoFit/>
          </a:bodyPr>
          <a:lstStyle/>
          <a:p>
            <a:pPr algn="r"/>
            <a:r>
              <a:rPr lang="ne-NP" sz="1800" b="1" dirty="0">
                <a:solidFill>
                  <a:srgbClr val="0070C0"/>
                </a:solidFill>
                <a:cs typeface="Kalimati" panose="00000400000000000000" pitchFamily="2"/>
              </a:rPr>
              <a:t>क्रमशः</a:t>
            </a:r>
            <a:endParaRPr lang="en-US" dirty="0"/>
          </a:p>
        </p:txBody>
      </p:sp>
    </p:spTree>
    <p:extLst>
      <p:ext uri="{BB962C8B-B14F-4D97-AF65-F5344CB8AC3E}">
        <p14:creationId xmlns:p14="http://schemas.microsoft.com/office/powerpoint/2010/main" val="482894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DF96E5-9E63-4D08-A9C1-C6BAC4AA27C0}"/>
              </a:ext>
            </a:extLst>
          </p:cNvPr>
          <p:cNvSpPr>
            <a:spLocks noGrp="1"/>
          </p:cNvSpPr>
          <p:nvPr>
            <p:ph type="sldNum" sz="quarter" idx="11"/>
          </p:nvPr>
        </p:nvSpPr>
        <p:spPr>
          <a:xfrm>
            <a:off x="11417630" y="6569771"/>
            <a:ext cx="774370" cy="380302"/>
          </a:xfrm>
        </p:spPr>
        <p:txBody>
          <a:bodyPr/>
          <a:lstStyle/>
          <a:p>
            <a:fld id="{2840B2E4-A264-431E-ABDE-38E3BCDA5876}" type="slidenum">
              <a:rPr lang="en-US" smtClean="0"/>
              <a:pPr/>
              <a:t>50</a:t>
            </a:fld>
            <a:endParaRPr lang="en-US" dirty="0"/>
          </a:p>
        </p:txBody>
      </p:sp>
      <p:sp>
        <p:nvSpPr>
          <p:cNvPr id="5" name="TextBox 4">
            <a:extLst>
              <a:ext uri="{FF2B5EF4-FFF2-40B4-BE49-F238E27FC236}">
                <a16:creationId xmlns:a16="http://schemas.microsoft.com/office/drawing/2014/main" id="{84E030E0-307F-48A4-94AD-B1726471B3A6}"/>
              </a:ext>
            </a:extLst>
          </p:cNvPr>
          <p:cNvSpPr txBox="1"/>
          <p:nvPr/>
        </p:nvSpPr>
        <p:spPr>
          <a:xfrm>
            <a:off x="-1270" y="1502512"/>
            <a:ext cx="12108580" cy="3619452"/>
          </a:xfrm>
          <a:prstGeom prst="rect">
            <a:avLst/>
          </a:prstGeom>
          <a:noFill/>
        </p:spPr>
        <p:txBody>
          <a:bodyPr wrap="square">
            <a:spAutoFit/>
          </a:bodyPr>
          <a:lstStyle/>
          <a:p>
            <a:pPr marL="627063" indent="-285750">
              <a:lnSpc>
                <a:spcPct val="120000"/>
              </a:lnSpc>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विभागले वडा तथा स्थानीय तह अनुसार गणना सामग्रीको परिमाण सुनिश्चित गरी स्थानीय जनगणना कार्यालय स्तरमा प्याकिङ गरी सबै प्रदेश तथा जिल्ला जनगणना कार्यालयसम्म ढुवानीको व्यवस्था मिलाउनेछ । </a:t>
            </a:r>
          </a:p>
          <a:p>
            <a:pPr marL="627063" indent="-285750">
              <a:lnSpc>
                <a:spcPct val="120000"/>
              </a:lnSpc>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गणना सामग्री प्याकिङ गर्दा स्थानीय जनगणना कार्यालय अनुसार अलग अलग प्लाष्टिक थैलोमा प्याकिङ गरी सुरक्षित तवरले जुटको बोरामा प्याक गरिएको छ ।</a:t>
            </a:r>
          </a:p>
          <a:p>
            <a:pPr marL="627063" indent="-285750">
              <a:lnSpc>
                <a:spcPct val="120000"/>
              </a:lnSpc>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गणना सामाग्रीहरु जिल्ला तथा स्थानीय जनगणना कार्यालय तहमा कार्यालय प्रयोजन तथा तालिम प्रयोजनका लागि अलग अलग प्याकिङ गरिएको छ ।</a:t>
            </a:r>
            <a:r>
              <a:rPr lang="en-US" sz="2400" dirty="0">
                <a:solidFill>
                  <a:srgbClr val="002060"/>
                </a:solidFill>
                <a:latin typeface="Ganesh" pitchFamily="2" charset="0"/>
                <a:ea typeface="Calibri"/>
                <a:cs typeface="Kalimati" panose="00000400000000000000" pitchFamily="2"/>
              </a:rPr>
              <a:t> </a:t>
            </a:r>
            <a:r>
              <a:rPr lang="ne-NP" sz="2400" dirty="0">
                <a:solidFill>
                  <a:srgbClr val="002060"/>
                </a:solidFill>
                <a:latin typeface="Ganesh" pitchFamily="2" charset="0"/>
                <a:ea typeface="Calibri"/>
                <a:cs typeface="Kalimati" panose="00000400000000000000" pitchFamily="2"/>
              </a:rPr>
              <a:t>वितरण सम्बन्धमा जनगणना अधिकारी पुस्तिकामा उल्लेख गरिएको छ ।</a:t>
            </a:r>
          </a:p>
        </p:txBody>
      </p:sp>
      <p:sp>
        <p:nvSpPr>
          <p:cNvPr id="3" name="Rectangle 2"/>
          <p:cNvSpPr/>
          <p:nvPr/>
        </p:nvSpPr>
        <p:spPr>
          <a:xfrm>
            <a:off x="-1" y="692184"/>
            <a:ext cx="12108581" cy="461665"/>
          </a:xfrm>
          <a:prstGeom prst="rect">
            <a:avLst/>
          </a:prstGeom>
        </p:spPr>
        <p:txBody>
          <a:bodyPr wrap="square">
            <a:spAutoFit/>
          </a:bodyPr>
          <a:lstStyle/>
          <a:p>
            <a:pPr algn="ctr"/>
            <a:r>
              <a:rPr lang="ne-NP" sz="2400" b="1" dirty="0">
                <a:solidFill>
                  <a:schemeClr val="accent5"/>
                </a:solidFill>
                <a:latin typeface="Ganesh" pitchFamily="2" charset="0"/>
                <a:ea typeface="Calibri"/>
                <a:cs typeface="Kalimati" panose="00000400000000000000" pitchFamily="2"/>
              </a:rPr>
              <a:t>गणना सामग्रीहरुको ढुवानी, भण्डारण, वितरण र व्यवस्थापन</a:t>
            </a:r>
            <a:endParaRPr lang="en-US" sz="2400" dirty="0">
              <a:solidFill>
                <a:schemeClr val="accent5"/>
              </a:solidFill>
              <a:cs typeface="Kalimati" pitchFamily="2"/>
            </a:endParaRPr>
          </a:p>
        </p:txBody>
      </p:sp>
      <p:sp>
        <p:nvSpPr>
          <p:cNvPr id="6" name="TextBox 5">
            <a:extLst>
              <a:ext uri="{FF2B5EF4-FFF2-40B4-BE49-F238E27FC236}">
                <a16:creationId xmlns:a16="http://schemas.microsoft.com/office/drawing/2014/main" id="{500F54D2-4C88-4E5A-ACBF-F43F909C3FD8}"/>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cxnSp>
        <p:nvCxnSpPr>
          <p:cNvPr id="7" name="Straight Connector 6">
            <a:extLst>
              <a:ext uri="{FF2B5EF4-FFF2-40B4-BE49-F238E27FC236}">
                <a16:creationId xmlns:a16="http://schemas.microsoft.com/office/drawing/2014/main" id="{7C8F12B7-585E-4558-A16F-F9912792D66A}"/>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014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DF96E5-9E63-4D08-A9C1-C6BAC4AA27C0}"/>
              </a:ext>
            </a:extLst>
          </p:cNvPr>
          <p:cNvSpPr>
            <a:spLocks noGrp="1"/>
          </p:cNvSpPr>
          <p:nvPr>
            <p:ph type="sldNum" sz="quarter" idx="11"/>
          </p:nvPr>
        </p:nvSpPr>
        <p:spPr>
          <a:xfrm>
            <a:off x="11417630" y="6569771"/>
            <a:ext cx="774370" cy="380302"/>
          </a:xfrm>
        </p:spPr>
        <p:txBody>
          <a:bodyPr/>
          <a:lstStyle/>
          <a:p>
            <a:fld id="{2840B2E4-A264-431E-ABDE-38E3BCDA5876}" type="slidenum">
              <a:rPr lang="en-US" smtClean="0"/>
              <a:pPr/>
              <a:t>51</a:t>
            </a:fld>
            <a:endParaRPr lang="en-US" dirty="0"/>
          </a:p>
        </p:txBody>
      </p:sp>
      <p:sp>
        <p:nvSpPr>
          <p:cNvPr id="5" name="TextBox 4">
            <a:extLst>
              <a:ext uri="{FF2B5EF4-FFF2-40B4-BE49-F238E27FC236}">
                <a16:creationId xmlns:a16="http://schemas.microsoft.com/office/drawing/2014/main" id="{84E030E0-307F-48A4-94AD-B1726471B3A6}"/>
              </a:ext>
            </a:extLst>
          </p:cNvPr>
          <p:cNvSpPr txBox="1"/>
          <p:nvPr/>
        </p:nvSpPr>
        <p:spPr>
          <a:xfrm>
            <a:off x="-1270" y="1820568"/>
            <a:ext cx="12108580" cy="2733056"/>
          </a:xfrm>
          <a:prstGeom prst="rect">
            <a:avLst/>
          </a:prstGeom>
          <a:noFill/>
        </p:spPr>
        <p:txBody>
          <a:bodyPr wrap="square">
            <a:spAutoFit/>
          </a:bodyPr>
          <a:lstStyle/>
          <a:p>
            <a:pPr marL="627063" indent="-285750">
              <a:lnSpc>
                <a:spcPct val="120000"/>
              </a:lnSpc>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प्रदेश तथा जिल्ला जनगणना कार्यालयले विभागबाट प्राप्त गणना सामग्री मातहतका स्थानीय जनगणना कार्यालयसम्म ढुवानीको व्यवस्था गर्नुपर्नेछ ।</a:t>
            </a:r>
          </a:p>
          <a:p>
            <a:pPr marL="627063" indent="-395288" algn="just">
              <a:lnSpc>
                <a:spcPct val="120000"/>
              </a:lnSpc>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सामग्रीको सुरक्षा र व्यवस्थित ढुवानीको लागि जनगणना समन्वय समितिले आवश्यक सहयोग गर्नेछ ।</a:t>
            </a:r>
          </a:p>
          <a:p>
            <a:pPr marL="627063" indent="-395288" algn="just">
              <a:lnSpc>
                <a:spcPct val="120000"/>
              </a:lnSpc>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तोकिएको स्थानमा गणना सामग्री भण्डारणको लागि विभागले गृह मन्त्रालय मार्फत सुरक्षा निकायलाई सहयोगको लागि अनुरोध गर्नेछ ।</a:t>
            </a:r>
          </a:p>
        </p:txBody>
      </p:sp>
      <p:sp>
        <p:nvSpPr>
          <p:cNvPr id="3" name="Rectangle 2"/>
          <p:cNvSpPr/>
          <p:nvPr/>
        </p:nvSpPr>
        <p:spPr>
          <a:xfrm>
            <a:off x="-1" y="692184"/>
            <a:ext cx="12108581" cy="461665"/>
          </a:xfrm>
          <a:prstGeom prst="rect">
            <a:avLst/>
          </a:prstGeom>
        </p:spPr>
        <p:txBody>
          <a:bodyPr wrap="square">
            <a:spAutoFit/>
          </a:bodyPr>
          <a:lstStyle/>
          <a:p>
            <a:pPr algn="ctr"/>
            <a:r>
              <a:rPr lang="ne-NP" sz="2400" b="1" dirty="0">
                <a:solidFill>
                  <a:schemeClr val="accent5"/>
                </a:solidFill>
                <a:latin typeface="Ganesh" pitchFamily="2" charset="0"/>
                <a:ea typeface="Calibri"/>
                <a:cs typeface="Kalimati" panose="00000400000000000000" pitchFamily="2"/>
              </a:rPr>
              <a:t>गणना सामग्रीहरुको ढुवानी, भण्डारण, वितरण र व्यवस्थापन</a:t>
            </a:r>
            <a:endParaRPr lang="en-US" sz="2400" dirty="0">
              <a:solidFill>
                <a:schemeClr val="accent5"/>
              </a:solidFill>
              <a:cs typeface="Kalimati" pitchFamily="2"/>
            </a:endParaRPr>
          </a:p>
        </p:txBody>
      </p:sp>
      <p:sp>
        <p:nvSpPr>
          <p:cNvPr id="6" name="TextBox 5">
            <a:extLst>
              <a:ext uri="{FF2B5EF4-FFF2-40B4-BE49-F238E27FC236}">
                <a16:creationId xmlns:a16="http://schemas.microsoft.com/office/drawing/2014/main" id="{500F54D2-4C88-4E5A-ACBF-F43F909C3FD8}"/>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cxnSp>
        <p:nvCxnSpPr>
          <p:cNvPr id="7" name="Straight Connector 6">
            <a:extLst>
              <a:ext uri="{FF2B5EF4-FFF2-40B4-BE49-F238E27FC236}">
                <a16:creationId xmlns:a16="http://schemas.microsoft.com/office/drawing/2014/main" id="{7C8F12B7-585E-4558-A16F-F9912792D66A}"/>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579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DF96E5-9E63-4D08-A9C1-C6BAC4AA27C0}"/>
              </a:ext>
            </a:extLst>
          </p:cNvPr>
          <p:cNvSpPr>
            <a:spLocks noGrp="1"/>
          </p:cNvSpPr>
          <p:nvPr>
            <p:ph type="sldNum" sz="quarter" idx="11"/>
          </p:nvPr>
        </p:nvSpPr>
        <p:spPr>
          <a:xfrm>
            <a:off x="11401425" y="6511595"/>
            <a:ext cx="789305" cy="317332"/>
          </a:xfrm>
        </p:spPr>
        <p:txBody>
          <a:bodyPr/>
          <a:lstStyle/>
          <a:p>
            <a:fld id="{2840B2E4-A264-431E-ABDE-38E3BCDA5876}" type="slidenum">
              <a:rPr lang="en-US" smtClean="0"/>
              <a:t>52</a:t>
            </a:fld>
            <a:endParaRPr lang="en-US" dirty="0"/>
          </a:p>
        </p:txBody>
      </p:sp>
      <p:sp>
        <p:nvSpPr>
          <p:cNvPr id="4" name="TextBox 3">
            <a:extLst>
              <a:ext uri="{FF2B5EF4-FFF2-40B4-BE49-F238E27FC236}">
                <a16:creationId xmlns:a16="http://schemas.microsoft.com/office/drawing/2014/main" id="{C148DFD0-DC16-427A-A4DE-F47BAB2069F8}"/>
              </a:ext>
            </a:extLst>
          </p:cNvPr>
          <p:cNvSpPr txBox="1"/>
          <p:nvPr/>
        </p:nvSpPr>
        <p:spPr>
          <a:xfrm>
            <a:off x="0" y="923165"/>
            <a:ext cx="12192000" cy="523220"/>
          </a:xfrm>
          <a:prstGeom prst="rect">
            <a:avLst/>
          </a:prstGeom>
          <a:noFill/>
        </p:spPr>
        <p:txBody>
          <a:bodyPr wrap="square">
            <a:spAutoFit/>
          </a:bodyPr>
          <a:lstStyle/>
          <a:p>
            <a:pPr algn="ctr"/>
            <a:r>
              <a:rPr lang="ne-NP" sz="2800" b="1" dirty="0">
                <a:solidFill>
                  <a:schemeClr val="accent5"/>
                </a:solidFill>
                <a:latin typeface="Ganesh" pitchFamily="2" charset="0"/>
                <a:ea typeface="Calibri"/>
                <a:cs typeface="Kalimati" panose="00000400000000000000" pitchFamily="2"/>
              </a:rPr>
              <a:t>गणना सामग्रीहरुको ढुवानी, भण्डारण, वितरण र व्यवस्थापन</a:t>
            </a:r>
            <a:endParaRPr lang="en-US" sz="2800" b="1" dirty="0">
              <a:solidFill>
                <a:schemeClr val="accent5"/>
              </a:solidFill>
              <a:latin typeface="Ganesh" pitchFamily="2" charset="0"/>
              <a:cs typeface="Kalimati" panose="00000400000000000000" pitchFamily="2"/>
            </a:endParaRPr>
          </a:p>
        </p:txBody>
      </p:sp>
      <p:sp>
        <p:nvSpPr>
          <p:cNvPr id="5" name="TextBox 4">
            <a:extLst>
              <a:ext uri="{FF2B5EF4-FFF2-40B4-BE49-F238E27FC236}">
                <a16:creationId xmlns:a16="http://schemas.microsoft.com/office/drawing/2014/main" id="{84E030E0-307F-48A4-94AD-B1726471B3A6}"/>
              </a:ext>
            </a:extLst>
          </p:cNvPr>
          <p:cNvSpPr txBox="1"/>
          <p:nvPr/>
        </p:nvSpPr>
        <p:spPr>
          <a:xfrm>
            <a:off x="204716" y="1351671"/>
            <a:ext cx="11575630" cy="5386090"/>
          </a:xfrm>
          <a:prstGeom prst="rect">
            <a:avLst/>
          </a:prstGeom>
          <a:noFill/>
        </p:spPr>
        <p:txBody>
          <a:bodyPr wrap="square">
            <a:spAutoFit/>
          </a:bodyPr>
          <a:lstStyle/>
          <a:p>
            <a:pPr marL="573088" indent="-341313" algn="just">
              <a:lnSpc>
                <a:spcPct val="150000"/>
              </a:lnSpc>
              <a:spcAft>
                <a:spcPts val="800"/>
              </a:spcAft>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स्थानीय जनगणना कार्यालयबाट आवश्यक गणना सामग्रीहरु बुझी आफ्नो गणना क्षेत्रसम्म लैजाने र भरिएका प्रश्नावली तथा सामग्रीहरु बुझाउनका लागि स्थानीय जनगणना कार्यालयसम्म ल्याउने जिम्मेवारी सम्बन्धित गणक तथा सुपरिवेक्षकको हुनेछ । </a:t>
            </a:r>
          </a:p>
          <a:p>
            <a:pPr marL="573088" indent="-341313" algn="just">
              <a:lnSpc>
                <a:spcPct val="150000"/>
              </a:lnSpc>
              <a:spcAft>
                <a:spcPts val="800"/>
              </a:spcAft>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भरिएका फाराम गणक तथा सुपरिवेक्षकबाट बुझिसकेपछि सुरक्षित रुपमा त्यसलाई भण्डारण गर्ने र विभागले तोकेको स्थानमा पठाउने जिम्मेवारी जनगणना अधिकारीको हुनेछ ।</a:t>
            </a:r>
          </a:p>
          <a:p>
            <a:pPr marL="573088" indent="-341313" algn="just">
              <a:lnSpc>
                <a:spcPct val="150000"/>
              </a:lnSpc>
              <a:spcAft>
                <a:spcPts val="800"/>
              </a:spcAft>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स्थानीय जनगणना कार्यालयले भरिएका फारामहरु गणना क्षेत्र, वडा नम्बर तथा स्थानीय तह अनुसार अलग अलग प्याकिङ गरी जिल्ला जनगणना कार्यालयसम्म पुर्याउनु पर्नेछ ।</a:t>
            </a:r>
          </a:p>
          <a:p>
            <a:pPr marL="573088" indent="-341313" algn="just">
              <a:lnSpc>
                <a:spcPct val="150000"/>
              </a:lnSpc>
              <a:spcAft>
                <a:spcPts val="800"/>
              </a:spcAft>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जिल्लामा पठाइए अनुसार नै वडा तथा स्थानीय तह अनुसार भरिएका प्रश्नावली फारामहरु </a:t>
            </a:r>
            <a:r>
              <a:rPr lang="ne-NP" sz="2400" b="1" dirty="0">
                <a:solidFill>
                  <a:srgbClr val="0070C0"/>
                </a:solidFill>
                <a:latin typeface="Ganesh" pitchFamily="2" charset="0"/>
                <a:ea typeface="Calibri"/>
                <a:cs typeface="Kalimati" panose="00000400000000000000" pitchFamily="2"/>
              </a:rPr>
              <a:t>जिल्ला </a:t>
            </a:r>
            <a:r>
              <a:rPr lang="ne-NP" sz="2400" dirty="0">
                <a:solidFill>
                  <a:srgbClr val="002060"/>
                </a:solidFill>
                <a:latin typeface="Ganesh" pitchFamily="2" charset="0"/>
                <a:ea typeface="Calibri"/>
                <a:cs typeface="Kalimati" panose="00000400000000000000" pitchFamily="2"/>
              </a:rPr>
              <a:t>जनगणना कार्यालयले प्याकिङ गरी </a:t>
            </a:r>
            <a:r>
              <a:rPr lang="ne-NP" sz="2400" b="1" dirty="0">
                <a:solidFill>
                  <a:srgbClr val="0070C0"/>
                </a:solidFill>
                <a:latin typeface="Ganesh" pitchFamily="2" charset="0"/>
                <a:ea typeface="Calibri"/>
                <a:cs typeface="Kalimati" panose="00000400000000000000" pitchFamily="2"/>
              </a:rPr>
              <a:t>सात दिनभित्र </a:t>
            </a:r>
            <a:r>
              <a:rPr lang="ne-NP" sz="2400" dirty="0">
                <a:solidFill>
                  <a:srgbClr val="002060"/>
                </a:solidFill>
                <a:latin typeface="Ganesh" pitchFamily="2" charset="0"/>
                <a:ea typeface="Calibri"/>
                <a:cs typeface="Kalimati" panose="00000400000000000000" pitchFamily="2"/>
              </a:rPr>
              <a:t>विभागमा पठाउनु पर्नेछ । </a:t>
            </a:r>
            <a:endParaRPr lang="en-GB" sz="2400" dirty="0"/>
          </a:p>
        </p:txBody>
      </p:sp>
      <p:sp>
        <p:nvSpPr>
          <p:cNvPr id="6" name="TextBox 5">
            <a:extLst>
              <a:ext uri="{FF2B5EF4-FFF2-40B4-BE49-F238E27FC236}">
                <a16:creationId xmlns:a16="http://schemas.microsoft.com/office/drawing/2014/main" id="{82D74FEA-936D-409D-83F2-2E2FD6545F3E}"/>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cxnSp>
        <p:nvCxnSpPr>
          <p:cNvPr id="7" name="Straight Connector 6">
            <a:extLst>
              <a:ext uri="{FF2B5EF4-FFF2-40B4-BE49-F238E27FC236}">
                <a16:creationId xmlns:a16="http://schemas.microsoft.com/office/drawing/2014/main" id="{C0DC27DF-AAFC-4285-A379-648631391C37}"/>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417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2840B2E4-A264-431E-ABDE-38E3BCDA5876}" type="slidenum">
              <a:rPr lang="en-US" smtClean="0"/>
              <a:t>53</a:t>
            </a:fld>
            <a:endParaRPr lang="en-US"/>
          </a:p>
        </p:txBody>
      </p:sp>
      <p:sp>
        <p:nvSpPr>
          <p:cNvPr id="4" name="Rectangle 3"/>
          <p:cNvSpPr/>
          <p:nvPr/>
        </p:nvSpPr>
        <p:spPr>
          <a:xfrm>
            <a:off x="326457" y="2497830"/>
            <a:ext cx="11539086" cy="3252172"/>
          </a:xfrm>
          <a:prstGeom prst="rect">
            <a:avLst/>
          </a:prstGeom>
        </p:spPr>
        <p:txBody>
          <a:bodyPr wrap="square">
            <a:spAutoFit/>
          </a:bodyPr>
          <a:lstStyle/>
          <a:p>
            <a:pPr marL="519113" indent="-341313" algn="just">
              <a:lnSpc>
                <a:spcPct val="150000"/>
              </a:lnSpc>
              <a:spcAft>
                <a:spcPts val="800"/>
              </a:spcAft>
              <a:buFont typeface="Arial" panose="020B0604020202020204" pitchFamily="34" charset="0"/>
              <a:buChar char="•"/>
            </a:pPr>
            <a:r>
              <a:rPr lang="ne-NP" sz="2400">
                <a:solidFill>
                  <a:srgbClr val="002060"/>
                </a:solidFill>
                <a:latin typeface="Ganesh" pitchFamily="2" charset="0"/>
                <a:ea typeface="Calibri"/>
                <a:cs typeface="Kalimati" panose="00000400000000000000" pitchFamily="2"/>
              </a:rPr>
              <a:t>जिल्लाबाट भरिएर आएका प्रश्नावली विभागले </a:t>
            </a:r>
            <a:r>
              <a:rPr lang="ne-NP" sz="2400" dirty="0">
                <a:solidFill>
                  <a:srgbClr val="002060"/>
                </a:solidFill>
                <a:latin typeface="Ganesh" pitchFamily="2" charset="0"/>
                <a:ea typeface="Calibri"/>
                <a:cs typeface="Kalimati" panose="00000400000000000000" pitchFamily="2"/>
              </a:rPr>
              <a:t>तथ्याङ्क प्रशोधन </a:t>
            </a:r>
            <a:r>
              <a:rPr lang="ne-NP" sz="2400">
                <a:solidFill>
                  <a:srgbClr val="002060"/>
                </a:solidFill>
                <a:latin typeface="Ganesh" pitchFamily="2" charset="0"/>
                <a:ea typeface="Calibri"/>
                <a:cs typeface="Kalimati" panose="00000400000000000000" pitchFamily="2"/>
              </a:rPr>
              <a:t>केन्द्रमा भण्डारणको </a:t>
            </a:r>
            <a:r>
              <a:rPr lang="ne-NP" sz="2400" dirty="0">
                <a:solidFill>
                  <a:srgbClr val="002060"/>
                </a:solidFill>
                <a:latin typeface="Ganesh" pitchFamily="2" charset="0"/>
                <a:ea typeface="Calibri"/>
                <a:cs typeface="Kalimati" panose="00000400000000000000" pitchFamily="2"/>
              </a:rPr>
              <a:t>व्यवस्था मिलाउनेछ ।</a:t>
            </a:r>
          </a:p>
          <a:p>
            <a:pPr marL="519113" indent="-341313" algn="just">
              <a:lnSpc>
                <a:spcPct val="150000"/>
              </a:lnSpc>
              <a:spcAft>
                <a:spcPts val="800"/>
              </a:spcAft>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प्रश्नावली जिल्ला, स्थानीय तह तथा वडा अनुसार स्पष्ट देखिने गरी अलग </a:t>
            </a:r>
            <a:r>
              <a:rPr lang="ne-NP" sz="2400">
                <a:solidFill>
                  <a:srgbClr val="002060"/>
                </a:solidFill>
                <a:latin typeface="Ganesh" pitchFamily="2" charset="0"/>
                <a:ea typeface="Calibri"/>
                <a:cs typeface="Kalimati" panose="00000400000000000000" pitchFamily="2"/>
              </a:rPr>
              <a:t>अलग </a:t>
            </a:r>
            <a:r>
              <a:rPr lang="en-US" sz="3200">
                <a:solidFill>
                  <a:srgbClr val="002060"/>
                </a:solidFill>
                <a:latin typeface="Preeti" pitchFamily="2" charset="0"/>
                <a:ea typeface="Calibri"/>
                <a:cs typeface="Kalimati" panose="00000400000000000000" pitchFamily="2"/>
              </a:rPr>
              <a:t>/\</a:t>
            </a:r>
            <a:r>
              <a:rPr lang="ne-NP" sz="2400">
                <a:solidFill>
                  <a:srgbClr val="002060"/>
                </a:solidFill>
                <a:latin typeface="Ganesh" pitchFamily="2" charset="0"/>
                <a:ea typeface="Calibri"/>
                <a:cs typeface="Kalimati" panose="00000400000000000000" pitchFamily="2"/>
              </a:rPr>
              <a:t>याकमा भण्डारण गरिनेछ ।</a:t>
            </a:r>
            <a:endParaRPr lang="ne-NP" sz="2400" dirty="0">
              <a:solidFill>
                <a:srgbClr val="002060"/>
              </a:solidFill>
              <a:latin typeface="Ganesh" pitchFamily="2" charset="0"/>
              <a:ea typeface="Calibri"/>
              <a:cs typeface="Kalimati" panose="00000400000000000000" pitchFamily="2"/>
            </a:endParaRPr>
          </a:p>
          <a:p>
            <a:pPr marL="914400" algn="just">
              <a:lnSpc>
                <a:spcPct val="150000"/>
              </a:lnSpc>
              <a:spcAft>
                <a:spcPts val="800"/>
              </a:spcAft>
            </a:pPr>
            <a:endParaRPr lang="en-US" sz="2400" dirty="0">
              <a:solidFill>
                <a:srgbClr val="002060"/>
              </a:solidFill>
              <a:latin typeface="Ganesh" pitchFamily="2" charset="0"/>
              <a:ea typeface="Calibri"/>
              <a:cs typeface="Kalimati" panose="00000400000000000000" pitchFamily="2"/>
            </a:endParaRPr>
          </a:p>
        </p:txBody>
      </p:sp>
      <p:sp>
        <p:nvSpPr>
          <p:cNvPr id="6" name="Rectangle 5"/>
          <p:cNvSpPr/>
          <p:nvPr/>
        </p:nvSpPr>
        <p:spPr>
          <a:xfrm>
            <a:off x="0" y="780894"/>
            <a:ext cx="12192000" cy="523220"/>
          </a:xfrm>
          <a:prstGeom prst="rect">
            <a:avLst/>
          </a:prstGeom>
        </p:spPr>
        <p:txBody>
          <a:bodyPr wrap="square">
            <a:spAutoFit/>
          </a:bodyPr>
          <a:lstStyle/>
          <a:p>
            <a:pPr algn="ctr"/>
            <a:r>
              <a:rPr lang="ne-NP" sz="2800" b="1" dirty="0">
                <a:solidFill>
                  <a:schemeClr val="accent5"/>
                </a:solidFill>
                <a:latin typeface="Ganesh" pitchFamily="2" charset="0"/>
                <a:ea typeface="Calibri"/>
                <a:cs typeface="Kalimati" panose="00000400000000000000" pitchFamily="2"/>
              </a:rPr>
              <a:t>गणना सामग्रीहरुको ढुवानी, भण्डारण, वितरण र व्यवस्थापन</a:t>
            </a:r>
            <a:endParaRPr lang="en-US" sz="2800" dirty="0">
              <a:solidFill>
                <a:schemeClr val="accent5"/>
              </a:solidFill>
              <a:cs typeface="Kalimati" pitchFamily="2"/>
            </a:endParaRPr>
          </a:p>
        </p:txBody>
      </p:sp>
      <p:sp>
        <p:nvSpPr>
          <p:cNvPr id="7" name="Rectangle 6"/>
          <p:cNvSpPr/>
          <p:nvPr/>
        </p:nvSpPr>
        <p:spPr>
          <a:xfrm>
            <a:off x="666655" y="1886118"/>
            <a:ext cx="6415539" cy="461665"/>
          </a:xfrm>
          <a:prstGeom prst="rect">
            <a:avLst/>
          </a:prstGeom>
        </p:spPr>
        <p:txBody>
          <a:bodyPr wrap="none">
            <a:spAutoFit/>
          </a:bodyPr>
          <a:lstStyle/>
          <a:p>
            <a:pPr algn="ctr"/>
            <a:r>
              <a:rPr lang="en-US" sz="2400" dirty="0">
                <a:cs typeface="Kalimati" panose="00000400000000000000" pitchFamily="2"/>
              </a:rPr>
              <a:t>	</a:t>
            </a:r>
            <a:r>
              <a:rPr lang="ne-NP" sz="2400" dirty="0">
                <a:cs typeface="Kalimati" panose="00000400000000000000" pitchFamily="2"/>
              </a:rPr>
              <a:t> </a:t>
            </a:r>
            <a:r>
              <a:rPr lang="ne-NP" sz="2400" b="1" u="sng" dirty="0">
                <a:latin typeface="Preeti" pitchFamily="2" charset="0"/>
                <a:cs typeface="Kalimati" panose="00000400000000000000" pitchFamily="2"/>
              </a:rPr>
              <a:t>केन्द्रीयस्तरमा प्रश्नावली भण्डारण र व्यवस्थापनः</a:t>
            </a:r>
            <a:endParaRPr lang="en-US" sz="2400" b="1" u="sng" dirty="0">
              <a:latin typeface="Preeti" pitchFamily="2" charset="0"/>
              <a:cs typeface="Kalimati" panose="00000400000000000000" pitchFamily="2"/>
            </a:endParaRPr>
          </a:p>
        </p:txBody>
      </p:sp>
      <p:cxnSp>
        <p:nvCxnSpPr>
          <p:cNvPr id="8" name="Straight Connector 7">
            <a:extLst>
              <a:ext uri="{FF2B5EF4-FFF2-40B4-BE49-F238E27FC236}">
                <a16:creationId xmlns:a16="http://schemas.microsoft.com/office/drawing/2014/main" id="{7B1EFD13-955C-4A8A-8C8B-C20AF4DBA504}"/>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727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DF0DF1-0EF5-44F7-ADF4-6E81EBCBA9E7}"/>
              </a:ext>
            </a:extLst>
          </p:cNvPr>
          <p:cNvSpPr>
            <a:spLocks noGrp="1"/>
          </p:cNvSpPr>
          <p:nvPr>
            <p:ph type="sldNum" sz="quarter" idx="11"/>
          </p:nvPr>
        </p:nvSpPr>
        <p:spPr/>
        <p:txBody>
          <a:bodyPr/>
          <a:lstStyle/>
          <a:p>
            <a:fld id="{2840B2E4-A264-431E-ABDE-38E3BCDA5876}" type="slidenum">
              <a:rPr lang="en-US" smtClean="0"/>
              <a:t>54</a:t>
            </a:fld>
            <a:endParaRPr lang="en-US"/>
          </a:p>
        </p:txBody>
      </p:sp>
      <p:sp>
        <p:nvSpPr>
          <p:cNvPr id="4" name="TextBox 3">
            <a:extLst>
              <a:ext uri="{FF2B5EF4-FFF2-40B4-BE49-F238E27FC236}">
                <a16:creationId xmlns:a16="http://schemas.microsoft.com/office/drawing/2014/main" id="{E9106E87-B395-489A-B66A-90666CDBA9EF}"/>
              </a:ext>
            </a:extLst>
          </p:cNvPr>
          <p:cNvSpPr txBox="1"/>
          <p:nvPr/>
        </p:nvSpPr>
        <p:spPr>
          <a:xfrm>
            <a:off x="0" y="748052"/>
            <a:ext cx="12021954" cy="523220"/>
          </a:xfrm>
          <a:prstGeom prst="rect">
            <a:avLst/>
          </a:prstGeom>
          <a:noFill/>
        </p:spPr>
        <p:txBody>
          <a:bodyPr wrap="square">
            <a:spAutoFit/>
          </a:bodyPr>
          <a:lstStyle/>
          <a:p>
            <a:pPr algn="ctr"/>
            <a:r>
              <a:rPr lang="ne-NP" sz="2800" b="1" dirty="0">
                <a:solidFill>
                  <a:schemeClr val="accent5"/>
                </a:solidFill>
                <a:latin typeface="Preeti" pitchFamily="2" charset="0"/>
                <a:ea typeface="Calibri"/>
                <a:cs typeface="Kalimati" panose="00000400000000000000" pitchFamily="2"/>
              </a:rPr>
              <a:t>सुरक्षा व्यवस्था</a:t>
            </a:r>
            <a:endParaRPr lang="en-GB" sz="2800" dirty="0">
              <a:solidFill>
                <a:schemeClr val="accent5"/>
              </a:solidFill>
            </a:endParaRPr>
          </a:p>
        </p:txBody>
      </p:sp>
      <p:sp>
        <p:nvSpPr>
          <p:cNvPr id="5" name="TextBox 4">
            <a:extLst>
              <a:ext uri="{FF2B5EF4-FFF2-40B4-BE49-F238E27FC236}">
                <a16:creationId xmlns:a16="http://schemas.microsoft.com/office/drawing/2014/main" id="{B9F4E506-6FDC-45EB-B4B7-E2CA780B95E2}"/>
              </a:ext>
            </a:extLst>
          </p:cNvPr>
          <p:cNvSpPr txBox="1"/>
          <p:nvPr/>
        </p:nvSpPr>
        <p:spPr>
          <a:xfrm>
            <a:off x="545580" y="1169559"/>
            <a:ext cx="11098299" cy="558614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विभागले राष्ट्रिय जनगणना कार्य गणना सामग्री तथा भरिएको प्रश्नावलीको सुरक्षाको पूर्ण व्यवस्था मिलाउनेछ। </a:t>
            </a:r>
            <a:endParaRPr lang="en-US" sz="2400" dirty="0">
              <a:solidFill>
                <a:srgbClr val="002060"/>
              </a:solidFill>
              <a:latin typeface="Ganesh" pitchFamily="2" charset="0"/>
              <a:ea typeface="Calibri"/>
              <a:cs typeface="Kalimati" panose="00000400000000000000" pitchFamily="2"/>
            </a:endParaRPr>
          </a:p>
          <a:p>
            <a:pPr marL="342900" indent="-342900">
              <a:lnSpc>
                <a:spcPct val="150000"/>
              </a:lnSpc>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यसका लागि विभागले सङ्घ र प्रदेश सरकारका सम्बन्धित निकायसँग नियमित सम्पर्क र समन्वय गर्नु पर्नेछ।</a:t>
            </a:r>
          </a:p>
          <a:p>
            <a:pPr marL="342900" indent="-342900">
              <a:lnSpc>
                <a:spcPct val="150000"/>
              </a:lnSpc>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संलग्न जनशक्तिको सुरक्षाको लागि जनगणना कार्यालयले स्थानीय प्रशासन तथा सुरक्षा निकायको आवश्यक सहयोग लिन सक्ने छन् ।</a:t>
            </a:r>
            <a:endParaRPr lang="en-US" sz="2400" dirty="0">
              <a:solidFill>
                <a:srgbClr val="002060"/>
              </a:solidFill>
              <a:latin typeface="Ganesh" pitchFamily="2" charset="0"/>
              <a:ea typeface="Calibri"/>
              <a:cs typeface="Kalimati" panose="00000400000000000000" pitchFamily="2"/>
            </a:endParaRPr>
          </a:p>
          <a:p>
            <a:pPr marL="342900" indent="-342900">
              <a:lnSpc>
                <a:spcPct val="150000"/>
              </a:lnSpc>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गणकले गणना सामग्री सुरक्षित तवरले राख्नु पर्नेछ।</a:t>
            </a:r>
            <a:endParaRPr lang="en-US" sz="2400" dirty="0">
              <a:solidFill>
                <a:srgbClr val="002060"/>
              </a:solidFill>
              <a:latin typeface="Ganesh" pitchFamily="2" charset="0"/>
              <a:ea typeface="Calibri"/>
              <a:cs typeface="Kalimati" panose="00000400000000000000" pitchFamily="2"/>
            </a:endParaRPr>
          </a:p>
          <a:p>
            <a:pPr marL="342900" indent="-342900">
              <a:lnSpc>
                <a:spcPct val="150000"/>
              </a:lnSpc>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भरिएका फारामहरू सम्बेदनशील हुने भएकाले सुरक्षा निकायको समन्वयमा ढुवानी गर्नु पर्दछ।</a:t>
            </a:r>
          </a:p>
          <a:p>
            <a:pPr marL="342900" indent="-342900">
              <a:lnSpc>
                <a:spcPct val="150000"/>
              </a:lnSpc>
              <a:buFont typeface="Arial" panose="020B0604020202020204" pitchFamily="34" charset="0"/>
              <a:buChar char="•"/>
            </a:pPr>
            <a:r>
              <a:rPr lang="ne-NP" sz="2400" dirty="0">
                <a:solidFill>
                  <a:srgbClr val="002060"/>
                </a:solidFill>
                <a:latin typeface="Ganesh" pitchFamily="2" charset="0"/>
                <a:ea typeface="Calibri"/>
                <a:cs typeface="Kalimati" panose="00000400000000000000" pitchFamily="2"/>
              </a:rPr>
              <a:t>सुरक्षा व्यवस्थाको लागि गृह मन्त्रालयबाट परिपत्र गर्ने व्यवस्था गरिनेछ।</a:t>
            </a:r>
            <a:endParaRPr lang="en-US" sz="2400" dirty="0">
              <a:solidFill>
                <a:srgbClr val="002060"/>
              </a:solidFill>
              <a:latin typeface="Ganesh" pitchFamily="2" charset="0"/>
              <a:ea typeface="Calibri"/>
              <a:cs typeface="Kalimati" panose="00000400000000000000" pitchFamily="2"/>
            </a:endParaRPr>
          </a:p>
        </p:txBody>
      </p:sp>
      <p:cxnSp>
        <p:nvCxnSpPr>
          <p:cNvPr id="6" name="Straight Connector 5">
            <a:extLst>
              <a:ext uri="{FF2B5EF4-FFF2-40B4-BE49-F238E27FC236}">
                <a16:creationId xmlns:a16="http://schemas.microsoft.com/office/drawing/2014/main" id="{AAE64DF7-A7FF-444C-BF21-4309E98ACE73}"/>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21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546411" y="6521083"/>
            <a:ext cx="675806" cy="341426"/>
          </a:xfrm>
        </p:spPr>
        <p:txBody>
          <a:bodyPr/>
          <a:lstStyle/>
          <a:p>
            <a:pPr algn="r"/>
            <a:fld id="{2840B2E4-A264-431E-ABDE-38E3BCDA5876}" type="slidenum">
              <a:rPr lang="en-US" smtClean="0">
                <a:latin typeface="Fontasy Himali" panose="04020500000000000000" pitchFamily="82" charset="0"/>
              </a:rPr>
              <a:pPr algn="r"/>
              <a:t>55</a:t>
            </a:fld>
            <a:endParaRPr lang="en-US" dirty="0">
              <a:latin typeface="Fontasy Himali" panose="04020500000000000000" pitchFamily="82" charset="0"/>
            </a:endParaRPr>
          </a:p>
        </p:txBody>
      </p:sp>
      <p:sp>
        <p:nvSpPr>
          <p:cNvPr id="8" name="TextBox 7">
            <a:extLst>
              <a:ext uri="{FF2B5EF4-FFF2-40B4-BE49-F238E27FC236}">
                <a16:creationId xmlns:a16="http://schemas.microsoft.com/office/drawing/2014/main" id="{E82BE681-28E4-499A-AE64-72F6602B7B76}"/>
              </a:ext>
            </a:extLst>
          </p:cNvPr>
          <p:cNvSpPr txBox="1"/>
          <p:nvPr/>
        </p:nvSpPr>
        <p:spPr>
          <a:xfrm>
            <a:off x="-85725" y="1072448"/>
            <a:ext cx="12191999" cy="5637441"/>
          </a:xfrm>
          <a:prstGeom prst="rect">
            <a:avLst/>
          </a:prstGeom>
          <a:noFill/>
        </p:spPr>
        <p:txBody>
          <a:bodyPr wrap="square">
            <a:spAutoFit/>
          </a:bodyPr>
          <a:lstStyle/>
          <a:p>
            <a:pPr marL="231775" indent="-177800">
              <a:lnSpc>
                <a:spcPct val="150000"/>
              </a:lnSpc>
              <a:buFont typeface="Arial" panose="020B0604020202020204" pitchFamily="34" charset="0"/>
              <a:buChar char="•"/>
            </a:pPr>
            <a:r>
              <a:rPr lang="ne-NP" sz="2400" dirty="0">
                <a:solidFill>
                  <a:srgbClr val="002060"/>
                </a:solidFill>
                <a:latin typeface="Ganesh" pitchFamily="2" charset="0"/>
                <a:cs typeface="Kalimati" panose="00000400000000000000" pitchFamily="2"/>
              </a:rPr>
              <a:t>मुख्य प्रश्नावलीको किताबमा विवरण लिइएका जनगणना घर र परिवार संख्याका आधारमा कभर पेज भर्नु पर्दछ </a:t>
            </a:r>
            <a:r>
              <a:rPr lang="hi-IN" sz="2400" dirty="0">
                <a:solidFill>
                  <a:schemeClr val="bg2">
                    <a:lumMod val="10000"/>
                  </a:schemeClr>
                </a:solidFill>
                <a:latin typeface="Kokila" panose="020B0604020202020204" pitchFamily="34" charset="0"/>
                <a:ea typeface="+mj-ea"/>
                <a:cs typeface="Kalimati" panose="00000400000000000000" pitchFamily="2"/>
              </a:rPr>
              <a:t>।</a:t>
            </a:r>
            <a:r>
              <a:rPr lang="ne-NP" sz="2400" dirty="0">
                <a:solidFill>
                  <a:srgbClr val="002060"/>
                </a:solidFill>
                <a:latin typeface="Ganesh" pitchFamily="2" charset="0"/>
                <a:cs typeface="Kalimati" panose="00000400000000000000" pitchFamily="2"/>
              </a:rPr>
              <a:t> </a:t>
            </a:r>
            <a:endParaRPr lang="en-US" sz="2400" dirty="0">
              <a:solidFill>
                <a:srgbClr val="002060"/>
              </a:solidFill>
              <a:latin typeface="Ganesh" pitchFamily="2" charset="0"/>
              <a:cs typeface="Kalimati" panose="00000400000000000000" pitchFamily="2"/>
            </a:endParaRPr>
          </a:p>
          <a:p>
            <a:pPr marL="231775" indent="-177800">
              <a:lnSpc>
                <a:spcPct val="150000"/>
              </a:lnSpc>
              <a:buFont typeface="Arial" panose="020B0604020202020204" pitchFamily="34" charset="0"/>
              <a:buChar char="•"/>
            </a:pPr>
            <a:r>
              <a:rPr lang="ne-NP" sz="2400" dirty="0">
                <a:solidFill>
                  <a:srgbClr val="002060"/>
                </a:solidFill>
                <a:latin typeface="Ganesh" pitchFamily="2" charset="0"/>
                <a:cs typeface="Kalimati" panose="00000400000000000000" pitchFamily="2"/>
              </a:rPr>
              <a:t>मुख्य प्रश्नावलीको कभर पेजको विवरणका आधारमा कन्ट्रोल फाराम भर्नु पर्दछ </a:t>
            </a:r>
            <a:r>
              <a:rPr lang="hi-IN" sz="2400" dirty="0">
                <a:solidFill>
                  <a:schemeClr val="bg2">
                    <a:lumMod val="10000"/>
                  </a:schemeClr>
                </a:solidFill>
                <a:latin typeface="Kokila" panose="020B0604020202020204" pitchFamily="34" charset="0"/>
                <a:ea typeface="+mj-ea"/>
                <a:cs typeface="Kalimati" panose="00000400000000000000" pitchFamily="2"/>
              </a:rPr>
              <a:t>।</a:t>
            </a:r>
            <a:r>
              <a:rPr lang="ne-NP" sz="2400" dirty="0">
                <a:solidFill>
                  <a:srgbClr val="002060"/>
                </a:solidFill>
                <a:latin typeface="Ganesh" pitchFamily="2" charset="0"/>
                <a:cs typeface="Kalimati" panose="00000400000000000000" pitchFamily="2"/>
              </a:rPr>
              <a:t> </a:t>
            </a:r>
            <a:endParaRPr lang="en-US" sz="2400" dirty="0">
              <a:solidFill>
                <a:srgbClr val="002060"/>
              </a:solidFill>
              <a:latin typeface="Ganesh" pitchFamily="2" charset="0"/>
              <a:cs typeface="Kalimati" panose="00000400000000000000" pitchFamily="2"/>
            </a:endParaRPr>
          </a:p>
          <a:p>
            <a:pPr marL="231775" indent="-177800">
              <a:lnSpc>
                <a:spcPct val="150000"/>
              </a:lnSpc>
              <a:buFont typeface="Arial" panose="020B0604020202020204" pitchFamily="34" charset="0"/>
              <a:buChar char="•"/>
            </a:pPr>
            <a:r>
              <a:rPr lang="ne-NP" sz="2400" dirty="0">
                <a:solidFill>
                  <a:srgbClr val="002060"/>
                </a:solidFill>
                <a:latin typeface="Preeti" pitchFamily="2" charset="0"/>
                <a:ea typeface="Calibri"/>
                <a:cs typeface="Kalimati" panose="00000400000000000000" pitchFamily="2"/>
              </a:rPr>
              <a:t>गणना कार्य सकिएपछि कार्य सम्पन्नता प्रतिवेदन फाराम गणक र सुपरिबेक्षकले संयुक्त रूपमा </a:t>
            </a:r>
            <a:r>
              <a:rPr lang="ne-NP" sz="2400" dirty="0">
                <a:solidFill>
                  <a:srgbClr val="002060"/>
                </a:solidFill>
                <a:latin typeface="Ganesh" pitchFamily="2" charset="0"/>
                <a:cs typeface="Kalimati" panose="00000400000000000000" pitchFamily="2"/>
              </a:rPr>
              <a:t>भर्नु पर्दछ </a:t>
            </a:r>
            <a:r>
              <a:rPr lang="hi-IN" sz="2400" dirty="0">
                <a:solidFill>
                  <a:schemeClr val="bg2">
                    <a:lumMod val="10000"/>
                  </a:schemeClr>
                </a:solidFill>
                <a:latin typeface="Kokila" panose="020B0604020202020204" pitchFamily="34" charset="0"/>
                <a:ea typeface="+mj-ea"/>
                <a:cs typeface="Kalimati" panose="00000400000000000000" pitchFamily="2"/>
              </a:rPr>
              <a:t>।</a:t>
            </a:r>
            <a:endParaRPr lang="en-US" sz="2400" dirty="0">
              <a:solidFill>
                <a:srgbClr val="002060"/>
              </a:solidFill>
              <a:latin typeface="Ganesh" pitchFamily="2" charset="0"/>
              <a:cs typeface="Kalimati" panose="00000400000000000000" pitchFamily="2"/>
            </a:endParaRPr>
          </a:p>
          <a:p>
            <a:pPr marL="231775" indent="-177800">
              <a:lnSpc>
                <a:spcPct val="150000"/>
              </a:lnSpc>
              <a:buFont typeface="Arial" panose="020B0604020202020204" pitchFamily="34" charset="0"/>
              <a:buChar char="•"/>
            </a:pPr>
            <a:r>
              <a:rPr lang="ne-NP" sz="2400" dirty="0">
                <a:solidFill>
                  <a:srgbClr val="002060"/>
                </a:solidFill>
                <a:latin typeface="Preeti" pitchFamily="2" charset="0"/>
                <a:ea typeface="Calibri"/>
                <a:cs typeface="Kalimati" panose="00000400000000000000" pitchFamily="2"/>
              </a:rPr>
              <a:t>गणक र सुपरिबेक्षकले गरेको कामको अनुगमन तथा सुपरिवेक्षण गर्ने व्यक्तिले अनुगमन तथा सुपरिवेक्षण फारामहरु </a:t>
            </a:r>
            <a:r>
              <a:rPr lang="ne-NP" sz="2400" dirty="0">
                <a:solidFill>
                  <a:srgbClr val="002060"/>
                </a:solidFill>
                <a:latin typeface="Ganesh" pitchFamily="2" charset="0"/>
                <a:cs typeface="Kalimati" panose="00000400000000000000" pitchFamily="2"/>
              </a:rPr>
              <a:t>भर्नु पर्दछ </a:t>
            </a:r>
            <a:r>
              <a:rPr lang="hi-IN" sz="2400" dirty="0">
                <a:solidFill>
                  <a:schemeClr val="bg2">
                    <a:lumMod val="10000"/>
                  </a:schemeClr>
                </a:solidFill>
                <a:latin typeface="Kokila" panose="020B0604020202020204" pitchFamily="34" charset="0"/>
                <a:ea typeface="+mj-ea"/>
                <a:cs typeface="Kalimati" panose="00000400000000000000" pitchFamily="2"/>
              </a:rPr>
              <a:t>।</a:t>
            </a:r>
            <a:endParaRPr lang="en-US" sz="2400" dirty="0">
              <a:cs typeface="Kalimati" pitchFamily="2"/>
            </a:endParaRPr>
          </a:p>
          <a:p>
            <a:pPr marL="231775" indent="-177800">
              <a:lnSpc>
                <a:spcPct val="150000"/>
              </a:lnSpc>
              <a:spcAft>
                <a:spcPts val="400"/>
              </a:spcAft>
              <a:buFont typeface="Arial" panose="020B0604020202020204" pitchFamily="34" charset="0"/>
              <a:buChar char="•"/>
            </a:pPr>
            <a:r>
              <a:rPr lang="ne-NP" sz="2400" dirty="0">
                <a:solidFill>
                  <a:srgbClr val="002060"/>
                </a:solidFill>
                <a:latin typeface="Preeti" pitchFamily="2" charset="0"/>
                <a:ea typeface="Calibri"/>
                <a:cs typeface="Kalimati" panose="00000400000000000000" pitchFamily="2"/>
              </a:rPr>
              <a:t>जनगणनाको स्थलगत कार्यलाई सहज बनाउन केन्द्र र जिल्ला तहमा जनगणनाको प्रचार प्रसार गरिनेछ</a:t>
            </a:r>
            <a:r>
              <a:rPr lang="hi-IN" sz="2400" dirty="0">
                <a:solidFill>
                  <a:schemeClr val="bg2">
                    <a:lumMod val="10000"/>
                  </a:schemeClr>
                </a:solidFill>
                <a:latin typeface="Kokila" panose="020B0604020202020204" pitchFamily="34" charset="0"/>
                <a:ea typeface="+mj-ea"/>
                <a:cs typeface="Kalimati" panose="00000400000000000000" pitchFamily="2"/>
              </a:rPr>
              <a:t> ।</a:t>
            </a:r>
            <a:r>
              <a:rPr lang="ne-NP" sz="2400" dirty="0">
                <a:solidFill>
                  <a:srgbClr val="002060"/>
                </a:solidFill>
                <a:latin typeface="Preeti" pitchFamily="2" charset="0"/>
                <a:ea typeface="Calibri"/>
                <a:cs typeface="Kalimati" panose="00000400000000000000" pitchFamily="2"/>
              </a:rPr>
              <a:t> </a:t>
            </a:r>
          </a:p>
          <a:p>
            <a:pPr marL="231775" indent="-177800">
              <a:lnSpc>
                <a:spcPct val="150000"/>
              </a:lnSpc>
              <a:buFont typeface="Arial" panose="020B0604020202020204" pitchFamily="34" charset="0"/>
              <a:buChar char="•"/>
            </a:pPr>
            <a:r>
              <a:rPr lang="ne-NP" sz="2400" dirty="0">
                <a:solidFill>
                  <a:srgbClr val="002060"/>
                </a:solidFill>
                <a:latin typeface="Ganesh" pitchFamily="2" charset="0"/>
                <a:cs typeface="Kalimati" panose="00000400000000000000" pitchFamily="2"/>
              </a:rPr>
              <a:t>गणना सामग्रीहरुको ढुवानी, भण्डारण, वितरण, व्यवस्थापन</a:t>
            </a:r>
            <a:r>
              <a:rPr lang="en-US" sz="2400" dirty="0">
                <a:solidFill>
                  <a:srgbClr val="002060"/>
                </a:solidFill>
                <a:latin typeface="Ganesh" pitchFamily="2" charset="0"/>
                <a:cs typeface="Kalimati" panose="00000400000000000000" pitchFamily="2"/>
              </a:rPr>
              <a:t> </a:t>
            </a:r>
            <a:r>
              <a:rPr lang="ne-NP" sz="2400" dirty="0">
                <a:solidFill>
                  <a:srgbClr val="002060"/>
                </a:solidFill>
                <a:latin typeface="Ganesh" pitchFamily="2" charset="0"/>
                <a:cs typeface="Kalimati" panose="00000400000000000000" pitchFamily="2"/>
              </a:rPr>
              <a:t>र </a:t>
            </a:r>
            <a:r>
              <a:rPr lang="ne-NP" sz="2400" dirty="0">
                <a:solidFill>
                  <a:srgbClr val="002060"/>
                </a:solidFill>
                <a:latin typeface="Preeti" pitchFamily="2" charset="0"/>
                <a:ea typeface="Calibri"/>
                <a:cs typeface="Kalimati" panose="00000400000000000000" pitchFamily="2"/>
              </a:rPr>
              <a:t>सुरक्षामा बिशेष ध्यान पुर्याउनु पर्दछ </a:t>
            </a:r>
            <a:endParaRPr lang="en-US" sz="2400" dirty="0">
              <a:cs typeface="Kalimati" pitchFamily="2"/>
            </a:endParaRPr>
          </a:p>
        </p:txBody>
      </p:sp>
      <p:sp>
        <p:nvSpPr>
          <p:cNvPr id="9" name="TextBox 8">
            <a:extLst>
              <a:ext uri="{FF2B5EF4-FFF2-40B4-BE49-F238E27FC236}">
                <a16:creationId xmlns:a16="http://schemas.microsoft.com/office/drawing/2014/main" id="{AECD7E10-2979-40DC-96B5-2914C84C9CC2}"/>
              </a:ext>
            </a:extLst>
          </p:cNvPr>
          <p:cNvSpPr txBox="1"/>
          <p:nvPr/>
        </p:nvSpPr>
        <p:spPr>
          <a:xfrm>
            <a:off x="3806109" y="528271"/>
            <a:ext cx="2594691" cy="738664"/>
          </a:xfrm>
          <a:prstGeom prst="rect">
            <a:avLst/>
          </a:prstGeom>
          <a:noFill/>
        </p:spPr>
        <p:txBody>
          <a:bodyPr wrap="square">
            <a:spAutoFit/>
          </a:bodyPr>
          <a:lstStyle/>
          <a:p>
            <a:pPr>
              <a:lnSpc>
                <a:spcPct val="150000"/>
              </a:lnSpc>
            </a:pPr>
            <a:r>
              <a:rPr lang="ne-NP" sz="2800" b="1">
                <a:cs typeface="Kalimati" panose="00000400000000000000" pitchFamily="2"/>
              </a:rPr>
              <a:t>सारांश</a:t>
            </a:r>
            <a:r>
              <a:rPr lang="en-US" sz="2800" b="1">
                <a:cs typeface="Kalimati" panose="00000400000000000000" pitchFamily="2"/>
              </a:rPr>
              <a:t> </a:t>
            </a:r>
            <a:r>
              <a:rPr lang="ne-NP" sz="2800" b="1">
                <a:cs typeface="Kalimati" panose="00000400000000000000" pitchFamily="2"/>
              </a:rPr>
              <a:t> र </a:t>
            </a:r>
            <a:r>
              <a:rPr lang="ne-NP" sz="2800" b="1" dirty="0">
                <a:cs typeface="Kalimati" panose="00000400000000000000" pitchFamily="2"/>
              </a:rPr>
              <a:t>निष्कर्ष</a:t>
            </a:r>
            <a:endParaRPr lang="en-US" sz="2800" b="1" dirty="0">
              <a:cs typeface="Kalimati" panose="00000400000000000000" pitchFamily="2"/>
            </a:endParaRPr>
          </a:p>
        </p:txBody>
      </p:sp>
    </p:spTree>
    <p:extLst>
      <p:ext uri="{BB962C8B-B14F-4D97-AF65-F5344CB8AC3E}">
        <p14:creationId xmlns:p14="http://schemas.microsoft.com/office/powerpoint/2010/main" val="1863673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21690" y="3043450"/>
            <a:ext cx="3148619" cy="1446550"/>
          </a:xfrm>
          <a:prstGeom prst="rect">
            <a:avLst/>
          </a:prstGeom>
          <a:noFill/>
        </p:spPr>
        <p:txBody>
          <a:bodyPr wrap="none" rtlCol="0">
            <a:spAutoFit/>
          </a:bodyPr>
          <a:lstStyle/>
          <a:p>
            <a:r>
              <a:rPr lang="ne-NP" sz="8800" b="1" dirty="0">
                <a:solidFill>
                  <a:srgbClr val="142DAC"/>
                </a:solidFill>
                <a:latin typeface="Kokila" panose="020B0604020202020204" pitchFamily="34" charset="0"/>
                <a:cs typeface="Kokila" panose="020B0604020202020204" pitchFamily="34" charset="0"/>
              </a:rPr>
              <a:t>धन्यवाद</a:t>
            </a:r>
            <a:r>
              <a:rPr lang="en-US" sz="8800" b="1" dirty="0">
                <a:solidFill>
                  <a:srgbClr val="142DAC"/>
                </a:solidFill>
                <a:latin typeface="Kokila" panose="020B0604020202020204" pitchFamily="34" charset="0"/>
                <a:cs typeface="Kokila" panose="020B0604020202020204" pitchFamily="34" charset="0"/>
              </a:rPr>
              <a:t>!</a:t>
            </a:r>
          </a:p>
        </p:txBody>
      </p:sp>
      <p:cxnSp>
        <p:nvCxnSpPr>
          <p:cNvPr id="4" name="Straight Connector 3"/>
          <p:cNvCxnSpPr/>
          <p:nvPr/>
        </p:nvCxnSpPr>
        <p:spPr>
          <a:xfrm>
            <a:off x="0" y="577516"/>
            <a:ext cx="12192000" cy="86627"/>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26402401-4522-4C0F-A737-197EB07E49FF}" type="slidenum">
              <a:rPr lang="en-US" smtClean="0"/>
              <a:pPr/>
              <a:t>56</a:t>
            </a:fld>
            <a:endParaRPr lang="en-US"/>
          </a:p>
        </p:txBody>
      </p:sp>
    </p:spTree>
    <p:extLst>
      <p:ext uri="{BB962C8B-B14F-4D97-AF65-F5344CB8AC3E}">
        <p14:creationId xmlns:p14="http://schemas.microsoft.com/office/powerpoint/2010/main" val="309223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4294967295"/>
          </p:nvPr>
        </p:nvSpPr>
        <p:spPr>
          <a:xfrm>
            <a:off x="711147" y="1840907"/>
            <a:ext cx="6228667" cy="4446261"/>
          </a:xfrm>
          <a:prstGeom prst="rect">
            <a:avLst/>
          </a:prstGeom>
        </p:spPr>
        <p:txBody>
          <a:bodyPr/>
          <a:lstStyle/>
          <a:p>
            <a:pPr marL="0" lvl="0" indent="0">
              <a:buNone/>
            </a:pPr>
            <a:r>
              <a:rPr lang="ne-NP" dirty="0">
                <a:latin typeface="Kalimati" panose="00000400000000000000"/>
                <a:cs typeface="Kalimati" panose="00000400000000000000" pitchFamily="2"/>
              </a:rPr>
              <a:t> </a:t>
            </a:r>
          </a:p>
        </p:txBody>
      </p: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840B2E4-A264-431E-ABDE-38E3BCDA5876}" type="slidenum">
              <a:rPr lang="en-US" smtClean="0">
                <a:latin typeface="Fontasy Himali" panose="04020500000000000000" pitchFamily="82" charset="0"/>
              </a:rPr>
              <a:pPr algn="ctr"/>
              <a:t>6</a:t>
            </a:fld>
            <a:endParaRPr lang="en-US" dirty="0">
              <a:latin typeface="Fontasy Himali" panose="04020500000000000000" pitchFamily="82" charset="0"/>
            </a:endParaRPr>
          </a:p>
        </p:txBody>
      </p:sp>
      <p:sp>
        <p:nvSpPr>
          <p:cNvPr id="11" name="Rectangle 10">
            <a:extLst>
              <a:ext uri="{FF2B5EF4-FFF2-40B4-BE49-F238E27FC236}">
                <a16:creationId xmlns:a16="http://schemas.microsoft.com/office/drawing/2014/main" id="{0B171FD8-B1FD-45A7-A2B4-192DA67B6F67}"/>
              </a:ext>
            </a:extLst>
          </p:cNvPr>
          <p:cNvSpPr/>
          <p:nvPr/>
        </p:nvSpPr>
        <p:spPr>
          <a:xfrm>
            <a:off x="3396175" y="761698"/>
            <a:ext cx="5043367"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pic>
        <p:nvPicPr>
          <p:cNvPr id="6" name="Picture 5">
            <a:extLst>
              <a:ext uri="{FF2B5EF4-FFF2-40B4-BE49-F238E27FC236}">
                <a16:creationId xmlns:a16="http://schemas.microsoft.com/office/drawing/2014/main" id="{A5F1DD2A-1FEF-484D-9EC6-2A90E9093A77}"/>
              </a:ext>
            </a:extLst>
          </p:cNvPr>
          <p:cNvPicPr>
            <a:picLocks noChangeAspect="1"/>
          </p:cNvPicPr>
          <p:nvPr/>
        </p:nvPicPr>
        <p:blipFill>
          <a:blip r:embed="rId2"/>
          <a:stretch>
            <a:fillRect/>
          </a:stretch>
        </p:blipFill>
        <p:spPr>
          <a:xfrm>
            <a:off x="3701609" y="1706789"/>
            <a:ext cx="8072121" cy="4900387"/>
          </a:xfrm>
          <a:prstGeom prst="rect">
            <a:avLst/>
          </a:prstGeom>
        </p:spPr>
      </p:pic>
      <p:sp>
        <p:nvSpPr>
          <p:cNvPr id="12" name="TextBox 11">
            <a:extLst>
              <a:ext uri="{FF2B5EF4-FFF2-40B4-BE49-F238E27FC236}">
                <a16:creationId xmlns:a16="http://schemas.microsoft.com/office/drawing/2014/main" id="{824B835E-F57E-4277-B70C-9186996714B8}"/>
              </a:ext>
            </a:extLst>
          </p:cNvPr>
          <p:cNvSpPr txBox="1"/>
          <p:nvPr/>
        </p:nvSpPr>
        <p:spPr>
          <a:xfrm>
            <a:off x="37896" y="1338234"/>
            <a:ext cx="5737005" cy="461665"/>
          </a:xfrm>
          <a:prstGeom prst="rect">
            <a:avLst/>
          </a:prstGeom>
          <a:noFill/>
        </p:spPr>
        <p:txBody>
          <a:bodyPr wrap="square">
            <a:spAutoFit/>
          </a:bodyPr>
          <a:lstStyle/>
          <a:p>
            <a:pPr lvl="0"/>
            <a:r>
              <a:rPr lang="ne-NP" sz="2400" b="1" dirty="0">
                <a:latin typeface="Kalimati" panose="00000400000000000000"/>
                <a:cs typeface="Kalimati" panose="00000400000000000000" pitchFamily="2"/>
              </a:rPr>
              <a:t>गणना शुरु गर्नु अघि नै भर्नु पर्ने विवरणहरु</a:t>
            </a:r>
            <a:r>
              <a:rPr lang="en-US" sz="2400" b="1" dirty="0">
                <a:latin typeface="Kalimati" panose="00000400000000000000"/>
                <a:cs typeface="Kalimati" panose="00000400000000000000" pitchFamily="2"/>
              </a:rPr>
              <a:t> </a:t>
            </a:r>
            <a:r>
              <a:rPr lang="en-US" sz="2400" b="1" dirty="0">
                <a:latin typeface="Kalimati" panose="00000400000000000000"/>
              </a:rPr>
              <a:t>:-</a:t>
            </a:r>
          </a:p>
        </p:txBody>
      </p:sp>
      <p:sp>
        <p:nvSpPr>
          <p:cNvPr id="13" name="Speech Bubble: Rectangle with Corners Rounded 12">
            <a:extLst>
              <a:ext uri="{FF2B5EF4-FFF2-40B4-BE49-F238E27FC236}">
                <a16:creationId xmlns:a16="http://schemas.microsoft.com/office/drawing/2014/main" id="{B2DF9BA4-4EDA-4CB6-97FD-6798F999C272}"/>
              </a:ext>
            </a:extLst>
          </p:cNvPr>
          <p:cNvSpPr/>
          <p:nvPr/>
        </p:nvSpPr>
        <p:spPr>
          <a:xfrm>
            <a:off x="180924" y="1931428"/>
            <a:ext cx="4288389" cy="3534916"/>
          </a:xfrm>
          <a:prstGeom prst="wedgeRoundRectCallout">
            <a:avLst>
              <a:gd name="adj1" fmla="val 72896"/>
              <a:gd name="adj2" fmla="val 460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e-NP" sz="2400" dirty="0">
                <a:latin typeface="Kalimati" panose="00000400000000000000"/>
                <a:cs typeface="Kalimati" panose="00000400000000000000" pitchFamily="2"/>
              </a:rPr>
              <a:t>प्रदेश: </a:t>
            </a:r>
            <a:endParaRPr lang="en-US" sz="2400" dirty="0">
              <a:latin typeface="Kalimati" panose="00000400000000000000"/>
              <a:cs typeface="Kalimati" panose="00000400000000000000" pitchFamily="2"/>
            </a:endParaRPr>
          </a:p>
          <a:p>
            <a:pPr lvl="0">
              <a:lnSpc>
                <a:spcPct val="150000"/>
              </a:lnSpc>
            </a:pPr>
            <a:r>
              <a:rPr lang="ne-NP" sz="2400" dirty="0">
                <a:latin typeface="Kalimati" panose="00000400000000000000"/>
                <a:cs typeface="Kalimati" panose="00000400000000000000" pitchFamily="2"/>
              </a:rPr>
              <a:t>जिल्ला:</a:t>
            </a:r>
            <a:endParaRPr lang="en-US" sz="2400" dirty="0">
              <a:latin typeface="Kalimati" panose="00000400000000000000"/>
              <a:cs typeface="Kalimati" panose="00000400000000000000" pitchFamily="2"/>
            </a:endParaRPr>
          </a:p>
          <a:p>
            <a:pPr lvl="0">
              <a:lnSpc>
                <a:spcPct val="150000"/>
              </a:lnSpc>
            </a:pPr>
            <a:r>
              <a:rPr lang="ne-NP" sz="2400" dirty="0">
                <a:latin typeface="Kalimati" panose="00000400000000000000"/>
                <a:cs typeface="Kalimati" panose="00000400000000000000" pitchFamily="2"/>
              </a:rPr>
              <a:t>गाउँपालिका</a:t>
            </a:r>
            <a:r>
              <a:rPr lang="en-GB" sz="2400" dirty="0">
                <a:latin typeface="Kalimati" panose="00000400000000000000"/>
                <a:cs typeface="Kalimati" panose="00000400000000000000" pitchFamily="2"/>
              </a:rPr>
              <a:t>/</a:t>
            </a:r>
            <a:r>
              <a:rPr lang="ne-NP" sz="2400" dirty="0">
                <a:latin typeface="Kalimati" panose="00000400000000000000"/>
                <a:cs typeface="Kalimati" panose="00000400000000000000" pitchFamily="2"/>
              </a:rPr>
              <a:t>नगरपालिका:</a:t>
            </a:r>
            <a:endParaRPr lang="en-US" sz="2400" dirty="0">
              <a:latin typeface="Kalimati" panose="00000400000000000000"/>
              <a:cs typeface="Kalimati" panose="00000400000000000000" pitchFamily="2"/>
            </a:endParaRPr>
          </a:p>
          <a:p>
            <a:pPr lvl="0">
              <a:lnSpc>
                <a:spcPct val="150000"/>
              </a:lnSpc>
            </a:pPr>
            <a:r>
              <a:rPr lang="ne-NP" sz="2400" dirty="0">
                <a:latin typeface="Kalimati" panose="00000400000000000000"/>
                <a:cs typeface="Kalimati" panose="00000400000000000000" pitchFamily="2"/>
              </a:rPr>
              <a:t>वडा नं.: </a:t>
            </a:r>
            <a:endParaRPr lang="en-US" sz="2400" dirty="0">
              <a:latin typeface="Kalimati" panose="00000400000000000000"/>
              <a:cs typeface="Kalimati" panose="00000400000000000000" pitchFamily="2"/>
            </a:endParaRPr>
          </a:p>
          <a:p>
            <a:pPr lvl="0">
              <a:lnSpc>
                <a:spcPct val="150000"/>
              </a:lnSpc>
            </a:pPr>
            <a:r>
              <a:rPr lang="ne-NP" sz="2400" dirty="0">
                <a:latin typeface="Kalimati" panose="00000400000000000000"/>
                <a:cs typeface="Kalimati" panose="00000400000000000000" pitchFamily="2"/>
              </a:rPr>
              <a:t>गणना क्षेत्र नं.:</a:t>
            </a:r>
            <a:endParaRPr lang="en-US" sz="2400" dirty="0">
              <a:latin typeface="Kalimati" panose="00000400000000000000"/>
              <a:cs typeface="Kalimati" panose="00000400000000000000" pitchFamily="2"/>
            </a:endParaRPr>
          </a:p>
          <a:p>
            <a:pPr lvl="0">
              <a:lnSpc>
                <a:spcPct val="150000"/>
              </a:lnSpc>
            </a:pPr>
            <a:r>
              <a:rPr lang="ne-NP" sz="2400" dirty="0">
                <a:latin typeface="Kalimati" panose="00000400000000000000"/>
                <a:cs typeface="Kalimati" panose="00000400000000000000" pitchFamily="2"/>
              </a:rPr>
              <a:t>गाउँ</a:t>
            </a:r>
            <a:r>
              <a:rPr lang="en-GB" sz="2400" dirty="0">
                <a:latin typeface="Kalimati" panose="00000400000000000000"/>
                <a:cs typeface="Kalimati" panose="00000400000000000000" pitchFamily="2"/>
              </a:rPr>
              <a:t>/</a:t>
            </a:r>
            <a:r>
              <a:rPr lang="ne-NP" sz="2400" dirty="0">
                <a:latin typeface="Kalimati" panose="00000400000000000000"/>
                <a:cs typeface="Kalimati" panose="00000400000000000000" pitchFamily="2"/>
              </a:rPr>
              <a:t>टोल</a:t>
            </a:r>
            <a:r>
              <a:rPr lang="en-GB" sz="2400" dirty="0">
                <a:latin typeface="Kalimati" panose="00000400000000000000"/>
                <a:cs typeface="Kalimati" panose="00000400000000000000" pitchFamily="2"/>
              </a:rPr>
              <a:t>/</a:t>
            </a:r>
            <a:r>
              <a:rPr lang="ne-NP" sz="2400" dirty="0">
                <a:latin typeface="Kalimati" panose="00000400000000000000"/>
                <a:cs typeface="Kalimati" panose="00000400000000000000" pitchFamily="2"/>
              </a:rPr>
              <a:t>बस्ती</a:t>
            </a:r>
            <a:r>
              <a:rPr lang="en-US" sz="2400" dirty="0">
                <a:latin typeface="Kalimati" panose="00000400000000000000"/>
                <a:cs typeface="Kalimati" panose="00000400000000000000" pitchFamily="2"/>
              </a:rPr>
              <a:t>.</a:t>
            </a:r>
            <a:r>
              <a:rPr lang="ne-NP" sz="2400" dirty="0">
                <a:latin typeface="Kalimati" panose="00000400000000000000"/>
                <a:cs typeface="Kalimati" panose="00000400000000000000" pitchFamily="2"/>
              </a:rPr>
              <a:t>: </a:t>
            </a:r>
            <a:endParaRPr lang="en-US" dirty="0"/>
          </a:p>
        </p:txBody>
      </p:sp>
      <p:sp>
        <p:nvSpPr>
          <p:cNvPr id="14" name="Oval 13">
            <a:extLst>
              <a:ext uri="{FF2B5EF4-FFF2-40B4-BE49-F238E27FC236}">
                <a16:creationId xmlns:a16="http://schemas.microsoft.com/office/drawing/2014/main" id="{EA00711A-7AA3-478A-96D4-8986844F212D}"/>
              </a:ext>
            </a:extLst>
          </p:cNvPr>
          <p:cNvSpPr/>
          <p:nvPr/>
        </p:nvSpPr>
        <p:spPr>
          <a:xfrm>
            <a:off x="3701609" y="5300586"/>
            <a:ext cx="6575845" cy="1476135"/>
          </a:xfrm>
          <a:prstGeom prst="ellipse">
            <a:avLst/>
          </a:prstGeom>
          <a:noFill/>
          <a:ln w="47625">
            <a:solidFill>
              <a:srgbClr val="FF000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E4BF352-6542-428C-9338-9E2E9CD3FAA3}"/>
              </a:ext>
            </a:extLst>
          </p:cNvPr>
          <p:cNvSpPr txBox="1"/>
          <p:nvPr/>
        </p:nvSpPr>
        <p:spPr>
          <a:xfrm>
            <a:off x="5557963" y="6582010"/>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spTree>
    <p:extLst>
      <p:ext uri="{BB962C8B-B14F-4D97-AF65-F5344CB8AC3E}">
        <p14:creationId xmlns:p14="http://schemas.microsoft.com/office/powerpoint/2010/main" val="139715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840B2E4-A264-431E-ABDE-38E3BCDA5876}" type="slidenum">
              <a:rPr lang="en-US" smtClean="0">
                <a:latin typeface="Fontasy Himali" panose="04020500000000000000" pitchFamily="82" charset="0"/>
              </a:rPr>
              <a:pPr algn="ctr"/>
              <a:t>7</a:t>
            </a:fld>
            <a:endParaRPr lang="en-US" dirty="0">
              <a:latin typeface="Fontasy Himali" panose="04020500000000000000" pitchFamily="82" charset="0"/>
            </a:endParaRPr>
          </a:p>
        </p:txBody>
      </p:sp>
      <p:sp>
        <p:nvSpPr>
          <p:cNvPr id="11" name="Rectangle 10">
            <a:extLst>
              <a:ext uri="{FF2B5EF4-FFF2-40B4-BE49-F238E27FC236}">
                <a16:creationId xmlns:a16="http://schemas.microsoft.com/office/drawing/2014/main" id="{F84A1CE6-C23E-468F-B285-2A0B8ABEB980}"/>
              </a:ext>
            </a:extLst>
          </p:cNvPr>
          <p:cNvSpPr/>
          <p:nvPr/>
        </p:nvSpPr>
        <p:spPr>
          <a:xfrm>
            <a:off x="3574316" y="763807"/>
            <a:ext cx="5043367"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pic>
        <p:nvPicPr>
          <p:cNvPr id="4" name="Picture 3">
            <a:extLst>
              <a:ext uri="{FF2B5EF4-FFF2-40B4-BE49-F238E27FC236}">
                <a16:creationId xmlns:a16="http://schemas.microsoft.com/office/drawing/2014/main" id="{CF8532F7-DEEE-40FF-95B4-409FAE6422D4}"/>
              </a:ext>
            </a:extLst>
          </p:cNvPr>
          <p:cNvPicPr>
            <a:picLocks noChangeAspect="1"/>
          </p:cNvPicPr>
          <p:nvPr/>
        </p:nvPicPr>
        <p:blipFill>
          <a:blip r:embed="rId2"/>
          <a:stretch>
            <a:fillRect/>
          </a:stretch>
        </p:blipFill>
        <p:spPr>
          <a:xfrm>
            <a:off x="1525630" y="1850200"/>
            <a:ext cx="8542549" cy="4725578"/>
          </a:xfrm>
          <a:prstGeom prst="rect">
            <a:avLst/>
          </a:prstGeom>
        </p:spPr>
      </p:pic>
      <p:sp>
        <p:nvSpPr>
          <p:cNvPr id="12" name="TextBox 11">
            <a:extLst>
              <a:ext uri="{FF2B5EF4-FFF2-40B4-BE49-F238E27FC236}">
                <a16:creationId xmlns:a16="http://schemas.microsoft.com/office/drawing/2014/main" id="{69A4CE34-9777-43AF-8AF1-79222A93B5B4}"/>
              </a:ext>
            </a:extLst>
          </p:cNvPr>
          <p:cNvSpPr txBox="1"/>
          <p:nvPr/>
        </p:nvSpPr>
        <p:spPr>
          <a:xfrm>
            <a:off x="88018" y="1364000"/>
            <a:ext cx="6100074" cy="461665"/>
          </a:xfrm>
          <a:prstGeom prst="rect">
            <a:avLst/>
          </a:prstGeom>
          <a:noFill/>
        </p:spPr>
        <p:txBody>
          <a:bodyPr wrap="square">
            <a:spAutoFit/>
          </a:bodyPr>
          <a:lstStyle/>
          <a:p>
            <a:pPr lvl="0"/>
            <a:r>
              <a:rPr lang="ne-NP" sz="2400" b="1" dirty="0">
                <a:latin typeface="Kalimati" panose="00000400000000000000"/>
                <a:cs typeface="Kalimati" panose="00000400000000000000" pitchFamily="2"/>
              </a:rPr>
              <a:t>गणना कार्य सम्पन्न भएपछि भर्नु पर्ने विवरणहरु</a:t>
            </a:r>
            <a:r>
              <a:rPr lang="en-GB" sz="2400" b="1" dirty="0">
                <a:latin typeface="Kalimati" panose="00000400000000000000"/>
              </a:rPr>
              <a:t>:-</a:t>
            </a:r>
            <a:r>
              <a:rPr lang="ne-NP" sz="2400" dirty="0">
                <a:latin typeface="Kalimati" panose="00000400000000000000"/>
              </a:rPr>
              <a:t> </a:t>
            </a:r>
            <a:endParaRPr lang="en-US" sz="2400" dirty="0">
              <a:latin typeface="Kalimati" panose="00000400000000000000"/>
            </a:endParaRPr>
          </a:p>
        </p:txBody>
      </p:sp>
      <p:sp>
        <p:nvSpPr>
          <p:cNvPr id="9" name="TextBox 8">
            <a:extLst>
              <a:ext uri="{FF2B5EF4-FFF2-40B4-BE49-F238E27FC236}">
                <a16:creationId xmlns:a16="http://schemas.microsoft.com/office/drawing/2014/main" id="{66633F3F-6EB3-4671-B890-88723FE5565A}"/>
              </a:ext>
            </a:extLst>
          </p:cNvPr>
          <p:cNvSpPr txBox="1"/>
          <p:nvPr/>
        </p:nvSpPr>
        <p:spPr>
          <a:xfrm>
            <a:off x="5523666" y="6474544"/>
            <a:ext cx="6177168" cy="369332"/>
          </a:xfrm>
          <a:prstGeom prst="rect">
            <a:avLst/>
          </a:prstGeom>
          <a:noFill/>
        </p:spPr>
        <p:txBody>
          <a:bodyPr wrap="square">
            <a:spAutoFit/>
          </a:bodyPr>
          <a:lstStyle/>
          <a:p>
            <a:pPr algn="r"/>
            <a:r>
              <a:rPr lang="ne-NP" sz="1800" b="1" dirty="0">
                <a:solidFill>
                  <a:srgbClr val="0070C0"/>
                </a:solidFill>
                <a:cs typeface="Kalimati" panose="00000400000000000000" pitchFamily="2"/>
              </a:rPr>
              <a:t>क्रमशः</a:t>
            </a:r>
            <a:endParaRPr lang="en-US" dirty="0"/>
          </a:p>
        </p:txBody>
      </p:sp>
    </p:spTree>
    <p:extLst>
      <p:ext uri="{BB962C8B-B14F-4D97-AF65-F5344CB8AC3E}">
        <p14:creationId xmlns:p14="http://schemas.microsoft.com/office/powerpoint/2010/main" val="340813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45E917-8A25-42AE-B50C-6A7E60B42B92}"/>
              </a:ext>
            </a:extLst>
          </p:cNvPr>
          <p:cNvPicPr>
            <a:picLocks noChangeAspect="1"/>
          </p:cNvPicPr>
          <p:nvPr/>
        </p:nvPicPr>
        <p:blipFill>
          <a:blip r:embed="rId2"/>
          <a:stretch>
            <a:fillRect/>
          </a:stretch>
        </p:blipFill>
        <p:spPr>
          <a:xfrm>
            <a:off x="195594" y="2664962"/>
            <a:ext cx="11342845" cy="4518661"/>
          </a:xfrm>
          <a:prstGeom prst="rect">
            <a:avLst/>
          </a:prstGeom>
        </p:spPr>
      </p:pic>
      <p:sp>
        <p:nvSpPr>
          <p:cNvPr id="2" name="Slide Number Placeholder 1">
            <a:extLst>
              <a:ext uri="{FF2B5EF4-FFF2-40B4-BE49-F238E27FC236}">
                <a16:creationId xmlns:a16="http://schemas.microsoft.com/office/drawing/2014/main" id="{55A70590-0C32-4D0C-987A-1C006145CC36}"/>
              </a:ext>
            </a:extLst>
          </p:cNvPr>
          <p:cNvSpPr>
            <a:spLocks noGrp="1"/>
          </p:cNvSpPr>
          <p:nvPr>
            <p:ph type="sldNum" sz="quarter" idx="11"/>
          </p:nvPr>
        </p:nvSpPr>
        <p:spPr>
          <a:xfrm>
            <a:off x="9391368" y="6411920"/>
            <a:ext cx="2743200" cy="365125"/>
          </a:xfrm>
        </p:spPr>
        <p:txBody>
          <a:bodyPr/>
          <a:lstStyle/>
          <a:p>
            <a:fld id="{2840B2E4-A264-431E-ABDE-38E3BCDA5876}" type="slidenum">
              <a:rPr lang="en-US" smtClean="0"/>
              <a:t>8</a:t>
            </a:fld>
            <a:endParaRPr lang="en-US" dirty="0"/>
          </a:p>
        </p:txBody>
      </p:sp>
      <p:sp>
        <p:nvSpPr>
          <p:cNvPr id="4" name="TextBox 3">
            <a:extLst>
              <a:ext uri="{FF2B5EF4-FFF2-40B4-BE49-F238E27FC236}">
                <a16:creationId xmlns:a16="http://schemas.microsoft.com/office/drawing/2014/main" id="{96D3E0A7-0DA4-41C9-A1FE-D9E67C590564}"/>
              </a:ext>
            </a:extLst>
          </p:cNvPr>
          <p:cNvSpPr txBox="1"/>
          <p:nvPr/>
        </p:nvSpPr>
        <p:spPr>
          <a:xfrm>
            <a:off x="106599" y="1173807"/>
            <a:ext cx="11824609" cy="1569660"/>
          </a:xfrm>
          <a:prstGeom prst="rect">
            <a:avLst/>
          </a:prstGeom>
          <a:noFill/>
        </p:spPr>
        <p:txBody>
          <a:bodyPr wrap="square">
            <a:spAutoFit/>
          </a:bodyPr>
          <a:lstStyle/>
          <a:p>
            <a:pPr lvl="0"/>
            <a:r>
              <a:rPr lang="ne-NP" sz="2400" b="1" dirty="0">
                <a:latin typeface="Kalimati" panose="00000400000000000000"/>
                <a:cs typeface="Kalimati" panose="00000400000000000000" pitchFamily="2"/>
              </a:rPr>
              <a:t>गणकले भर्नु नपर्ने विवरणहरु</a:t>
            </a:r>
            <a:r>
              <a:rPr lang="ne-NP" dirty="0">
                <a:latin typeface="Kalimati" panose="00000400000000000000"/>
                <a:cs typeface="Kalimati" panose="00000400000000000000" pitchFamily="2"/>
              </a:rPr>
              <a:t> </a:t>
            </a:r>
            <a:endParaRPr lang="en-US" sz="2400" dirty="0">
              <a:latin typeface="Kalimati" panose="00000400000000000000"/>
            </a:endParaRPr>
          </a:p>
          <a:p>
            <a:pPr lvl="0">
              <a:lnSpc>
                <a:spcPct val="150000"/>
              </a:lnSpc>
            </a:pPr>
            <a:r>
              <a:rPr lang="ne-NP" sz="2400" dirty="0">
                <a:latin typeface="Kalimati" panose="00000400000000000000"/>
                <a:cs typeface="Kalimati" panose="00000400000000000000" pitchFamily="2"/>
              </a:rPr>
              <a:t>चित्रमा देखाए झैँ लगत प्रशोधन (कार्यालय प्रयोजन) को लागि मात्र भनी लेखेका रिक्त स्थानमा गणकले कुनै पनि विवरण भर्नु पर्दैन ।</a:t>
            </a:r>
          </a:p>
        </p:txBody>
      </p:sp>
      <p:sp>
        <p:nvSpPr>
          <p:cNvPr id="8" name="Rectangle 7">
            <a:extLst>
              <a:ext uri="{FF2B5EF4-FFF2-40B4-BE49-F238E27FC236}">
                <a16:creationId xmlns:a16="http://schemas.microsoft.com/office/drawing/2014/main" id="{5568D944-6B7B-405B-8B09-58CBDB93D339}"/>
              </a:ext>
            </a:extLst>
          </p:cNvPr>
          <p:cNvSpPr/>
          <p:nvPr/>
        </p:nvSpPr>
        <p:spPr>
          <a:xfrm>
            <a:off x="3449911" y="732598"/>
            <a:ext cx="5043367"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sp>
        <p:nvSpPr>
          <p:cNvPr id="6" name="TextBox 5">
            <a:extLst>
              <a:ext uri="{FF2B5EF4-FFF2-40B4-BE49-F238E27FC236}">
                <a16:creationId xmlns:a16="http://schemas.microsoft.com/office/drawing/2014/main" id="{9052DB19-79E3-4590-BB22-C59CDD241BE5}"/>
              </a:ext>
            </a:extLst>
          </p:cNvPr>
          <p:cNvSpPr txBox="1"/>
          <p:nvPr/>
        </p:nvSpPr>
        <p:spPr>
          <a:xfrm>
            <a:off x="6018903" y="1115353"/>
            <a:ext cx="6177168" cy="369332"/>
          </a:xfrm>
          <a:prstGeom prst="rect">
            <a:avLst/>
          </a:prstGeom>
          <a:noFill/>
        </p:spPr>
        <p:txBody>
          <a:bodyPr wrap="square">
            <a:spAutoFit/>
          </a:bodyPr>
          <a:lstStyle/>
          <a:p>
            <a:pPr algn="r"/>
            <a:r>
              <a:rPr lang="ne-NP" sz="1800" b="1" dirty="0">
                <a:solidFill>
                  <a:srgbClr val="0070C0"/>
                </a:solidFill>
                <a:cs typeface="Kalimati" panose="00000400000000000000" pitchFamily="2"/>
              </a:rPr>
              <a:t>क्रमशः</a:t>
            </a:r>
            <a:endParaRPr lang="en-US" dirty="0"/>
          </a:p>
        </p:txBody>
      </p:sp>
      <p:cxnSp>
        <p:nvCxnSpPr>
          <p:cNvPr id="7" name="Straight Connector 6">
            <a:extLst>
              <a:ext uri="{FF2B5EF4-FFF2-40B4-BE49-F238E27FC236}">
                <a16:creationId xmlns:a16="http://schemas.microsoft.com/office/drawing/2014/main" id="{0E1381BE-98F9-4465-8951-92FA1C61CFE0}"/>
              </a:ext>
            </a:extLst>
          </p:cNvPr>
          <p:cNvCxnSpPr/>
          <p:nvPr/>
        </p:nvCxnSpPr>
        <p:spPr>
          <a:xfrm flipV="1">
            <a:off x="-127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86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19"/>
          <p:cNvSpPr txBox="1">
            <a:spLocks/>
          </p:cNvSpPr>
          <p:nvPr/>
        </p:nvSpPr>
        <p:spPr>
          <a:xfrm>
            <a:off x="11612880" y="6437631"/>
            <a:ext cx="533400" cy="33909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840B2E4-A264-431E-ABDE-38E3BCDA5876}" type="slidenum">
              <a:rPr lang="en-US" smtClean="0">
                <a:latin typeface="Fontasy Himali" panose="04020500000000000000" pitchFamily="82" charset="0"/>
              </a:rPr>
              <a:pPr algn="ctr"/>
              <a:t>9</a:t>
            </a:fld>
            <a:endParaRPr lang="en-US" dirty="0">
              <a:latin typeface="Fontasy Himali" panose="04020500000000000000" pitchFamily="82" charset="0"/>
            </a:endParaRPr>
          </a:p>
        </p:txBody>
      </p:sp>
      <p:sp>
        <p:nvSpPr>
          <p:cNvPr id="6" name="Rectangle 5">
            <a:extLst>
              <a:ext uri="{FF2B5EF4-FFF2-40B4-BE49-F238E27FC236}">
                <a16:creationId xmlns:a16="http://schemas.microsoft.com/office/drawing/2014/main" id="{353DEADE-57ED-4D60-B3D0-C325F63DEF91}"/>
              </a:ext>
            </a:extLst>
          </p:cNvPr>
          <p:cNvSpPr/>
          <p:nvPr/>
        </p:nvSpPr>
        <p:spPr>
          <a:xfrm>
            <a:off x="3401065" y="866894"/>
            <a:ext cx="5043367" cy="490904"/>
          </a:xfrm>
          <a:prstGeom prst="rect">
            <a:avLst/>
          </a:prstGeom>
        </p:spPr>
        <p:txBody>
          <a:bodyPr wrap="none">
            <a:spAutoFit/>
          </a:bodyPr>
          <a:lstStyle/>
          <a:p>
            <a:pPr algn="ctr">
              <a:lnSpc>
                <a:spcPct val="90000"/>
              </a:lnSpc>
              <a:spcBef>
                <a:spcPts val="1000"/>
              </a:spcBef>
            </a:pPr>
            <a:r>
              <a:rPr lang="ne-NP" sz="2800" b="1" dirty="0">
                <a:solidFill>
                  <a:srgbClr val="0070C0"/>
                </a:solidFill>
                <a:cs typeface="Kalimati" panose="00000400000000000000" pitchFamily="2"/>
              </a:rPr>
              <a:t>आवरण पृष्ठ</a:t>
            </a:r>
            <a:r>
              <a:rPr lang="en-US" sz="2800" b="1" dirty="0">
                <a:solidFill>
                  <a:srgbClr val="0070C0"/>
                </a:solidFill>
                <a:cs typeface="Kalimati" panose="00000400000000000000" pitchFamily="2"/>
              </a:rPr>
              <a:t> (</a:t>
            </a:r>
            <a:r>
              <a:rPr lang="ne-NP" sz="2800" b="1" dirty="0">
                <a:solidFill>
                  <a:srgbClr val="0070C0"/>
                </a:solidFill>
                <a:cs typeface="Kalimati" panose="00000400000000000000" pitchFamily="2"/>
              </a:rPr>
              <a:t>कभर पेज</a:t>
            </a:r>
            <a:r>
              <a:rPr lang="en-US" sz="2800" b="1" dirty="0">
                <a:solidFill>
                  <a:srgbClr val="0070C0"/>
                </a:solidFill>
                <a:cs typeface="Kalimati" panose="00000400000000000000" pitchFamily="2"/>
              </a:rPr>
              <a:t>)</a:t>
            </a:r>
            <a:r>
              <a:rPr lang="ne-NP" sz="2800" b="1" dirty="0">
                <a:solidFill>
                  <a:srgbClr val="0070C0"/>
                </a:solidFill>
                <a:cs typeface="Kalimati" panose="00000400000000000000" pitchFamily="2"/>
              </a:rPr>
              <a:t> भर्ने तरिका</a:t>
            </a:r>
            <a:endParaRPr lang="ne-NP" sz="2000" b="1" dirty="0">
              <a:solidFill>
                <a:srgbClr val="0070C0"/>
              </a:solidFill>
              <a:cs typeface="Kalimati" panose="00000400000000000000" pitchFamily="2"/>
            </a:endParaRPr>
          </a:p>
        </p:txBody>
      </p:sp>
      <p:pic>
        <p:nvPicPr>
          <p:cNvPr id="9" name="Picture 8">
            <a:extLst>
              <a:ext uri="{FF2B5EF4-FFF2-40B4-BE49-F238E27FC236}">
                <a16:creationId xmlns:a16="http://schemas.microsoft.com/office/drawing/2014/main" id="{84E0D9AC-0FE2-4422-B122-440B59A55B0C}"/>
              </a:ext>
            </a:extLst>
          </p:cNvPr>
          <p:cNvPicPr>
            <a:picLocks noChangeAspect="1"/>
          </p:cNvPicPr>
          <p:nvPr/>
        </p:nvPicPr>
        <p:blipFill>
          <a:blip r:embed="rId2"/>
          <a:stretch>
            <a:fillRect/>
          </a:stretch>
        </p:blipFill>
        <p:spPr>
          <a:xfrm>
            <a:off x="200089" y="2007781"/>
            <a:ext cx="6157475" cy="4843041"/>
          </a:xfrm>
          <a:prstGeom prst="rect">
            <a:avLst/>
          </a:prstGeom>
        </p:spPr>
      </p:pic>
      <p:sp>
        <p:nvSpPr>
          <p:cNvPr id="11" name="TextBox 10">
            <a:extLst>
              <a:ext uri="{FF2B5EF4-FFF2-40B4-BE49-F238E27FC236}">
                <a16:creationId xmlns:a16="http://schemas.microsoft.com/office/drawing/2014/main" id="{D8F1C7F3-809A-4701-BD4C-3E3A2B659822}"/>
              </a:ext>
            </a:extLst>
          </p:cNvPr>
          <p:cNvSpPr txBox="1"/>
          <p:nvPr/>
        </p:nvSpPr>
        <p:spPr>
          <a:xfrm>
            <a:off x="1766686" y="5871828"/>
            <a:ext cx="2377440" cy="400110"/>
          </a:xfrm>
          <a:prstGeom prst="rect">
            <a:avLst/>
          </a:prstGeom>
          <a:noFill/>
        </p:spPr>
        <p:txBody>
          <a:bodyPr wrap="square" rtlCol="0">
            <a:spAutoFit/>
          </a:bodyPr>
          <a:lstStyle/>
          <a:p>
            <a:r>
              <a:rPr lang="ne-NP" sz="2000" dirty="0">
                <a:solidFill>
                  <a:srgbClr val="0070C0"/>
                </a:solidFill>
                <a:cs typeface="Kalimati" pitchFamily="2"/>
              </a:rPr>
              <a:t>स्याङ्गजा</a:t>
            </a:r>
            <a:endParaRPr lang="en-US" sz="2000" dirty="0">
              <a:solidFill>
                <a:srgbClr val="0070C0"/>
              </a:solidFill>
            </a:endParaRPr>
          </a:p>
        </p:txBody>
      </p:sp>
      <p:sp>
        <p:nvSpPr>
          <p:cNvPr id="12" name="TextBox 11">
            <a:extLst>
              <a:ext uri="{FF2B5EF4-FFF2-40B4-BE49-F238E27FC236}">
                <a16:creationId xmlns:a16="http://schemas.microsoft.com/office/drawing/2014/main" id="{623AC65C-95ED-4846-BA57-A8FBDD5DFE8C}"/>
              </a:ext>
            </a:extLst>
          </p:cNvPr>
          <p:cNvSpPr txBox="1"/>
          <p:nvPr/>
        </p:nvSpPr>
        <p:spPr>
          <a:xfrm>
            <a:off x="665983" y="5977489"/>
            <a:ext cx="2377440" cy="369332"/>
          </a:xfrm>
          <a:prstGeom prst="rect">
            <a:avLst/>
          </a:prstGeom>
          <a:noFill/>
        </p:spPr>
        <p:txBody>
          <a:bodyPr wrap="square" rtlCol="0">
            <a:spAutoFit/>
          </a:bodyPr>
          <a:lstStyle/>
          <a:p>
            <a:r>
              <a:rPr lang="ne-NP" b="1" dirty="0">
                <a:solidFill>
                  <a:schemeClr val="accent1">
                    <a:lumMod val="75000"/>
                  </a:schemeClr>
                </a:solidFill>
                <a:cs typeface="Kalimati" pitchFamily="2"/>
              </a:rPr>
              <a:t>गण्डकी </a:t>
            </a:r>
            <a:endParaRPr lang="en-US" b="1" dirty="0">
              <a:solidFill>
                <a:schemeClr val="accent1">
                  <a:lumMod val="75000"/>
                </a:schemeClr>
              </a:solidFill>
            </a:endParaRPr>
          </a:p>
        </p:txBody>
      </p:sp>
      <p:sp>
        <p:nvSpPr>
          <p:cNvPr id="2" name="Speech Bubble: Rectangle with Corners Rounded 1">
            <a:extLst>
              <a:ext uri="{FF2B5EF4-FFF2-40B4-BE49-F238E27FC236}">
                <a16:creationId xmlns:a16="http://schemas.microsoft.com/office/drawing/2014/main" id="{933D97D0-D036-4AE7-A3F6-2EB1A6AE9D61}"/>
              </a:ext>
            </a:extLst>
          </p:cNvPr>
          <p:cNvSpPr/>
          <p:nvPr/>
        </p:nvSpPr>
        <p:spPr>
          <a:xfrm>
            <a:off x="493875" y="1491401"/>
            <a:ext cx="5481510" cy="2298225"/>
          </a:xfrm>
          <a:prstGeom prst="wedgeRoundRectCallout">
            <a:avLst>
              <a:gd name="adj1" fmla="val -40370"/>
              <a:gd name="adj2" fmla="val 1442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400" b="1" dirty="0">
                <a:cs typeface="Kalimati" panose="00000400000000000000" pitchFamily="2"/>
              </a:rPr>
              <a:t>१.प्रदेश</a:t>
            </a:r>
            <a:r>
              <a:rPr lang="en-GB" sz="2400" dirty="0">
                <a:cs typeface="Kalimati" panose="00000400000000000000" pitchFamily="2"/>
              </a:rPr>
              <a:t> </a:t>
            </a:r>
            <a:r>
              <a:rPr lang="ne-NP" sz="2400" dirty="0">
                <a:cs typeface="Kalimati" panose="00000400000000000000" pitchFamily="2"/>
              </a:rPr>
              <a:t>: </a:t>
            </a:r>
            <a:endParaRPr lang="en-GB" sz="2400" dirty="0">
              <a:cs typeface="Kalimati" panose="00000400000000000000" pitchFamily="2"/>
            </a:endParaRPr>
          </a:p>
          <a:p>
            <a:pPr algn="ctr"/>
            <a:r>
              <a:rPr lang="ne-NP" sz="2400" dirty="0">
                <a:cs typeface="Kalimati" panose="00000400000000000000" pitchFamily="2"/>
              </a:rPr>
              <a:t>मुख्य प्रश्नावली मार्फत विवरण संकलन गरिएको गणना क्षेत्र वा वडा जुन प्रदेश अन्तर्गतका हुन् सोही प्रदेशको नाम खाली ठाउँमा लेख्नुपर्दछ । </a:t>
            </a:r>
            <a:endParaRPr lang="en-US" sz="2400" b="1" dirty="0">
              <a:cs typeface="Kalimati" panose="00000400000000000000" pitchFamily="2"/>
            </a:endParaRPr>
          </a:p>
          <a:p>
            <a:pPr algn="ctr"/>
            <a:endParaRPr lang="en-US" dirty="0"/>
          </a:p>
        </p:txBody>
      </p:sp>
      <p:sp>
        <p:nvSpPr>
          <p:cNvPr id="3" name="Speech Bubble: Rectangle with Corners Rounded 2">
            <a:extLst>
              <a:ext uri="{FF2B5EF4-FFF2-40B4-BE49-F238E27FC236}">
                <a16:creationId xmlns:a16="http://schemas.microsoft.com/office/drawing/2014/main" id="{4D707693-B329-4CEC-8881-1F4D6AEBEAA0}"/>
              </a:ext>
            </a:extLst>
          </p:cNvPr>
          <p:cNvSpPr/>
          <p:nvPr/>
        </p:nvSpPr>
        <p:spPr>
          <a:xfrm>
            <a:off x="6818460" y="1402227"/>
            <a:ext cx="4951384" cy="1971749"/>
          </a:xfrm>
          <a:prstGeom prst="wedgeRoundRectCallout">
            <a:avLst>
              <a:gd name="adj1" fmla="val -134648"/>
              <a:gd name="adj2" fmla="val 1794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e-NP" b="1" dirty="0">
                <a:cs typeface="Kalimati" panose="00000400000000000000" pitchFamily="2"/>
              </a:rPr>
              <a:t>२.जिल्ला</a:t>
            </a:r>
            <a:r>
              <a:rPr lang="en-GB" dirty="0">
                <a:cs typeface="Kalimati" panose="00000400000000000000" pitchFamily="2"/>
              </a:rPr>
              <a:t> </a:t>
            </a:r>
          </a:p>
          <a:p>
            <a:pPr>
              <a:lnSpc>
                <a:spcPct val="150000"/>
              </a:lnSpc>
            </a:pPr>
            <a:r>
              <a:rPr lang="ne-NP" dirty="0">
                <a:cs typeface="Kalimati" panose="00000400000000000000" pitchFamily="2"/>
              </a:rPr>
              <a:t>मुख्य प्रश्नावली मार्फत विवरण संकलन गरिएको गणना क्षेत्र वा वडा जुन जिल्लाका हुन् सम्बन्धित जिल्लाको पूरा नाम खालीमा ठाउँमा लेख्नु पर्दछ ।</a:t>
            </a:r>
          </a:p>
          <a:p>
            <a:pPr>
              <a:lnSpc>
                <a:spcPct val="150000"/>
              </a:lnSpc>
            </a:pPr>
            <a:endParaRPr lang="en-US" dirty="0"/>
          </a:p>
        </p:txBody>
      </p:sp>
      <p:sp>
        <p:nvSpPr>
          <p:cNvPr id="4" name="Speech Bubble: Rectangle with Corners Rounded 3">
            <a:extLst>
              <a:ext uri="{FF2B5EF4-FFF2-40B4-BE49-F238E27FC236}">
                <a16:creationId xmlns:a16="http://schemas.microsoft.com/office/drawing/2014/main" id="{D7F7851E-1D2B-4B85-BA43-DA4A4BD4592C}"/>
              </a:ext>
            </a:extLst>
          </p:cNvPr>
          <p:cNvSpPr/>
          <p:nvPr/>
        </p:nvSpPr>
        <p:spPr>
          <a:xfrm>
            <a:off x="6947383" y="4127029"/>
            <a:ext cx="5044528" cy="2415568"/>
          </a:xfrm>
          <a:prstGeom prst="wedgeRoundRectCallout">
            <a:avLst>
              <a:gd name="adj1" fmla="val -87566"/>
              <a:gd name="adj2" fmla="val 290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e-NP" sz="2000" dirty="0"/>
              <a:t>मुख्य प्रश्नावली मार्फत विवरण संकलन गरिएको गणना क्षेत्र वा वडा जुन स्थानीय तहमा पर्दछ सोही स्थानीय तहको नाम लेख्नुपर्दछ । यदि सो स्थानीय तह गाउँपालिका भए गाउँपालिकामा ठिक  चिन्ह (√) लगाउनु  पर्दछ र नगरपालिका भए नगरपालिकामा राइट चिन्ह (√) लगाउनु पर्दछ । </a:t>
            </a:r>
            <a:endParaRPr lang="en-US" sz="2000" dirty="0"/>
          </a:p>
        </p:txBody>
      </p:sp>
      <p:sp>
        <p:nvSpPr>
          <p:cNvPr id="13" name="TextBox 12">
            <a:extLst>
              <a:ext uri="{FF2B5EF4-FFF2-40B4-BE49-F238E27FC236}">
                <a16:creationId xmlns:a16="http://schemas.microsoft.com/office/drawing/2014/main" id="{3C0C7EF2-0355-48CB-ADB4-4C43968E2942}"/>
              </a:ext>
            </a:extLst>
          </p:cNvPr>
          <p:cNvSpPr txBox="1"/>
          <p:nvPr/>
        </p:nvSpPr>
        <p:spPr>
          <a:xfrm>
            <a:off x="4222200" y="5871828"/>
            <a:ext cx="2377440" cy="400110"/>
          </a:xfrm>
          <a:prstGeom prst="rect">
            <a:avLst/>
          </a:prstGeom>
          <a:noFill/>
        </p:spPr>
        <p:txBody>
          <a:bodyPr wrap="square" rtlCol="0">
            <a:spAutoFit/>
          </a:bodyPr>
          <a:lstStyle/>
          <a:p>
            <a:r>
              <a:rPr lang="ne-NP" sz="2000" dirty="0">
                <a:solidFill>
                  <a:srgbClr val="0070C0"/>
                </a:solidFill>
                <a:cs typeface="Kalimati" pitchFamily="2"/>
              </a:rPr>
              <a:t>विरुवा </a:t>
            </a:r>
            <a:endParaRPr lang="en-US" sz="2000" dirty="0">
              <a:solidFill>
                <a:srgbClr val="0070C0"/>
              </a:solidFill>
            </a:endParaRPr>
          </a:p>
        </p:txBody>
      </p:sp>
      <p:sp>
        <p:nvSpPr>
          <p:cNvPr id="15" name="TextBox 14">
            <a:extLst>
              <a:ext uri="{FF2B5EF4-FFF2-40B4-BE49-F238E27FC236}">
                <a16:creationId xmlns:a16="http://schemas.microsoft.com/office/drawing/2014/main" id="{5BC369D8-4776-43FE-891B-556143395F4A}"/>
              </a:ext>
            </a:extLst>
          </p:cNvPr>
          <p:cNvSpPr txBox="1"/>
          <p:nvPr/>
        </p:nvSpPr>
        <p:spPr>
          <a:xfrm>
            <a:off x="3003346" y="5849540"/>
            <a:ext cx="1459441" cy="707886"/>
          </a:xfrm>
          <a:prstGeom prst="rect">
            <a:avLst/>
          </a:prstGeom>
          <a:noFill/>
        </p:spPr>
        <p:txBody>
          <a:bodyPr wrap="square" rtlCol="0">
            <a:spAutoFit/>
          </a:bodyPr>
          <a:lstStyle/>
          <a:p>
            <a:r>
              <a:rPr lang="ne-NP" sz="4000" dirty="0">
                <a:solidFill>
                  <a:schemeClr val="accent1">
                    <a:lumMod val="75000"/>
                  </a:schemeClr>
                </a:solidFill>
              </a:rPr>
              <a:t>√</a:t>
            </a:r>
            <a:endParaRPr lang="en-US" sz="2000" dirty="0">
              <a:solidFill>
                <a:schemeClr val="accent1">
                  <a:lumMod val="75000"/>
                </a:schemeClr>
              </a:solidFill>
            </a:endParaRPr>
          </a:p>
        </p:txBody>
      </p:sp>
      <p:sp>
        <p:nvSpPr>
          <p:cNvPr id="14" name="TextBox 13">
            <a:extLst>
              <a:ext uri="{FF2B5EF4-FFF2-40B4-BE49-F238E27FC236}">
                <a16:creationId xmlns:a16="http://schemas.microsoft.com/office/drawing/2014/main" id="{7443644B-694C-4CEF-9172-9D4E2E1A814B}"/>
              </a:ext>
            </a:extLst>
          </p:cNvPr>
          <p:cNvSpPr txBox="1"/>
          <p:nvPr/>
        </p:nvSpPr>
        <p:spPr>
          <a:xfrm>
            <a:off x="5603178" y="6583873"/>
            <a:ext cx="6177168" cy="307777"/>
          </a:xfrm>
          <a:prstGeom prst="rect">
            <a:avLst/>
          </a:prstGeom>
          <a:noFill/>
        </p:spPr>
        <p:txBody>
          <a:bodyPr wrap="square">
            <a:spAutoFit/>
          </a:bodyPr>
          <a:lstStyle/>
          <a:p>
            <a:pPr algn="r"/>
            <a:r>
              <a:rPr lang="ne-NP" sz="1400" b="1" dirty="0">
                <a:solidFill>
                  <a:srgbClr val="0070C0"/>
                </a:solidFill>
                <a:cs typeface="Kalimati" panose="00000400000000000000" pitchFamily="2"/>
              </a:rPr>
              <a:t>क्रमशः</a:t>
            </a:r>
            <a:endParaRPr lang="en-US" sz="1400" dirty="0"/>
          </a:p>
        </p:txBody>
      </p:sp>
    </p:spTree>
    <p:extLst>
      <p:ext uri="{BB962C8B-B14F-4D97-AF65-F5344CB8AC3E}">
        <p14:creationId xmlns:p14="http://schemas.microsoft.com/office/powerpoint/2010/main" val="4104175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4179</TotalTime>
  <Words>3218</Words>
  <Application>Microsoft Office PowerPoint</Application>
  <PresentationFormat>Widescreen</PresentationFormat>
  <Paragraphs>372</Paragraphs>
  <Slides>56</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Arial</vt:lpstr>
      <vt:lpstr>Calibri</vt:lpstr>
      <vt:lpstr>Calibri Light</vt:lpstr>
      <vt:lpstr>Fontasy Himali</vt:lpstr>
      <vt:lpstr>Ganesh</vt:lpstr>
      <vt:lpstr>Kalimati</vt:lpstr>
      <vt:lpstr>Kokila</vt:lpstr>
      <vt:lpstr>Preeti</vt:lpstr>
      <vt:lpstr>Times New Rom B</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Overall HRMMS System</vt:lpstr>
      <vt:lpstr>High-level view of Monitoring System</vt:lpstr>
      <vt:lpstr>User Flow</vt:lpstr>
      <vt:lpstr>Monitoring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CBS</dc:creator>
  <cp:lastModifiedBy>Rishi Ram Sigdel</cp:lastModifiedBy>
  <cp:revision>419</cp:revision>
  <dcterms:created xsi:type="dcterms:W3CDTF">2020-10-11T07:30:23Z</dcterms:created>
  <dcterms:modified xsi:type="dcterms:W3CDTF">2021-03-15T07:29:19Z</dcterms:modified>
</cp:coreProperties>
</file>