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97" r:id="rId2"/>
    <p:sldId id="499" r:id="rId3"/>
    <p:sldId id="502" r:id="rId4"/>
    <p:sldId id="505" r:id="rId5"/>
    <p:sldId id="506" r:id="rId6"/>
    <p:sldId id="508" r:id="rId7"/>
    <p:sldId id="511" r:id="rId8"/>
    <p:sldId id="512" r:id="rId9"/>
    <p:sldId id="535" r:id="rId10"/>
    <p:sldId id="513" r:id="rId11"/>
    <p:sldId id="515" r:id="rId12"/>
    <p:sldId id="516" r:id="rId13"/>
    <p:sldId id="517" r:id="rId14"/>
    <p:sldId id="536" r:id="rId15"/>
    <p:sldId id="518" r:id="rId16"/>
    <p:sldId id="520" r:id="rId17"/>
    <p:sldId id="521" r:id="rId18"/>
    <p:sldId id="531" r:id="rId19"/>
    <p:sldId id="523" r:id="rId20"/>
    <p:sldId id="524" r:id="rId21"/>
    <p:sldId id="525" r:id="rId22"/>
    <p:sldId id="532" r:id="rId23"/>
    <p:sldId id="526" r:id="rId24"/>
    <p:sldId id="527" r:id="rId25"/>
    <p:sldId id="528" r:id="rId26"/>
    <p:sldId id="529" r:id="rId27"/>
    <p:sldId id="533" r:id="rId28"/>
    <p:sldId id="534" r:id="rId29"/>
    <p:sldId id="411" r:id="rId30"/>
    <p:sldId id="32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24" autoAdjust="0"/>
  </p:normalViewPr>
  <p:slideViewPr>
    <p:cSldViewPr snapToGrid="0">
      <p:cViewPr varScale="1">
        <p:scale>
          <a:sx n="70" d="100"/>
          <a:sy n="70" d="100"/>
        </p:scale>
        <p:origin x="8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0E8A4-6131-40E5-9846-53E13B890C1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7572-4BE6-4FF7-8442-69D53216B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51237-BD03-4849-8BC0-1BC05155870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04AB7-4F6E-4532-B4AE-4FE1F4B2F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04AB7-4F6E-4532-B4AE-4FE1F4B2F6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5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943" y="5568287"/>
            <a:ext cx="9144000" cy="1081584"/>
          </a:xfrm>
        </p:spPr>
        <p:txBody>
          <a:bodyPr/>
          <a:lstStyle>
            <a:lvl1pPr marL="0" indent="0" algn="ctr">
              <a:buNone/>
              <a:defRPr sz="2400">
                <a:latin typeface="Arial Narrow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952500"/>
          </a:xfrm>
          <a:prstGeom prst="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61728"/>
            <a:ext cx="12192000" cy="0"/>
          </a:xfrm>
          <a:prstGeom prst="line">
            <a:avLst/>
          </a:prstGeom>
          <a:ln w="19050" cmpd="sng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9105900" y="35542"/>
            <a:ext cx="2965277" cy="544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7" y="57209"/>
            <a:ext cx="759770" cy="63882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97603" y="670853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नेपाल सरकार</a:t>
            </a:r>
            <a:endParaRPr lang="en-US" sz="1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 descr="5cm height.jp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11203014" y="-13648"/>
            <a:ext cx="703577" cy="95795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013940" y="0"/>
            <a:ext cx="3174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ne-NP" sz="2400" b="1" dirty="0">
                <a:solidFill>
                  <a:srgbClr val="142DAC"/>
                </a:solidFill>
                <a:latin typeface="Himchuli" pitchFamily="2" charset="0"/>
                <a:ea typeface="Times New Roman" panose="02020603050405020304" pitchFamily="18" charset="0"/>
              </a:rPr>
              <a:t>राष्ट्रिय</a:t>
            </a:r>
            <a:r>
              <a:rPr lang="ne-NP" sz="2400" b="1" baseline="0" dirty="0">
                <a:solidFill>
                  <a:srgbClr val="142DAC"/>
                </a:solidFill>
                <a:latin typeface="Himchuli" pitchFamily="2" charset="0"/>
                <a:ea typeface="Times New Roman" panose="02020603050405020304" pitchFamily="18" charset="0"/>
              </a:rPr>
              <a:t> जनगणना २०७८</a:t>
            </a:r>
            <a:r>
              <a:rPr lang="en-US" sz="1100" b="0" baseline="0" dirty="0">
                <a:solidFill>
                  <a:srgbClr val="142D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100" b="0" baseline="0" dirty="0">
                <a:solidFill>
                  <a:srgbClr val="142D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e-NP" sz="1600" b="1" kern="1200" baseline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नमुना (पाइलट) जनगणना २०७६</a:t>
            </a:r>
            <a:endParaRPr lang="en-US" sz="1600" b="1" kern="1200" baseline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40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173"/>
            <a:ext cx="12192000" cy="541676"/>
          </a:xfrm>
        </p:spPr>
        <p:txBody>
          <a:bodyPr/>
          <a:lstStyle>
            <a:lvl1pPr>
              <a:defRPr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10515600" cy="5164719"/>
          </a:xfrm>
        </p:spPr>
        <p:txBody>
          <a:bodyPr>
            <a:normAutofit/>
          </a:bodyPr>
          <a:lstStyle>
            <a:lvl1pPr>
              <a:defRPr sz="4000"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>
              <a:defRPr sz="3600">
                <a:latin typeface="Kokila" panose="020B0604020202020204" pitchFamily="34" charset="0"/>
                <a:cs typeface="Kokila" panose="020B0604020202020204" pitchFamily="34" charset="0"/>
              </a:defRPr>
            </a:lvl2pPr>
            <a:lvl3pPr>
              <a:defRPr sz="3200">
                <a:latin typeface="Kokila" panose="020B0604020202020204" pitchFamily="34" charset="0"/>
                <a:cs typeface="Kokila" panose="020B0604020202020204" pitchFamily="34" charset="0"/>
              </a:defRPr>
            </a:lvl3pPr>
            <a:lvl4pPr>
              <a:defRPr sz="2800">
                <a:latin typeface="Kokila" panose="020B0604020202020204" pitchFamily="34" charset="0"/>
                <a:cs typeface="Kokila" panose="020B0604020202020204" pitchFamily="34" charset="0"/>
              </a:defRPr>
            </a:lvl4pPr>
            <a:lvl5pPr>
              <a:defRPr sz="2800">
                <a:latin typeface="Kokila" panose="020B0604020202020204" pitchFamily="34" charset="0"/>
                <a:cs typeface="Kokil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96132" y="6451887"/>
            <a:ext cx="445835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fld id="{26402401-4522-4C0F-A737-197EB07E4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1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012419"/>
            <a:ext cx="12192000" cy="52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263" y="1596789"/>
            <a:ext cx="11354937" cy="5058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7" y="18572"/>
            <a:ext cx="757027" cy="636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715" y="645864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नेपाल सरकार</a:t>
            </a:r>
            <a:endParaRPr lang="en-US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05900" y="35542"/>
            <a:ext cx="2965277" cy="582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4804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5cm height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11066534" y="-13648"/>
            <a:ext cx="703577" cy="9579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6832" y="0"/>
            <a:ext cx="2648482" cy="802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ne-NP" sz="1800" b="1" dirty="0">
                <a:solidFill>
                  <a:srgbClr val="142DAC"/>
                </a:solidFill>
                <a:latin typeface="Himchuli" pitchFamily="2" charset="0"/>
                <a:ea typeface="Times New Roman" panose="02020603050405020304" pitchFamily="18" charset="0"/>
              </a:rPr>
              <a:t>राष्ट्रिय</a:t>
            </a:r>
            <a:r>
              <a:rPr lang="ne-NP" sz="1800" b="1" baseline="0" dirty="0">
                <a:solidFill>
                  <a:srgbClr val="142DAC"/>
                </a:solidFill>
                <a:latin typeface="Himchuli" pitchFamily="2" charset="0"/>
                <a:ea typeface="Times New Roman" panose="02020603050405020304" pitchFamily="18" charset="0"/>
              </a:rPr>
              <a:t> जनगणना २०७८</a:t>
            </a:r>
            <a:r>
              <a:rPr lang="en-US" sz="1000" b="0" baseline="0" dirty="0">
                <a:solidFill>
                  <a:srgbClr val="142D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000" b="0" baseline="0" dirty="0">
                <a:solidFill>
                  <a:srgbClr val="142D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e-NP" sz="1400" b="0" kern="1200" baseline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नमुना (पाइलट) जनगणना २०७६ </a:t>
            </a:r>
            <a:endParaRPr lang="en-US" sz="1400" b="0" kern="1200" baseline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5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42DAC"/>
          </a:solidFill>
          <a:latin typeface="Arial Narrow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1197"/>
            <a:ext cx="12192000" cy="653143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ne-NP" sz="4000" b="1" dirty="0"/>
              <a:t>मुख्य</a:t>
            </a:r>
            <a:r>
              <a:rPr lang="ne-NP" sz="4000" b="1" dirty="0">
                <a:solidFill>
                  <a:srgbClr val="142DAC"/>
                </a:solidFill>
              </a:rPr>
              <a:t> प्रश्नावली</a:t>
            </a:r>
            <a:r>
              <a:rPr lang="en-US" sz="4000" b="1" dirty="0">
                <a:solidFill>
                  <a:srgbClr val="142DAC"/>
                </a:solidFill>
              </a:rPr>
              <a:t>:</a:t>
            </a:r>
            <a:r>
              <a:rPr lang="ne-NP" sz="4000" b="1" dirty="0">
                <a:solidFill>
                  <a:srgbClr val="142DAC"/>
                </a:solidFill>
              </a:rPr>
              <a:t> व्यक्तिगत विवरण </a:t>
            </a:r>
            <a:endParaRPr lang="de-DE" sz="4400" dirty="0">
              <a:solidFill>
                <a:srgbClr val="142DAC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6649"/>
            <a:ext cx="12192000" cy="92805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e-NP" sz="2000" b="1" dirty="0">
                <a:solidFill>
                  <a:srgbClr val="FF0000"/>
                </a:solidFill>
              </a:rPr>
              <a:t>					      गणक </a:t>
            </a:r>
            <a:r>
              <a:rPr lang="ne-NP" sz="2000" b="1" dirty="0">
                <a:solidFill>
                  <a:srgbClr val="FF0000"/>
                </a:solidFill>
                <a:latin typeface="Arial Narrow" pitchFamily="34" charset="0"/>
              </a:rPr>
              <a:t>तालिम</a:t>
            </a:r>
            <a:br>
              <a:rPr lang="ne-NP" sz="20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ne-NP" sz="2000" b="1" dirty="0">
                <a:solidFill>
                  <a:srgbClr val="FF0000"/>
                </a:solidFill>
                <a:latin typeface="Arial Narrow" pitchFamily="34" charset="0"/>
              </a:rPr>
              <a:t>					</a:t>
            </a:r>
            <a:r>
              <a:rPr lang="ne-NP" b="1" dirty="0">
                <a:solidFill>
                  <a:srgbClr val="FF0000"/>
                </a:solidFill>
              </a:rPr>
              <a:t>     </a:t>
            </a:r>
            <a:r>
              <a:rPr lang="ne-NP" sz="1800" b="1" dirty="0">
                <a:solidFill>
                  <a:srgbClr val="FF0000"/>
                </a:solidFill>
              </a:rPr>
              <a:t>कास्की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ne-NP" sz="2000" b="1" dirty="0">
                <a:solidFill>
                  <a:srgbClr val="FF0000"/>
                </a:solidFill>
              </a:rPr>
              <a:t>पोखरा</a:t>
            </a:r>
            <a:r>
              <a:rPr lang="ne-NP" sz="1800" b="1" dirty="0">
                <a:solidFill>
                  <a:srgbClr val="FF0000"/>
                </a:solidFill>
              </a:rPr>
              <a:t/>
            </a:r>
            <a:br>
              <a:rPr lang="ne-NP" sz="1800" b="1" dirty="0">
                <a:solidFill>
                  <a:srgbClr val="FF0000"/>
                </a:solidFill>
              </a:rPr>
            </a:br>
            <a:r>
              <a:rPr lang="ne-NP" sz="1600" b="1" dirty="0">
                <a:solidFill>
                  <a:srgbClr val="FF0000"/>
                </a:solidFill>
              </a:rPr>
              <a:t>					</a:t>
            </a:r>
            <a:r>
              <a:rPr lang="ne-NP" sz="1800" b="1" dirty="0">
                <a:solidFill>
                  <a:srgbClr val="FF0000"/>
                </a:solidFill>
              </a:rPr>
              <a:t>     फागुन २९</a:t>
            </a:r>
            <a:r>
              <a:rPr lang="en-US" sz="1800" b="1" dirty="0">
                <a:solidFill>
                  <a:srgbClr val="FF0000"/>
                </a:solidFill>
              </a:rPr>
              <a:t> – </a:t>
            </a:r>
            <a:r>
              <a:rPr lang="ne-NP" sz="1800" b="1" dirty="0">
                <a:solidFill>
                  <a:srgbClr val="FF0000"/>
                </a:solidFill>
              </a:rPr>
              <a:t>चैत्र३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ne-NP" sz="1800" b="1" dirty="0">
                <a:solidFill>
                  <a:srgbClr val="FF0000"/>
                </a:solidFill>
              </a:rPr>
              <a:t>२०७६</a:t>
            </a:r>
            <a:endParaRPr lang="en-US" sz="1600" b="1" dirty="0">
              <a:solidFill>
                <a:srgbClr val="FF0000"/>
              </a:solidFill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1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Picture 4" descr="7cm height- N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5052" y="3680526"/>
            <a:ext cx="1458832" cy="19869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72" y="2195858"/>
            <a:ext cx="12192000" cy="1134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e-NP" sz="3200" dirty="0">
                <a:latin typeface="Preeti" pitchFamily="2" charset="0"/>
              </a:rPr>
              <a:t>प्रश्न नं ०१–१२ जनसांख्यिक विवरण   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eeti" pitchFamily="2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0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b="1" dirty="0"/>
              <a:t>महल २ ःपरिवारमा अक्सर बसोबास गर्ने व्यक्तिको नाम, थर </a:t>
            </a:r>
            <a:r>
              <a:rPr lang="en-US" b="1" dirty="0"/>
              <a:t>/ </a:t>
            </a:r>
            <a:r>
              <a:rPr lang="ne-NP" b="1" dirty="0"/>
              <a:t>५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3878" y="1593668"/>
            <a:ext cx="6751224" cy="51232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33705"/>
            <a:ext cx="423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b="1" dirty="0"/>
              <a:t>परिवारका सदस्यहरुको गणना गर्ने उदाहरण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>
                <a:solidFill>
                  <a:srgbClr val="142DAC"/>
                </a:solidFill>
                <a:latin typeface="Annapurn" pitchFamily="2" charset="0"/>
              </a:rPr>
              <a:t>महल ३  ः	....... परिवारमूलीको के नाता पर्नुहुन्छ </a:t>
            </a:r>
            <a:r>
              <a:rPr lang="ne-NP" b="1" dirty="0">
                <a:solidFill>
                  <a:srgbClr val="142DAC"/>
                </a:solidFill>
                <a:latin typeface="Annapurn" pitchFamily="2" charset="0"/>
              </a:rPr>
              <a:t>?</a:t>
            </a:r>
            <a:endParaRPr lang="en-US" b="1" dirty="0">
              <a:solidFill>
                <a:srgbClr val="142DAC"/>
              </a:solidFill>
              <a:latin typeface="Annapur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10" y="1585640"/>
            <a:ext cx="7464710" cy="5164719"/>
          </a:xfrm>
        </p:spPr>
        <p:txBody>
          <a:bodyPr>
            <a:normAutofit fontScale="92500"/>
          </a:bodyPr>
          <a:lstStyle/>
          <a:p>
            <a:r>
              <a:rPr lang="ne-NP" sz="3200"/>
              <a:t>गणना </a:t>
            </a:r>
            <a:r>
              <a:rPr lang="ne-NP" sz="3200" dirty="0"/>
              <a:t>गर्न लागिएका व्यक्ति परिवारका मूलीको के नाता पर्ने हो लेख्नुपर्छ । </a:t>
            </a:r>
          </a:p>
          <a:p>
            <a:r>
              <a:rPr lang="ne-NP" sz="3200" dirty="0"/>
              <a:t>नाता उल्लेख गर्दा परिवारका मुख्य व्यक्ति भए मूलीको संकेत नम्बर 1 , मूलीको श्रीमान्</a:t>
            </a:r>
            <a:r>
              <a:rPr lang="en-US" sz="3200" dirty="0"/>
              <a:t> </a:t>
            </a:r>
            <a:r>
              <a:rPr lang="ne-NP" sz="3200" dirty="0"/>
              <a:t>श्रीमती भए संकेत नम्बर 2 लेख्नुपर्छ । </a:t>
            </a:r>
          </a:p>
          <a:p>
            <a:r>
              <a:rPr lang="ne-NP" sz="3200" dirty="0"/>
              <a:t>एवं क्रमले गणना गरिएका व्यक्ति मूलीको के नाता पर्ने हो सोधी उपयुक्त नाता जनाउने संकेत नम्बर यस महलको सम्बन्धित लहरमा लेख्नुपर्छ।  </a:t>
            </a:r>
          </a:p>
          <a:p>
            <a:r>
              <a:rPr lang="ne-NP" sz="3200" dirty="0"/>
              <a:t>फाराममा उल्लेख भएका नाताबाहेक अरू नाता पर्ने भए अन्यको संकेत नम्बर 9 लेख्नुपर्छ ।</a:t>
            </a:r>
          </a:p>
          <a:p>
            <a:r>
              <a:rPr lang="ne-NP" sz="3200" dirty="0"/>
              <a:t>नाता नपर्ने तर तलब, ज्याला दिई राखेका सहयोगी, भान्से आदि भए घरेलु कामदारको संकेत नम्बर 10 लेख्नुपर्छ । </a:t>
            </a:r>
          </a:p>
          <a:p>
            <a:r>
              <a:rPr lang="ne-NP" sz="3200" dirty="0"/>
              <a:t>मूलीको कुनै नाता नपर्ने भए संकेत नम्बर 11  लेख्नुपर्दछ ।    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48" y="5006517"/>
            <a:ext cx="3111856" cy="1743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8C85EB-FEC2-4256-8E36-F74922747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195" y="1014173"/>
            <a:ext cx="3741785" cy="4017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AC5F77-25ED-49B5-ADFB-AEE796550422}"/>
              </a:ext>
            </a:extLst>
          </p:cNvPr>
          <p:cNvSpPr txBox="1"/>
          <p:nvPr/>
        </p:nvSpPr>
        <p:spPr>
          <a:xfrm>
            <a:off x="8723248" y="3429000"/>
            <a:ext cx="178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>
                <a:solidFill>
                  <a:srgbClr val="142DAC"/>
                </a:solidFill>
              </a:rPr>
              <a:t>सिताराम मिश्र</a:t>
            </a:r>
            <a:endParaRPr lang="en-US">
              <a:solidFill>
                <a:srgbClr val="142DA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09EE38-6642-4E72-B7E3-5F99A76AB949}"/>
              </a:ext>
            </a:extLst>
          </p:cNvPr>
          <p:cNvSpPr txBox="1"/>
          <p:nvPr/>
        </p:nvSpPr>
        <p:spPr>
          <a:xfrm>
            <a:off x="10873522" y="3479945"/>
            <a:ext cx="47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6FD5741-2C1D-423A-8894-782E0C3796E5}"/>
              </a:ext>
            </a:extLst>
          </p:cNvPr>
          <p:cNvSpPr txBox="1"/>
          <p:nvPr/>
        </p:nvSpPr>
        <p:spPr>
          <a:xfrm>
            <a:off x="8820914" y="3988963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>
                <a:solidFill>
                  <a:srgbClr val="142DAC"/>
                </a:solidFill>
              </a:rPr>
              <a:t>सुमित्रा राई</a:t>
            </a:r>
            <a:endParaRPr lang="en-US">
              <a:solidFill>
                <a:srgbClr val="142DA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B2CF34-2D19-4A28-8819-C394DFD291E3}"/>
              </a:ext>
            </a:extLst>
          </p:cNvPr>
          <p:cNvSpPr txBox="1"/>
          <p:nvPr/>
        </p:nvSpPr>
        <p:spPr>
          <a:xfrm>
            <a:off x="10863944" y="4039908"/>
            <a:ext cx="47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362739-8BA3-423F-BFC6-4EA8BC16728A}"/>
              </a:ext>
            </a:extLst>
          </p:cNvPr>
          <p:cNvSpPr txBox="1"/>
          <p:nvPr/>
        </p:nvSpPr>
        <p:spPr>
          <a:xfrm>
            <a:off x="8874035" y="4507125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>
                <a:solidFill>
                  <a:srgbClr val="142DAC"/>
                </a:solidFill>
              </a:rPr>
              <a:t>भुवन मिश्र</a:t>
            </a:r>
            <a:endParaRPr lang="en-US">
              <a:solidFill>
                <a:srgbClr val="142DA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410F15-EE46-4DF9-B649-BAA559FA84E0}"/>
              </a:ext>
            </a:extLst>
          </p:cNvPr>
          <p:cNvSpPr txBox="1"/>
          <p:nvPr/>
        </p:nvSpPr>
        <p:spPr>
          <a:xfrm>
            <a:off x="10990218" y="4558070"/>
            <a:ext cx="47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86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>
                <a:solidFill>
                  <a:srgbClr val="142DAC"/>
                </a:solidFill>
              </a:rPr>
              <a:t>महल ४ ः ...को लिङ्ग कुन हो ?</a:t>
            </a:r>
            <a:endParaRPr lang="en-US" sz="3600" b="1" dirty="0">
              <a:solidFill>
                <a:srgbClr val="142DA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92" y="1976252"/>
            <a:ext cx="9441475" cy="3139163"/>
          </a:xfrm>
        </p:spPr>
        <p:txBody>
          <a:bodyPr anchor="t">
            <a:noAutofit/>
          </a:bodyPr>
          <a:lstStyle/>
          <a:p>
            <a:r>
              <a:rPr lang="ne-NP" sz="3200">
                <a:solidFill>
                  <a:srgbClr val="142DAC"/>
                </a:solidFill>
              </a:rPr>
              <a:t>प्रत्येक </a:t>
            </a:r>
            <a:r>
              <a:rPr lang="ne-NP" sz="3200" dirty="0">
                <a:solidFill>
                  <a:srgbClr val="142DAC"/>
                </a:solidFill>
              </a:rPr>
              <a:t>व्यक्तिको प्राकृतिक लिङ्ग</a:t>
            </a:r>
            <a:r>
              <a:rPr lang="en-US" sz="3200" dirty="0">
                <a:solidFill>
                  <a:srgbClr val="142DAC"/>
                </a:solidFill>
              </a:rPr>
              <a:t> (Biological Sex)</a:t>
            </a:r>
            <a:r>
              <a:rPr lang="ne-NP" sz="3200" dirty="0">
                <a:solidFill>
                  <a:srgbClr val="142DAC"/>
                </a:solidFill>
                <a:latin typeface="+mn-lt"/>
              </a:rPr>
              <a:t> </a:t>
            </a:r>
            <a:r>
              <a:rPr lang="ne-NP" sz="3200" dirty="0">
                <a:solidFill>
                  <a:srgbClr val="142DAC"/>
                </a:solidFill>
              </a:rPr>
              <a:t>के हो यकिन गरी पुरुष भए 1 र महिला भए 2 संकेत नम्बर </a:t>
            </a:r>
            <a:r>
              <a:rPr lang="ne-NP" sz="3200">
                <a:solidFill>
                  <a:srgbClr val="142DAC"/>
                </a:solidFill>
              </a:rPr>
              <a:t>लेख्नुपर्छ ।</a:t>
            </a:r>
            <a:r>
              <a:rPr lang="en-US" sz="3200">
                <a:solidFill>
                  <a:srgbClr val="142DAC"/>
                </a:solidFill>
              </a:rPr>
              <a:t> </a:t>
            </a:r>
            <a:r>
              <a:rPr lang="ne-NP" sz="3200">
                <a:solidFill>
                  <a:srgbClr val="142DAC"/>
                </a:solidFill>
              </a:rPr>
              <a:t>बालबालिका जन्मदा कुन लिङ्ग लिएर जन्म भएको थियो सोध्नु पर्दछ । </a:t>
            </a:r>
            <a:endParaRPr lang="ne-NP" sz="3200" dirty="0">
              <a:solidFill>
                <a:srgbClr val="142DAC"/>
              </a:solidFill>
            </a:endParaRPr>
          </a:p>
          <a:p>
            <a:r>
              <a:rPr lang="ne-NP" sz="3200" dirty="0"/>
              <a:t>कतिपयको नामबाट पनि पुरुष अथवा  महिला के हुन् छट्टयाउन सजिलो पर्दछ । तर केही नामहरू महिला, पुरुष दुवैले  प्रयोग गरेको पाइन्छ । </a:t>
            </a:r>
            <a:endParaRPr lang="en-US" sz="3200" dirty="0"/>
          </a:p>
          <a:p>
            <a:r>
              <a:rPr lang="ne-NP" sz="3200" dirty="0"/>
              <a:t>स–साना बालक–बालिका वा बालवालिका पुरुष वा महिला के हुन् छुट्टयाउन उत्तरदातालाई सोध्नुपर्दछ । </a:t>
            </a:r>
          </a:p>
          <a:p>
            <a:r>
              <a:rPr lang="ne-NP" sz="3200" dirty="0">
                <a:solidFill>
                  <a:srgbClr val="FF0000"/>
                </a:solidFill>
              </a:rPr>
              <a:t>व्यक्तिको लिङ्ग पुरुष वा महिला के हो  उत्तरदाताले पुरुष, महिलामध्ये कुन लिङ्ग जनाउन भन्दछन् सोही जनाउनुपर्छ 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300301-4BBE-4D69-9005-5D9B771B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613" y="1703397"/>
            <a:ext cx="1307494" cy="4710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CC0568-B16C-495C-A19C-209D199B3888}"/>
              </a:ext>
            </a:extLst>
          </p:cNvPr>
          <p:cNvSpPr txBox="1"/>
          <p:nvPr/>
        </p:nvSpPr>
        <p:spPr>
          <a:xfrm>
            <a:off x="10805595" y="4446597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414186-65D0-440F-BB19-E7C4E2D671E6}"/>
              </a:ext>
            </a:extLst>
          </p:cNvPr>
          <p:cNvSpPr txBox="1"/>
          <p:nvPr/>
        </p:nvSpPr>
        <p:spPr>
          <a:xfrm>
            <a:off x="10796017" y="5126736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7FB8CE-D1E1-4DE6-92C8-418BE9E8EEDA}"/>
              </a:ext>
            </a:extLst>
          </p:cNvPr>
          <p:cNvSpPr txBox="1"/>
          <p:nvPr/>
        </p:nvSpPr>
        <p:spPr>
          <a:xfrm>
            <a:off x="10927517" y="5890479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72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173"/>
            <a:ext cx="12192000" cy="566150"/>
          </a:xfrm>
        </p:spPr>
        <p:txBody>
          <a:bodyPr>
            <a:noAutofit/>
          </a:bodyPr>
          <a:lstStyle/>
          <a:p>
            <a:r>
              <a:rPr lang="ne-NP" sz="3600" b="1" dirty="0"/>
              <a:t>महल ५ ः</a:t>
            </a:r>
            <a:r>
              <a:rPr lang="ne-NP" sz="3600" b="1"/>
              <a:t>	...को </a:t>
            </a:r>
            <a:r>
              <a:rPr lang="ne-NP" sz="3600" b="1" dirty="0"/>
              <a:t>जन्म मिति कहिले हो र पूरा भएको उमेर कति हो ?</a:t>
            </a:r>
            <a:r>
              <a:rPr lang="en-US" sz="3600" b="1" dirty="0"/>
              <a:t>/</a:t>
            </a:r>
            <a:r>
              <a:rPr lang="ne-NP" sz="3600" b="1" dirty="0"/>
              <a:t>१</a:t>
            </a:r>
            <a:endParaRPr lang="en-US" sz="3600" b="1" dirty="0">
              <a:solidFill>
                <a:srgbClr val="142DA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59" y="1846157"/>
            <a:ext cx="8440347" cy="4507618"/>
          </a:xfrm>
        </p:spPr>
        <p:txBody>
          <a:bodyPr>
            <a:noAutofit/>
          </a:bodyPr>
          <a:lstStyle/>
          <a:p>
            <a:r>
              <a:rPr lang="ne-NP" sz="3600"/>
              <a:t>व्यक्ति </a:t>
            </a:r>
            <a:r>
              <a:rPr lang="ne-NP" sz="3600" dirty="0"/>
              <a:t>कुन सालमा जन्मेको हो उक्त साल चार अंकमा उल्लेख गर्नुपर्दछ र जन्म भएको महिना दुई अंकमा लेख्नुपर्दछ । </a:t>
            </a:r>
          </a:p>
          <a:p>
            <a:r>
              <a:rPr lang="ne-NP" sz="3600" dirty="0"/>
              <a:t>जन्म मितिलाई साल र महिना लेख्नुपर्दछ ।  </a:t>
            </a:r>
          </a:p>
          <a:p>
            <a:r>
              <a:rPr lang="ne-NP" sz="3600" dirty="0"/>
              <a:t>यदि कुनै व्यक्तिको जन्म महिना उल्लेख गर्न नसकेमा साल मात्र लेख्नुपर्दछ । </a:t>
            </a:r>
          </a:p>
          <a:p>
            <a:r>
              <a:rPr lang="ne-NP" sz="3600" dirty="0"/>
              <a:t>उमेर लेख्दा व्यक्तिले पूरा गरेको वर्ष मात्र दुई अंकमा लेख्नुपर्दछ । </a:t>
            </a:r>
            <a:endParaRPr lang="en-US" sz="3600" dirty="0"/>
          </a:p>
          <a:p>
            <a:r>
              <a:rPr lang="ne-NP" sz="3600" dirty="0"/>
              <a:t>एक वर्ष नपुगेको बालिका वा बालक भए “००” लेख्नुपर्छ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236F1C-3926-439B-83C3-0921F6A4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758" y="1056927"/>
            <a:ext cx="2669589" cy="5394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B84B0F-84B9-47E0-8D29-35239B52C77D}"/>
              </a:ext>
            </a:extLst>
          </p:cNvPr>
          <p:cNvSpPr txBox="1"/>
          <p:nvPr/>
        </p:nvSpPr>
        <p:spPr>
          <a:xfrm>
            <a:off x="10445061" y="3974562"/>
            <a:ext cx="119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AC"/>
                </a:solidFill>
              </a:rPr>
              <a:t>2048      11</a:t>
            </a:r>
            <a:endParaRPr lang="en-US" sz="1400" b="1">
              <a:solidFill>
                <a:srgbClr val="142DA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AF2571-8737-44A7-94E9-E5341FDA4A9D}"/>
              </a:ext>
            </a:extLst>
          </p:cNvPr>
          <p:cNvSpPr txBox="1"/>
          <p:nvPr/>
        </p:nvSpPr>
        <p:spPr>
          <a:xfrm>
            <a:off x="10513861" y="4743531"/>
            <a:ext cx="119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AC"/>
                </a:solidFill>
              </a:rPr>
              <a:t>2055     4</a:t>
            </a:r>
            <a:endParaRPr lang="en-US" sz="1400" b="1">
              <a:solidFill>
                <a:srgbClr val="142D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03F81D-7205-4527-BF20-1A30AC150DE5}"/>
              </a:ext>
            </a:extLst>
          </p:cNvPr>
          <p:cNvSpPr txBox="1"/>
          <p:nvPr/>
        </p:nvSpPr>
        <p:spPr>
          <a:xfrm>
            <a:off x="10546085" y="5554298"/>
            <a:ext cx="119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AC"/>
                </a:solidFill>
              </a:rPr>
              <a:t>2074    2</a:t>
            </a:r>
            <a:endParaRPr lang="en-US" sz="1400" b="1">
              <a:solidFill>
                <a:srgbClr val="142DA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95BCAA-C3F0-4F5B-AD94-9B95AF5B36A8}"/>
              </a:ext>
            </a:extLst>
          </p:cNvPr>
          <p:cNvSpPr txBox="1"/>
          <p:nvPr/>
        </p:nvSpPr>
        <p:spPr>
          <a:xfrm>
            <a:off x="9930384" y="4344122"/>
            <a:ext cx="66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AC"/>
                </a:solidFill>
              </a:rPr>
              <a:t>28 </a:t>
            </a:r>
            <a:endParaRPr lang="en-US" sz="1400" b="1">
              <a:solidFill>
                <a:srgbClr val="142DA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F43EF0-72E2-4C71-B11D-E90D23376ECF}"/>
              </a:ext>
            </a:extLst>
          </p:cNvPr>
          <p:cNvSpPr txBox="1"/>
          <p:nvPr/>
        </p:nvSpPr>
        <p:spPr>
          <a:xfrm>
            <a:off x="10111521" y="5112863"/>
            <a:ext cx="66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AC"/>
                </a:solidFill>
              </a:rPr>
              <a:t>20 </a:t>
            </a:r>
            <a:endParaRPr lang="en-US" sz="1400" b="1">
              <a:solidFill>
                <a:srgbClr val="142DA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FCD1CB-A837-4DCE-8A3D-B171A90DF078}"/>
              </a:ext>
            </a:extLst>
          </p:cNvPr>
          <p:cNvSpPr txBox="1"/>
          <p:nvPr/>
        </p:nvSpPr>
        <p:spPr>
          <a:xfrm>
            <a:off x="10049691" y="5975881"/>
            <a:ext cx="66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 dirty="0" smtClean="0">
                <a:solidFill>
                  <a:srgbClr val="142DAC"/>
                </a:solidFill>
              </a:rPr>
              <a:t>०</a:t>
            </a:r>
            <a:r>
              <a:rPr lang="en-US" b="1" dirty="0" smtClean="0">
                <a:solidFill>
                  <a:srgbClr val="142DAC"/>
                </a:solidFill>
              </a:rPr>
              <a:t>2 </a:t>
            </a:r>
            <a:endParaRPr lang="en-US" sz="1400" b="1" dirty="0">
              <a:solidFill>
                <a:srgbClr val="142D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5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५ ः	..... को जन्म मिति कहिले हो र पूरा भएको उमेर कति हो ?</a:t>
            </a:r>
            <a:r>
              <a:rPr lang="en-US" sz="3600" b="1" dirty="0"/>
              <a:t>/</a:t>
            </a:r>
            <a:r>
              <a:rPr lang="ne-NP" sz="3600" b="1" dirty="0"/>
              <a:t>२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e-NP" sz="3600" dirty="0"/>
          </a:p>
          <a:p>
            <a:r>
              <a:rPr lang="ne-NP" sz="3600" dirty="0"/>
              <a:t>बाबुआमाले आफ्ना छोराछोरीको उमेरको स्पष्ट भन्न नसके परिवारका अरू सदस्यको उमेरभन्दा कति फरक छ, कति वर्षले जेठो, कान्छा छुट्टयाई उमेर यकिन गनुपर्छ । </a:t>
            </a:r>
            <a:endParaRPr lang="en-US" sz="3600" dirty="0"/>
          </a:p>
          <a:p>
            <a:r>
              <a:rPr lang="ne-NP" sz="3600" dirty="0"/>
              <a:t>विगतका कुनै मुख्य घटनाको हाराहारीको जन्म भए ती घटनाको आधारमा पनि उमेर यकिन गर्न सकिन्छ । </a:t>
            </a:r>
          </a:p>
          <a:p>
            <a:r>
              <a:rPr lang="ne-NP" sz="3600" dirty="0"/>
              <a:t>कुनै व्यक्तिको नागरिकताको जन्म मिति र वास्तविक जन्म मिति फरक हुन सक्दछ । यस्तो अवस्थामा वास्तविक जन्म मिति सोधी लेख्नु पर्दछ । यो कुरा उमेर लेख्दा पनि लागु हुन्छ ।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2811"/>
            <a:ext cx="12192000" cy="203038"/>
          </a:xfrm>
        </p:spPr>
        <p:txBody>
          <a:bodyPr>
            <a:noAutofit/>
          </a:bodyPr>
          <a:lstStyle/>
          <a:p>
            <a:r>
              <a:rPr lang="ne-NP" sz="3600" b="1" dirty="0">
                <a:solidFill>
                  <a:srgbClr val="142DAC"/>
                </a:solidFill>
              </a:rPr>
              <a:t>महल ६ ः	(नाम) को जन्म दर्ता गर्नुभएको छ ? (५ बर्ष भन्दा कम उमेरको लागि)</a:t>
            </a:r>
            <a:r>
              <a:rPr lang="ne-NP" sz="4000" b="1" dirty="0">
                <a:solidFill>
                  <a:srgbClr val="142DAC"/>
                </a:solidFill>
              </a:rPr>
              <a:t> </a:t>
            </a:r>
            <a:br>
              <a:rPr lang="ne-NP" sz="4000" b="1" dirty="0">
                <a:solidFill>
                  <a:srgbClr val="142DAC"/>
                </a:solidFill>
              </a:rPr>
            </a:br>
            <a:endParaRPr lang="en-US" sz="3600" b="1" dirty="0">
              <a:solidFill>
                <a:srgbClr val="142DA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35" y="1619699"/>
            <a:ext cx="9524307" cy="5164719"/>
          </a:xfrm>
        </p:spPr>
        <p:txBody>
          <a:bodyPr>
            <a:normAutofit lnSpcReduction="10000"/>
          </a:bodyPr>
          <a:lstStyle/>
          <a:p>
            <a:endParaRPr lang="ne-NP" sz="2800" dirty="0"/>
          </a:p>
          <a:p>
            <a:r>
              <a:rPr lang="ne-NP" sz="3600" dirty="0"/>
              <a:t>यो प्रश्न ५ बर्ष भन्दा कम उमेरको व्यक्तिको मात्र लिनुपर्दछ । </a:t>
            </a:r>
            <a:endParaRPr lang="en-US" sz="3600" dirty="0"/>
          </a:p>
          <a:p>
            <a:r>
              <a:rPr lang="ne-NP" sz="3600" dirty="0"/>
              <a:t>जन्म दर्ता भन्नाले कुनै पनि बच्चा जन्मेपछि वडा कार्यालय</a:t>
            </a:r>
            <a:r>
              <a:rPr lang="ne-NP" sz="3600"/>
              <a:t>, गाउँपालिका </a:t>
            </a:r>
            <a:r>
              <a:rPr lang="ne-NP" sz="3600" dirty="0"/>
              <a:t>तथा नगरपालिका जस्ता </a:t>
            </a:r>
            <a:r>
              <a:rPr lang="ne-NP" sz="3600"/>
              <a:t>आधिकारिक ठाउँमा </a:t>
            </a:r>
            <a:r>
              <a:rPr lang="ne-NP" sz="3600" dirty="0"/>
              <a:t>दर्ता गर्ने बुझिन्छ । </a:t>
            </a:r>
            <a:endParaRPr lang="en-US" sz="3600" dirty="0"/>
          </a:p>
          <a:p>
            <a:r>
              <a:rPr lang="ne-NP" sz="3600" dirty="0"/>
              <a:t>जन्म दर्ता गरे पछि जन्मदर्ता गर्ने निकायले जन्मदर्ता प्रमाण पत्र सम्बन्धित बालबालिकाको नाममा जारी गर्दछ । </a:t>
            </a:r>
            <a:endParaRPr lang="en-US" sz="3600" dirty="0"/>
          </a:p>
          <a:p>
            <a:r>
              <a:rPr lang="ne-NP" sz="3600" dirty="0"/>
              <a:t>अस्पतालमा मात्र दर्ता भएकोलाई जन्म दर्ता </a:t>
            </a:r>
            <a:r>
              <a:rPr lang="ne-NP" sz="3600"/>
              <a:t>मानिदैन ।</a:t>
            </a:r>
            <a:endParaRPr lang="ne-NP" sz="3600" dirty="0"/>
          </a:p>
          <a:p>
            <a:r>
              <a:rPr lang="ne-NP" sz="3600" dirty="0"/>
              <a:t>जन्म दर्ता गरेको छ भने संकेत नम्बर 1 र छैन भने संकेत नं 2 लेख्नुपर्छ </a:t>
            </a:r>
            <a:r>
              <a:rPr lang="ne-NP" sz="3200" dirty="0"/>
              <a:t>। </a:t>
            </a:r>
          </a:p>
          <a:p>
            <a:r>
              <a:rPr lang="ne-NP" sz="3600" dirty="0"/>
              <a:t>पाँच बर्ष वा सोभन्दा बढी उमेर भएका बालबालिकालाई यो प्रश्न सोध्नु पर्दैन </a:t>
            </a:r>
            <a:r>
              <a:rPr lang="ne-NP" sz="2800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DD5FF9-274D-47DC-8236-E4D6D6F38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754" y="1619699"/>
            <a:ext cx="1657402" cy="5302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0C2147-EDFB-4557-BCBE-CF51D98A4D29}"/>
              </a:ext>
            </a:extLst>
          </p:cNvPr>
          <p:cNvSpPr txBox="1"/>
          <p:nvPr/>
        </p:nvSpPr>
        <p:spPr>
          <a:xfrm>
            <a:off x="10826495" y="4634701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06BBAD-54CD-439D-B341-2E6F7AE5A182}"/>
              </a:ext>
            </a:extLst>
          </p:cNvPr>
          <p:cNvSpPr txBox="1"/>
          <p:nvPr/>
        </p:nvSpPr>
        <p:spPr>
          <a:xfrm>
            <a:off x="10805595" y="5376668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597457-08E2-4EEA-B80B-4CC8AC4693CF}"/>
              </a:ext>
            </a:extLst>
          </p:cNvPr>
          <p:cNvSpPr txBox="1"/>
          <p:nvPr/>
        </p:nvSpPr>
        <p:spPr>
          <a:xfrm>
            <a:off x="10805595" y="6149984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338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>
                <a:solidFill>
                  <a:srgbClr val="142DAC"/>
                </a:solidFill>
              </a:rPr>
              <a:t>महल ७ ः	(नाम) को जात</a:t>
            </a:r>
            <a:r>
              <a:rPr lang="en-US" sz="3600" b="1" dirty="0">
                <a:solidFill>
                  <a:srgbClr val="142DAC"/>
                </a:solidFill>
              </a:rPr>
              <a:t> </a:t>
            </a:r>
            <a:r>
              <a:rPr lang="ne-NP" sz="3600" b="1" dirty="0">
                <a:solidFill>
                  <a:srgbClr val="142DAC"/>
                </a:solidFill>
              </a:rPr>
              <a:t>जाति कुन हो ?</a:t>
            </a:r>
            <a:r>
              <a:rPr lang="en-US" sz="3600" b="1" dirty="0"/>
              <a:t> /</a:t>
            </a:r>
            <a:r>
              <a:rPr lang="ne-NP" sz="3600" b="1" dirty="0"/>
              <a:t> १</a:t>
            </a:r>
            <a:endParaRPr lang="en-US" sz="3600" b="1" dirty="0">
              <a:solidFill>
                <a:srgbClr val="142DA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79" y="1763296"/>
            <a:ext cx="11476668" cy="4783808"/>
          </a:xfrm>
        </p:spPr>
        <p:txBody>
          <a:bodyPr>
            <a:normAutofit/>
          </a:bodyPr>
          <a:lstStyle/>
          <a:p>
            <a:r>
              <a:rPr lang="ne-NP" sz="3200"/>
              <a:t>जात </a:t>
            </a:r>
            <a:r>
              <a:rPr lang="ne-NP" sz="3200" dirty="0"/>
              <a:t>भन्नाले हिन्दू वर्णाश्रम अन्तर्गतका विभिन्न वर्गका समूहलाई जनाउँछ । </a:t>
            </a:r>
            <a:endParaRPr lang="en-US" sz="3200" dirty="0"/>
          </a:p>
          <a:p>
            <a:r>
              <a:rPr lang="ne-NP" sz="3200" dirty="0"/>
              <a:t>जाति भन्नाले आफ्नो छुट्टै मातृभाषा र संस्कार भएका जनजातिलाई जनाउँछ । उदाहरणको लागि ब्राह्मण, क्षेत्री, कामी, राजपूत, कायस्थ, मारवाडी जात हुन्  र लिम्बु, तामाङ, थामी आदि जाति हुन् ।</a:t>
            </a:r>
          </a:p>
          <a:p>
            <a:r>
              <a:rPr lang="ne-NP" sz="3200" dirty="0"/>
              <a:t>जात वा जातिको सट्टा थर वा उपजाति लेखाउने गर्दछन् यस्तो जनाएमा सो थर वा उपजाति कुन जात वा जातिमा पर्दछ, उक्त जातिको कोड लेख्नुपर्छ । </a:t>
            </a:r>
            <a:endParaRPr lang="en-US" sz="3200" dirty="0"/>
          </a:p>
          <a:p>
            <a:r>
              <a:rPr lang="ne-NP" sz="3200" dirty="0"/>
              <a:t>एउटै परिवारमा विभिन्न जात वा जातिका मानिस बस्न सक्ने भएकाले परिवारमूलीको जात वा जाति के हो सोधी लेखिसकेपछि परिवारका अरू प्रत्येक सदस्यको पनि जात वा जाति सोध्न पर्छ । परिवारका सदस्यहरूको जात जाति लेख्दा निष्पक्ष भई उनीहरूले बताएबमोजिम नै लेख्नुपर्दछ ।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>
                <a:solidFill>
                  <a:srgbClr val="142DAC"/>
                </a:solidFill>
              </a:rPr>
              <a:t>महल ७ ः	(नाम) को जात</a:t>
            </a:r>
            <a:r>
              <a:rPr lang="en-US" sz="3600" b="1" dirty="0">
                <a:solidFill>
                  <a:srgbClr val="142DAC"/>
                </a:solidFill>
              </a:rPr>
              <a:t> </a:t>
            </a:r>
            <a:r>
              <a:rPr lang="ne-NP" sz="3600" b="1" dirty="0">
                <a:solidFill>
                  <a:srgbClr val="142DAC"/>
                </a:solidFill>
              </a:rPr>
              <a:t>जाति कुन हो ?</a:t>
            </a:r>
            <a:r>
              <a:rPr lang="en-US" sz="3600" b="1" dirty="0"/>
              <a:t> /</a:t>
            </a:r>
            <a:r>
              <a:rPr lang="ne-NP" sz="3600" b="1" dirty="0"/>
              <a:t> २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84" y="1742394"/>
            <a:ext cx="9319477" cy="5164719"/>
          </a:xfrm>
        </p:spPr>
        <p:txBody>
          <a:bodyPr>
            <a:normAutofit fontScale="92500"/>
          </a:bodyPr>
          <a:lstStyle/>
          <a:p>
            <a:r>
              <a:rPr lang="ne-NP" sz="3200"/>
              <a:t>परिवारका </a:t>
            </a:r>
            <a:r>
              <a:rPr lang="ne-NP" sz="3200" dirty="0"/>
              <a:t>सदस्यको गणना गर्दा परिवारमूलीको जात</a:t>
            </a:r>
            <a:r>
              <a:rPr lang="en-US" sz="3200" dirty="0"/>
              <a:t> </a:t>
            </a:r>
            <a:r>
              <a:rPr lang="ne-NP" sz="3200" dirty="0"/>
              <a:t>जाति नै अरू सदस्यको जात</a:t>
            </a:r>
            <a:r>
              <a:rPr lang="en-US" sz="3200" dirty="0"/>
              <a:t> </a:t>
            </a:r>
            <a:r>
              <a:rPr lang="ne-NP" sz="3200" dirty="0"/>
              <a:t>जातिमा उतार्नु हुदैन ।</a:t>
            </a:r>
          </a:p>
          <a:p>
            <a:pPr>
              <a:lnSpc>
                <a:spcPct val="100000"/>
              </a:lnSpc>
            </a:pPr>
            <a:r>
              <a:rPr lang="ne-NP" sz="3200" dirty="0"/>
              <a:t>अन्तरजातीय विवाह भएकोमा र अन्तरजातीय विवाहबाट जन्मेका छोरी वा छोराको जात</a:t>
            </a:r>
            <a:r>
              <a:rPr lang="en-US" sz="3200" dirty="0"/>
              <a:t> </a:t>
            </a:r>
            <a:r>
              <a:rPr lang="ne-NP" sz="3200" dirty="0"/>
              <a:t>जाति आमा वा बाबुको भन्दा फरक हुनसक्दछ । त्यसैले परिवारका सदस्यको गणना गर्दा प्रत्येक महिला, पुरूष, बालक, बालिका, वृद्ध, वृद्धाको जात</a:t>
            </a:r>
            <a:r>
              <a:rPr lang="en-US" sz="3200" dirty="0"/>
              <a:t> </a:t>
            </a:r>
            <a:r>
              <a:rPr lang="ne-NP" sz="3200" dirty="0"/>
              <a:t>जाति के हो सोधी एकिन गरी लेख्नुपर्छ ।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ne-NP" sz="3200" dirty="0"/>
              <a:t>परिवारका सदस्यहरुको जात</a:t>
            </a:r>
            <a:r>
              <a:rPr lang="en-US" sz="3200" dirty="0"/>
              <a:t> </a:t>
            </a:r>
            <a:r>
              <a:rPr lang="ne-NP" sz="3200" dirty="0"/>
              <a:t>जाति लेख्दा निष्पक्ष भई उनिहरुले बताएबमोजिम नै लेख्नुपर्दछ ।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ne-NP" sz="3200" dirty="0"/>
              <a:t>जात जातिसम्बन्धी विवरण एउटै परिवारका सदस्यहरूको समेत फरक फरक हुनसक्दछ । परिवारका सदस्यहरूको जात जाति लेख्दा निष्पक्ष भई उनीहरूले बताएबमोजिम नै लेख्नुपर्दछ ।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5B97C0-F516-4362-9B71-87FA9486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196" y="984469"/>
            <a:ext cx="2698437" cy="5649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4C3C56-18F8-4457-93E3-4596B218B303}"/>
              </a:ext>
            </a:extLst>
          </p:cNvPr>
          <p:cNvSpPr txBox="1"/>
          <p:nvPr/>
        </p:nvSpPr>
        <p:spPr>
          <a:xfrm>
            <a:off x="11620716" y="4232371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4D3D66-DDC6-4ED2-BEC0-6662FC7E2932}"/>
              </a:ext>
            </a:extLst>
          </p:cNvPr>
          <p:cNvSpPr txBox="1"/>
          <p:nvPr/>
        </p:nvSpPr>
        <p:spPr>
          <a:xfrm>
            <a:off x="9917322" y="4232370"/>
            <a:ext cx="175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ब्रामहण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3279A0-A46E-4036-8A87-A5DD62EAAC6E}"/>
              </a:ext>
            </a:extLst>
          </p:cNvPr>
          <p:cNvSpPr txBox="1"/>
          <p:nvPr/>
        </p:nvSpPr>
        <p:spPr>
          <a:xfrm>
            <a:off x="9973777" y="5085819"/>
            <a:ext cx="17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राई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AE09D6-E7A8-4DFB-82FB-00D415A186B9}"/>
              </a:ext>
            </a:extLst>
          </p:cNvPr>
          <p:cNvSpPr txBox="1"/>
          <p:nvPr/>
        </p:nvSpPr>
        <p:spPr>
          <a:xfrm>
            <a:off x="9828492" y="5860134"/>
            <a:ext cx="17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क्षेत्री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525BFF-68E5-4C38-BEF1-30B3BBE68403}"/>
              </a:ext>
            </a:extLst>
          </p:cNvPr>
          <p:cNvSpPr txBox="1"/>
          <p:nvPr/>
        </p:nvSpPr>
        <p:spPr>
          <a:xfrm>
            <a:off x="11585012" y="5037912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FECC08-7BC5-43D2-9192-01B41B50296A}"/>
              </a:ext>
            </a:extLst>
          </p:cNvPr>
          <p:cNvSpPr txBox="1"/>
          <p:nvPr/>
        </p:nvSpPr>
        <p:spPr>
          <a:xfrm>
            <a:off x="11622458" y="5853904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98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७ ः	(नाम) को जात</a:t>
            </a:r>
            <a:r>
              <a:rPr lang="en-US" sz="3600" b="1" dirty="0"/>
              <a:t> </a:t>
            </a:r>
            <a:r>
              <a:rPr lang="ne-NP" sz="3600" b="1" dirty="0"/>
              <a:t>जाति कुन हो ?</a:t>
            </a:r>
            <a:r>
              <a:rPr lang="en-US" sz="3600" b="1" dirty="0"/>
              <a:t> /</a:t>
            </a:r>
            <a:r>
              <a:rPr lang="ne-NP" sz="3600" b="1" dirty="0"/>
              <a:t> ३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ne-NP" sz="3200" dirty="0"/>
              <a:t>विभागले उपलब्ध गराएको कोड बुक हेरी जातजातीको नाम र कोडको विवरण गणकले भर्नु पर्दछ ।</a:t>
            </a:r>
          </a:p>
          <a:p>
            <a:pPr>
              <a:lnSpc>
                <a:spcPct val="100000"/>
              </a:lnSpc>
            </a:pPr>
            <a:r>
              <a:rPr lang="ne-NP" sz="3200" dirty="0"/>
              <a:t> उक्त विवरण लेख्नको लागि प्रश्नमा दुईवटा महल दिएको छ । </a:t>
            </a:r>
          </a:p>
          <a:p>
            <a:pPr>
              <a:lnSpc>
                <a:spcPct val="100000"/>
              </a:lnSpc>
            </a:pPr>
            <a:r>
              <a:rPr lang="ne-NP" sz="3200" dirty="0"/>
              <a:t>पहिला महलमा जातजातीको नाम लेख्नु पर्दछ र दोस्रो महलमा कोड बुकबाट कोड हेरी उपयूक्त कोड लेख्नु पर्दछ । यदि कोड बुकमा लेखिएको जातजातीभन्दा फरक वा अन्य कोड बुकमा उल्लेख नभएका जातजातीको नाम उत्तरदाताले बताएमा उक्त जातजातीको नाम लेख्नु पर्दछ र कोड लेख्ने स्थानमा खाली नै छोड्नु पर्दछ । </a:t>
            </a:r>
          </a:p>
          <a:p>
            <a:pPr>
              <a:lnSpc>
                <a:spcPct val="100000"/>
              </a:lnSpc>
            </a:pPr>
            <a:r>
              <a:rPr lang="ne-NP" sz="3200" dirty="0"/>
              <a:t>कोड बुकमा नाम नभएका अन्य जातजातीहरूको कोड विभागले गर्नेछ ।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0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८ः (नाम)...ले बोल्न जानेको पहिलो भाषा (मातृभाषा) कुन हो 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585640"/>
            <a:ext cx="11197046" cy="516471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ne-NP" sz="3200" b="1">
                <a:solidFill>
                  <a:srgbClr val="142DAC"/>
                </a:solidFill>
              </a:rPr>
              <a:t>पहिलो जानेको भाषा </a:t>
            </a:r>
            <a:r>
              <a:rPr lang="ne-NP" sz="3200" b="1" dirty="0">
                <a:solidFill>
                  <a:srgbClr val="142DAC"/>
                </a:solidFill>
              </a:rPr>
              <a:t>(</a:t>
            </a:r>
            <a:r>
              <a:rPr lang="ne-NP" sz="3200" b="1">
                <a:solidFill>
                  <a:srgbClr val="142DAC"/>
                </a:solidFill>
              </a:rPr>
              <a:t>मातृभाषा)</a:t>
            </a:r>
            <a:endParaRPr lang="en-US" sz="3200" b="1">
              <a:solidFill>
                <a:srgbClr val="142DAC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ne-NP" sz="3200"/>
              <a:t> </a:t>
            </a:r>
            <a:r>
              <a:rPr lang="ne-NP" sz="3200" dirty="0"/>
              <a:t>जन्मे </a:t>
            </a:r>
            <a:r>
              <a:rPr lang="ne-NP" sz="3200"/>
              <a:t>पछि वाल (</a:t>
            </a:r>
            <a:r>
              <a:rPr lang="ne-NP" sz="3200" dirty="0"/>
              <a:t>वालिकाले सबभन्दा पहिला जानेको भाषालाई पहिलो भाषा वा मातृभाषा भनिन्छ । </a:t>
            </a:r>
          </a:p>
          <a:p>
            <a:pPr>
              <a:lnSpc>
                <a:spcPct val="100000"/>
              </a:lnSpc>
            </a:pPr>
            <a:r>
              <a:rPr lang="ne-NP" sz="3200" dirty="0"/>
              <a:t>घरपरिवार भित्र आमा, बुवा, हजुरआमा, हजुरबुवा, परिवारका अन्य सदस्य, स्याहार सुसार गर्ने ब्यक्तिबाट वालवालिकाले जानेको भाषा नै </a:t>
            </a:r>
            <a:r>
              <a:rPr lang="ne-NP" sz="3200"/>
              <a:t>पहिलो जानेको भाषा </a:t>
            </a:r>
            <a:r>
              <a:rPr lang="ne-NP" sz="3200" dirty="0"/>
              <a:t>(मातृभाषा) हो । </a:t>
            </a:r>
          </a:p>
          <a:p>
            <a:pPr>
              <a:lnSpc>
                <a:spcPct val="100000"/>
              </a:lnSpc>
            </a:pPr>
            <a:r>
              <a:rPr lang="ne-NP" sz="3200" dirty="0"/>
              <a:t>एउटा ब्यक्तिको पहिलो भाषा (मातृभाषा) एउटा भन्दा बढी पनि हुन सक्छ । पहिलो भाषा (मातृभाषा)को रूपमा बक्ताले सबभन्दा बढी प्राथमिकता जुन भाषालाई दिन्छन त्यसलाई समावेश गर्नु पर्दछ ।   </a:t>
            </a:r>
          </a:p>
          <a:p>
            <a:pPr algn="just">
              <a:lnSpc>
                <a:spcPct val="100000"/>
              </a:lnSpc>
            </a:pPr>
            <a:r>
              <a:rPr lang="ne-NP" sz="3200" dirty="0"/>
              <a:t>पहिलो भाषा भनेको </a:t>
            </a:r>
            <a:r>
              <a:rPr lang="en-US" sz="3000" dirty="0">
                <a:latin typeface="Arial" panose="020B0604020202020204" pitchFamily="34" charset="0"/>
              </a:rPr>
              <a:t>native</a:t>
            </a:r>
            <a:r>
              <a:rPr lang="ne-NP" sz="3200" dirty="0"/>
              <a:t> (सहज</a:t>
            </a:r>
            <a:r>
              <a:rPr lang="ne-NP" sz="3200"/>
              <a:t>, मातृ र </a:t>
            </a:r>
            <a:r>
              <a:rPr lang="ne-NP" sz="3200" dirty="0"/>
              <a:t>प्राकृत) चाहीँ हुनै पर्दछ । यस्तो भाषालाई मानिसले जन्मदेखि जीवनको अन्तसम्म प्रयोग गरिरहन्छ । उदाहरणको लागि नेवार समुदायमा जन्मेको बालकले नेवार (नेपाल) भाषा बोल्न जान्दैन र नेपाली भाषा बोल्दछ भने नेपाली पहिलो भाषा र नेवार उसको पुर्खाको भाषा हुन जान्छ । </a:t>
            </a:r>
          </a:p>
          <a:p>
            <a:pPr>
              <a:lnSpc>
                <a:spcPct val="100000"/>
              </a:lnSpc>
            </a:pPr>
            <a:endParaRPr lang="ne-NP" sz="28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235" y="1760540"/>
            <a:ext cx="11524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800" dirty="0">
                <a:solidFill>
                  <a:srgbClr val="142DAC"/>
                </a:solidFill>
              </a:rPr>
              <a:t>यस शेशनमा मूल प्रश्नावलीको </a:t>
            </a:r>
            <a:r>
              <a:rPr lang="ne-NP" sz="2800" b="1" dirty="0">
                <a:solidFill>
                  <a:srgbClr val="142DAC"/>
                </a:solidFill>
              </a:rPr>
              <a:t>व्यक्तिगत विवरण </a:t>
            </a:r>
            <a:r>
              <a:rPr lang="ne-NP" sz="2800" dirty="0">
                <a:solidFill>
                  <a:srgbClr val="142DAC"/>
                </a:solidFill>
              </a:rPr>
              <a:t>सम्बन्धी निम्नप्रश्नहरुको </a:t>
            </a:r>
          </a:p>
          <a:p>
            <a:pPr algn="ctr"/>
            <a:r>
              <a:rPr lang="ne-NP" sz="2800" dirty="0">
                <a:solidFill>
                  <a:srgbClr val="142DAC"/>
                </a:solidFill>
              </a:rPr>
              <a:t>बारेमा छलफल गरिनेछ ।</a:t>
            </a:r>
            <a:endParaRPr lang="en-US" sz="2800" dirty="0">
              <a:solidFill>
                <a:srgbClr val="142DA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74440"/>
              </p:ext>
            </p:extLst>
          </p:nvPr>
        </p:nvGraphicFramePr>
        <p:xfrm>
          <a:off x="1884059" y="3106212"/>
          <a:ext cx="7102257" cy="3112164"/>
        </p:xfrm>
        <a:graphic>
          <a:graphicData uri="http://schemas.openxmlformats.org/drawingml/2006/table">
            <a:tbl>
              <a:tblPr/>
              <a:tblGrid>
                <a:gridCol w="2906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6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804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Preeti" pitchFamily="2" charset="0"/>
                        </a:rPr>
                        <a:t>प्रश्न नं ०१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Himchuli"/>
                      </a:endParaRP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Himchul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dirty="0">
                          <a:solidFill>
                            <a:schemeClr val="tx1"/>
                          </a:solidFill>
                        </a:rPr>
                        <a:t>क्रमसंख्या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Himchuli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804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Preeti" pitchFamily="2" charset="0"/>
                        </a:rPr>
                        <a:t>प्रश्न नं ०२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Himchuli"/>
                      </a:endParaRP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Himchul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dirty="0">
                          <a:solidFill>
                            <a:schemeClr val="tx1"/>
                          </a:solidFill>
                        </a:rPr>
                        <a:t>परिवारमा अक्सर बसोबास गर्ने व्यक्तिको नाम, थर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Himchul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04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Preeti" pitchFamily="2" charset="0"/>
                        </a:rPr>
                        <a:t>प्रश्न नं ०३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Himchuli"/>
                      </a:endParaRP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Himchul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dirty="0">
                          <a:solidFill>
                            <a:schemeClr val="tx1"/>
                          </a:solidFill>
                          <a:latin typeface="Annapurn" pitchFamily="2" charset="0"/>
                        </a:rPr>
                        <a:t>परिवारमूलीसंगको नाता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Himchul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04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Preeti" pitchFamily="2" charset="0"/>
                        </a:rPr>
                        <a:t>  प्रश्न नं ०४–१२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Himchuli"/>
                      </a:endParaRP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Himchul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dirty="0">
                          <a:latin typeface="Preeti" pitchFamily="2" charset="0"/>
                        </a:rPr>
                        <a:t>जनसांख्यिक विवरण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Himchul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altLang="en-US" b="1" dirty="0"/>
              <a:t>शेशनको उद्येश्य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33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९ः (नाम)....ले सिकेको दोश्रो भाषा कुन हो?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38" y="1585640"/>
            <a:ext cx="10867862" cy="5164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e-NP" sz="3200" b="1">
                <a:solidFill>
                  <a:srgbClr val="142DAC"/>
                </a:solidFill>
              </a:rPr>
              <a:t>दोस्रो </a:t>
            </a:r>
            <a:r>
              <a:rPr lang="ne-NP" sz="3200" b="1" dirty="0">
                <a:solidFill>
                  <a:srgbClr val="142DAC"/>
                </a:solidFill>
              </a:rPr>
              <a:t>भाषा (</a:t>
            </a:r>
            <a:r>
              <a:rPr lang="en-US" sz="3200" b="1" dirty="0">
                <a:solidFill>
                  <a:srgbClr val="142DAC"/>
                </a:solidFill>
              </a:rPr>
              <a:t>Second language</a:t>
            </a:r>
            <a:r>
              <a:rPr lang="ne-NP" sz="3200" b="1">
                <a:solidFill>
                  <a:srgbClr val="142DAC"/>
                </a:solidFill>
              </a:rPr>
              <a:t>) </a:t>
            </a:r>
          </a:p>
          <a:p>
            <a:r>
              <a:rPr lang="ne-NP" sz="3200"/>
              <a:t>पहिलो जानेको भाषा </a:t>
            </a:r>
            <a:r>
              <a:rPr lang="ne-NP" sz="3200" dirty="0"/>
              <a:t>(मातृभाषा) बोल्न जानी सके पछि बक्ताले सिकेको भाषा दोश्रो भाषा हो । </a:t>
            </a:r>
          </a:p>
          <a:p>
            <a:r>
              <a:rPr lang="ne-NP" sz="3200" dirty="0"/>
              <a:t>आफूले घरपरिवारमा बोलेको भन्दा छरछिमेक वा समुदायमा बोलिने भाषा फरक छ भने त्यो भाषा सिक्दा दोश्रो भाषा हन्छ । </a:t>
            </a:r>
          </a:p>
          <a:p>
            <a:r>
              <a:rPr lang="ne-NP" sz="3200" dirty="0"/>
              <a:t>त्यस्तै, आफूले घरपरिवारमा बोलेको भन्दा विद्यालयमा सिकेको भाषा फरक छ भने त्यो पनि दोश्रो भाषा हुन्छ । </a:t>
            </a:r>
          </a:p>
          <a:p>
            <a:r>
              <a:rPr lang="ne-NP" sz="3200" dirty="0"/>
              <a:t>अन्य शिक्षण संस्था, निकाय वा माध्यमबाट सिकेको भाषा पनि दोश्रो भाषाको रूपमा लिन सकिन्छ । </a:t>
            </a:r>
          </a:p>
          <a:p>
            <a:r>
              <a:rPr lang="ne-NP" sz="3200" dirty="0">
                <a:solidFill>
                  <a:srgbClr val="142DAC"/>
                </a:solidFill>
              </a:rPr>
              <a:t>यसरी एउटा ब्यक्तिको दोश्रो भाषा एउटा भन्दा बढी पनि हुन सक्छ । बक्ताले दोश्रो भाषाको रूपमा सबभन्दा बढी प्राथमिकता जुन भाषालाई दिन्छन त्यसलाई यसमा समावेश गर्नु पर्ने हुन्छ ।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१०ः (नाम)....को पुर्खाको भाषा कुन हो?</a:t>
            </a:r>
            <a:r>
              <a:rPr lang="en-US" sz="3600" b="1" dirty="0"/>
              <a:t> /</a:t>
            </a:r>
            <a:r>
              <a:rPr lang="ne-NP" sz="3600" b="1" dirty="0"/>
              <a:t> १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35" y="1541480"/>
            <a:ext cx="6722582" cy="51647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e-NP" sz="3200" b="1">
                <a:solidFill>
                  <a:srgbClr val="142DAC"/>
                </a:solidFill>
              </a:rPr>
              <a:t>पुर्खाको </a:t>
            </a:r>
            <a:r>
              <a:rPr lang="ne-NP" sz="3200" b="1" dirty="0">
                <a:solidFill>
                  <a:srgbClr val="142DAC"/>
                </a:solidFill>
              </a:rPr>
              <a:t>भाषा (</a:t>
            </a:r>
            <a:r>
              <a:rPr lang="nl-BE" sz="3200" b="1" dirty="0">
                <a:solidFill>
                  <a:srgbClr val="142DAC"/>
                </a:solidFill>
              </a:rPr>
              <a:t>Heritage </a:t>
            </a:r>
            <a:r>
              <a:rPr lang="nl-BE" sz="3200" b="1">
                <a:solidFill>
                  <a:srgbClr val="142DAC"/>
                </a:solidFill>
              </a:rPr>
              <a:t>language</a:t>
            </a:r>
            <a:r>
              <a:rPr lang="ne-NP" sz="3200" b="1">
                <a:solidFill>
                  <a:srgbClr val="142DAC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ne-NP" sz="3200"/>
              <a:t>कुनै </a:t>
            </a:r>
            <a:r>
              <a:rPr lang="ne-NP" sz="3200" dirty="0"/>
              <a:t>ब्यक्तिको आफ्नो परिवार, समुदाय वा जातजातिमा बोलिने परम्परागत रूपमा रहेको पहिचानको भाषालाई पुर्खाको भाषा वा पुर्ख्यौली भाषा भन्ने गरिन्छ । </a:t>
            </a:r>
          </a:p>
          <a:p>
            <a:pPr>
              <a:lnSpc>
                <a:spcPct val="100000"/>
              </a:lnSpc>
            </a:pPr>
            <a:r>
              <a:rPr lang="ne-NP" sz="3200" dirty="0"/>
              <a:t>यस्ता भाषालाई सम्बन्धित पृष्ठभूमिका व्यक्तिले वर्तमान अवस्थामा बोल्ने गरेको हुन पनि सक्छ, नहुन पनि सक्छ । </a:t>
            </a:r>
          </a:p>
          <a:p>
            <a:pPr>
              <a:lnSpc>
                <a:spcPct val="100000"/>
              </a:lnSpc>
            </a:pPr>
            <a:r>
              <a:rPr lang="ne-NP" sz="3200" dirty="0">
                <a:solidFill>
                  <a:srgbClr val="142DAC"/>
                </a:solidFill>
              </a:rPr>
              <a:t>आफ्नो पुर्खाको भाषा बोल्ने गरेको ब्यक्तिका लागि यो पहिलो भाषा (मातृभाषा) हुन सक्छ र त्यो भाषा पुर्खाको भाषा पनि हुन सक्छ ।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55B2B8-C9F4-4AB0-88B6-9C290CD5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81" y="1418839"/>
            <a:ext cx="5660691" cy="3314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2DB614-850D-4E61-8796-110564312DC4}"/>
              </a:ext>
            </a:extLst>
          </p:cNvPr>
          <p:cNvSpPr txBox="1"/>
          <p:nvPr/>
        </p:nvSpPr>
        <p:spPr>
          <a:xfrm>
            <a:off x="7691417" y="3294966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D939B5-6B32-4716-82EA-45A6CE753F86}"/>
              </a:ext>
            </a:extLst>
          </p:cNvPr>
          <p:cNvSpPr txBox="1"/>
          <p:nvPr/>
        </p:nvSpPr>
        <p:spPr>
          <a:xfrm>
            <a:off x="6601926" y="3294966"/>
            <a:ext cx="77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नेपाली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73F1D4-5B62-404E-8EB3-DF41B27718BA}"/>
              </a:ext>
            </a:extLst>
          </p:cNvPr>
          <p:cNvSpPr txBox="1"/>
          <p:nvPr/>
        </p:nvSpPr>
        <p:spPr>
          <a:xfrm>
            <a:off x="6612102" y="3817368"/>
            <a:ext cx="17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राई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C10284-2911-4CF4-A21C-978A823F10DF}"/>
              </a:ext>
            </a:extLst>
          </p:cNvPr>
          <p:cNvSpPr txBox="1"/>
          <p:nvPr/>
        </p:nvSpPr>
        <p:spPr>
          <a:xfrm>
            <a:off x="6601926" y="4325865"/>
            <a:ext cx="17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नेपाली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3CD4F0-26DC-4AA1-BA03-65271D8127A3}"/>
              </a:ext>
            </a:extLst>
          </p:cNvPr>
          <p:cNvSpPr txBox="1"/>
          <p:nvPr/>
        </p:nvSpPr>
        <p:spPr>
          <a:xfrm>
            <a:off x="7593473" y="3789721"/>
            <a:ext cx="50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93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251B22-4753-4564-8F13-2A308D9AD767}"/>
              </a:ext>
            </a:extLst>
          </p:cNvPr>
          <p:cNvSpPr txBox="1"/>
          <p:nvPr/>
        </p:nvSpPr>
        <p:spPr>
          <a:xfrm>
            <a:off x="7687930" y="4242459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04D4E6-C9B7-4ADB-844B-81785BFF0DC7}"/>
              </a:ext>
            </a:extLst>
          </p:cNvPr>
          <p:cNvSpPr txBox="1"/>
          <p:nvPr/>
        </p:nvSpPr>
        <p:spPr>
          <a:xfrm>
            <a:off x="8903644" y="323436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EB9C71-C9C9-4BA3-8D62-89EF93E8CF60}"/>
              </a:ext>
            </a:extLst>
          </p:cNvPr>
          <p:cNvSpPr txBox="1"/>
          <p:nvPr/>
        </p:nvSpPr>
        <p:spPr>
          <a:xfrm>
            <a:off x="8885897" y="3755538"/>
            <a:ext cx="17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नेपाली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681B3E-1BB3-4843-9045-4FBE410779C5}"/>
              </a:ext>
            </a:extLst>
          </p:cNvPr>
          <p:cNvSpPr txBox="1"/>
          <p:nvPr/>
        </p:nvSpPr>
        <p:spPr>
          <a:xfrm>
            <a:off x="9851127" y="3756520"/>
            <a:ext cx="50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2599BC-CB9D-4379-9789-A4B53E2677F5}"/>
              </a:ext>
            </a:extLst>
          </p:cNvPr>
          <p:cNvSpPr txBox="1"/>
          <p:nvPr/>
        </p:nvSpPr>
        <p:spPr>
          <a:xfrm>
            <a:off x="10660137" y="3259261"/>
            <a:ext cx="850854" cy="3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नेपाली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26C299-0C2D-434C-ACDD-83317CEC4C5B}"/>
              </a:ext>
            </a:extLst>
          </p:cNvPr>
          <p:cNvSpPr txBox="1"/>
          <p:nvPr/>
        </p:nvSpPr>
        <p:spPr>
          <a:xfrm>
            <a:off x="10620630" y="3781664"/>
            <a:ext cx="17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राई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F23402-3D0E-438B-9B2A-32D0F0AE54F2}"/>
              </a:ext>
            </a:extLst>
          </p:cNvPr>
          <p:cNvSpPr txBox="1"/>
          <p:nvPr/>
        </p:nvSpPr>
        <p:spPr>
          <a:xfrm>
            <a:off x="10610454" y="4290161"/>
            <a:ext cx="17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नेपाली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08C789-B6D5-4F0D-BCD6-0DEBF591DEF7}"/>
              </a:ext>
            </a:extLst>
          </p:cNvPr>
          <p:cNvSpPr txBox="1"/>
          <p:nvPr/>
        </p:nvSpPr>
        <p:spPr>
          <a:xfrm>
            <a:off x="11622436" y="3782646"/>
            <a:ext cx="45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000" b="1">
                <a:solidFill>
                  <a:srgbClr val="142DAC"/>
                </a:solidFill>
              </a:rPr>
              <a:t>    </a:t>
            </a:r>
            <a:endParaRPr lang="en-US" sz="2000" b="1">
              <a:solidFill>
                <a:srgbClr val="142DA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AC23D7-FAF7-425D-A1F8-6FA78B36480C}"/>
              </a:ext>
            </a:extLst>
          </p:cNvPr>
          <p:cNvSpPr txBox="1"/>
          <p:nvPr/>
        </p:nvSpPr>
        <p:spPr>
          <a:xfrm>
            <a:off x="11721985" y="3783006"/>
            <a:ext cx="46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93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FDE313A-8AFA-4929-8236-DB7A16FF9B15}"/>
              </a:ext>
            </a:extLst>
          </p:cNvPr>
          <p:cNvSpPr txBox="1"/>
          <p:nvPr/>
        </p:nvSpPr>
        <p:spPr>
          <a:xfrm>
            <a:off x="9876391" y="3266587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31C6183-E585-4550-A164-96A276121718}"/>
              </a:ext>
            </a:extLst>
          </p:cNvPr>
          <p:cNvSpPr txBox="1"/>
          <p:nvPr/>
        </p:nvSpPr>
        <p:spPr>
          <a:xfrm>
            <a:off x="9056044" y="425413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7FD4CA6-B61A-4A60-9FDA-D84BA50B7E5F}"/>
              </a:ext>
            </a:extLst>
          </p:cNvPr>
          <p:cNvSpPr txBox="1"/>
          <p:nvPr/>
        </p:nvSpPr>
        <p:spPr>
          <a:xfrm>
            <a:off x="9908615" y="423410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6195B9-7A20-4F15-9AD7-A3E3D70D716A}"/>
              </a:ext>
            </a:extLst>
          </p:cNvPr>
          <p:cNvSpPr txBox="1"/>
          <p:nvPr/>
        </p:nvSpPr>
        <p:spPr>
          <a:xfrm>
            <a:off x="11793997" y="3285389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09BB51A-E6AF-4119-BC29-A30A8E3C2109}"/>
              </a:ext>
            </a:extLst>
          </p:cNvPr>
          <p:cNvSpPr txBox="1"/>
          <p:nvPr/>
        </p:nvSpPr>
        <p:spPr>
          <a:xfrm>
            <a:off x="11758293" y="4252909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987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१०ः (नाम)....को पुर्खाको भाषा कुन हो?</a:t>
            </a:r>
            <a:r>
              <a:rPr lang="en-US" sz="3600" b="1" dirty="0"/>
              <a:t> /</a:t>
            </a:r>
            <a:r>
              <a:rPr lang="ne-NP" sz="3600" b="1" dirty="0"/>
              <a:t> २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18" y="1585640"/>
            <a:ext cx="5575228" cy="5164719"/>
          </a:xfrm>
        </p:spPr>
        <p:txBody>
          <a:bodyPr/>
          <a:lstStyle/>
          <a:p>
            <a:pPr marL="0" indent="0">
              <a:buNone/>
            </a:pPr>
            <a:r>
              <a:rPr lang="ne-NP" dirty="0"/>
              <a:t>उदाहरणः </a:t>
            </a:r>
          </a:p>
          <a:p>
            <a:pPr marL="0" indent="0" algn="just">
              <a:buNone/>
            </a:pPr>
            <a:r>
              <a:rPr lang="ne-NP" sz="3200" dirty="0"/>
              <a:t>भुजेल भाषालाई लिन सकिन्छ । भुजेलहरू नेपालका विभिन्न ठाउँमा छरिएर रहेका छन् । सबै ठाउँका भुजेलले भुजेल भाषा बोल्न जान्दैनन् । हाल यो भाषा तनहुँ, गोरखा, चितवन र नवलपरासीमा बसोबास गर्ने केही भुजेलले मात्र प्रयोग गर्दछन् । भुजेल भाषा नजान्नेका लागि यो भाषा पुर्खाको भाषा भयो । जसले यो भाषा बोल्न सक्छन् उनीहरूका लागि यो भाषा पहिलो भाषा (मातृभाषा) हुन्छ । परिभाषा अनुसार नबोले पनि दुरा र कुसुन्डाका लागि दुरा र कुसुन्डा भाषाहरू पुर्खाको भाषा हुन जान्छन् ।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85EE47-97D8-4F07-8198-4A706FD9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677" y="2098254"/>
            <a:ext cx="5660691" cy="3314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03098-8A74-49C5-BAE2-65887E267014}"/>
              </a:ext>
            </a:extLst>
          </p:cNvPr>
          <p:cNvSpPr txBox="1"/>
          <p:nvPr/>
        </p:nvSpPr>
        <p:spPr>
          <a:xfrm>
            <a:off x="9635152" y="3958558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440BF4-51CE-40FE-9555-DC1289573B98}"/>
              </a:ext>
            </a:extLst>
          </p:cNvPr>
          <p:cNvSpPr txBox="1"/>
          <p:nvPr/>
        </p:nvSpPr>
        <p:spPr>
          <a:xfrm>
            <a:off x="6432151" y="3992009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नेपाली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E9BDAD-8A94-431A-BF4D-FEBF7EADA692}"/>
              </a:ext>
            </a:extLst>
          </p:cNvPr>
          <p:cNvSpPr txBox="1"/>
          <p:nvPr/>
        </p:nvSpPr>
        <p:spPr>
          <a:xfrm>
            <a:off x="6432152" y="4416128"/>
            <a:ext cx="81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नेपाली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11BBAF-6AEB-44D1-B123-193C1C2B57D1}"/>
              </a:ext>
            </a:extLst>
          </p:cNvPr>
          <p:cNvSpPr txBox="1"/>
          <p:nvPr/>
        </p:nvSpPr>
        <p:spPr>
          <a:xfrm>
            <a:off x="8434251" y="4884275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187C91-41F8-4183-B6B9-3F05ED88C8F9}"/>
              </a:ext>
            </a:extLst>
          </p:cNvPr>
          <p:cNvSpPr txBox="1"/>
          <p:nvPr/>
        </p:nvSpPr>
        <p:spPr>
          <a:xfrm>
            <a:off x="7462237" y="3927779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0ED307-AA2D-47BD-A5B4-C6A8A01A11BE}"/>
              </a:ext>
            </a:extLst>
          </p:cNvPr>
          <p:cNvSpPr txBox="1"/>
          <p:nvPr/>
        </p:nvSpPr>
        <p:spPr>
          <a:xfrm>
            <a:off x="6464376" y="4902937"/>
            <a:ext cx="81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नेपाली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D15707-195C-4310-87FB-6F5AD395A848}"/>
              </a:ext>
            </a:extLst>
          </p:cNvPr>
          <p:cNvSpPr txBox="1"/>
          <p:nvPr/>
        </p:nvSpPr>
        <p:spPr>
          <a:xfrm>
            <a:off x="7473560" y="4404133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C039A3-943F-471A-96A4-1D41D74B9BC0}"/>
              </a:ext>
            </a:extLst>
          </p:cNvPr>
          <p:cNvSpPr txBox="1"/>
          <p:nvPr/>
        </p:nvSpPr>
        <p:spPr>
          <a:xfrm>
            <a:off x="7437856" y="4932743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890811-B705-4CE0-BD30-6ADE105C16D2}"/>
              </a:ext>
            </a:extLst>
          </p:cNvPr>
          <p:cNvSpPr txBox="1"/>
          <p:nvPr/>
        </p:nvSpPr>
        <p:spPr>
          <a:xfrm>
            <a:off x="10195105" y="3985557"/>
            <a:ext cx="90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भुजेल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9B7385-8A6B-447D-BC09-A8C343B6CBB6}"/>
              </a:ext>
            </a:extLst>
          </p:cNvPr>
          <p:cNvSpPr txBox="1"/>
          <p:nvPr/>
        </p:nvSpPr>
        <p:spPr>
          <a:xfrm>
            <a:off x="11522287" y="4450593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47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C68E80-1F4B-474E-B6F8-CBA21A367CCF}"/>
              </a:ext>
            </a:extLst>
          </p:cNvPr>
          <p:cNvSpPr txBox="1"/>
          <p:nvPr/>
        </p:nvSpPr>
        <p:spPr>
          <a:xfrm>
            <a:off x="11512709" y="3955078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8E59D28-B56E-40CF-A0CC-9BBEDE113AD2}"/>
              </a:ext>
            </a:extLst>
          </p:cNvPr>
          <p:cNvSpPr txBox="1"/>
          <p:nvPr/>
        </p:nvSpPr>
        <p:spPr>
          <a:xfrm>
            <a:off x="11522287" y="4946978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77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6091C1E-E25B-42D5-A1A0-1E78DFA8DB16}"/>
              </a:ext>
            </a:extLst>
          </p:cNvPr>
          <p:cNvSpPr txBox="1"/>
          <p:nvPr/>
        </p:nvSpPr>
        <p:spPr>
          <a:xfrm>
            <a:off x="10183804" y="4885148"/>
            <a:ext cx="106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000" b="1">
                <a:solidFill>
                  <a:srgbClr val="142DAC"/>
                </a:solidFill>
              </a:rPr>
              <a:t>कुशुण्डा</a:t>
            </a:r>
            <a:endParaRPr lang="en-US" sz="2000" b="1">
              <a:solidFill>
                <a:srgbClr val="142DA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5A694D-C35E-41B3-A5A4-4B0CFDD87588}"/>
              </a:ext>
            </a:extLst>
          </p:cNvPr>
          <p:cNvSpPr txBox="1"/>
          <p:nvPr/>
        </p:nvSpPr>
        <p:spPr>
          <a:xfrm>
            <a:off x="10492066" y="4358281"/>
            <a:ext cx="62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000" b="1">
                <a:solidFill>
                  <a:srgbClr val="142DAC"/>
                </a:solidFill>
              </a:rPr>
              <a:t>दुरा</a:t>
            </a:r>
            <a:endParaRPr lang="en-US" sz="2000" b="1">
              <a:solidFill>
                <a:srgbClr val="142DA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9EE808D-4354-4C08-B1BE-85BE497EA654}"/>
              </a:ext>
            </a:extLst>
          </p:cNvPr>
          <p:cNvSpPr txBox="1"/>
          <p:nvPr/>
        </p:nvSpPr>
        <p:spPr>
          <a:xfrm>
            <a:off x="9590734" y="4363506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059CC67-1DB0-4E47-85FE-D6594B7BF285}"/>
              </a:ext>
            </a:extLst>
          </p:cNvPr>
          <p:cNvSpPr txBox="1"/>
          <p:nvPr/>
        </p:nvSpPr>
        <p:spPr>
          <a:xfrm>
            <a:off x="9642984" y="4938273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89DD77-AEEC-4FCB-9C2B-9A8F15FD6D91}"/>
              </a:ext>
            </a:extLst>
          </p:cNvPr>
          <p:cNvSpPr txBox="1"/>
          <p:nvPr/>
        </p:nvSpPr>
        <p:spPr>
          <a:xfrm>
            <a:off x="8614508" y="4411404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ED9D7D5-B5E6-40A1-846F-1DEEE606E82A}"/>
              </a:ext>
            </a:extLst>
          </p:cNvPr>
          <p:cNvSpPr txBox="1"/>
          <p:nvPr/>
        </p:nvSpPr>
        <p:spPr>
          <a:xfrm>
            <a:off x="8766908" y="3921111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BC00A2A-F644-45D7-B421-7ED40D49B944}"/>
              </a:ext>
            </a:extLst>
          </p:cNvPr>
          <p:cNvSpPr txBox="1"/>
          <p:nvPr/>
        </p:nvSpPr>
        <p:spPr>
          <a:xfrm>
            <a:off x="9635152" y="3957327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08E3911-E66E-4D4D-990B-0BD16D26C9F8}"/>
              </a:ext>
            </a:extLst>
          </p:cNvPr>
          <p:cNvSpPr txBox="1"/>
          <p:nvPr/>
        </p:nvSpPr>
        <p:spPr>
          <a:xfrm>
            <a:off x="6432151" y="3990778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नेपाली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B560F2D-EEAD-4818-AEFC-72B47BEBD9FF}"/>
              </a:ext>
            </a:extLst>
          </p:cNvPr>
          <p:cNvSpPr txBox="1"/>
          <p:nvPr/>
        </p:nvSpPr>
        <p:spPr>
          <a:xfrm>
            <a:off x="6432152" y="4414897"/>
            <a:ext cx="81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नेपाली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A22597-5350-48FE-AF46-F5DA3292DDB4}"/>
              </a:ext>
            </a:extLst>
          </p:cNvPr>
          <p:cNvSpPr txBox="1"/>
          <p:nvPr/>
        </p:nvSpPr>
        <p:spPr>
          <a:xfrm>
            <a:off x="7462237" y="3926548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3D90B24-0433-4AC4-81D3-82D6C2303C23}"/>
              </a:ext>
            </a:extLst>
          </p:cNvPr>
          <p:cNvSpPr txBox="1"/>
          <p:nvPr/>
        </p:nvSpPr>
        <p:spPr>
          <a:xfrm>
            <a:off x="7473560" y="4402902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B0F7F91-7E04-478D-B78E-497816285CFD}"/>
              </a:ext>
            </a:extLst>
          </p:cNvPr>
          <p:cNvSpPr txBox="1"/>
          <p:nvPr/>
        </p:nvSpPr>
        <p:spPr>
          <a:xfrm>
            <a:off x="10195105" y="3984326"/>
            <a:ext cx="90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>
                <a:solidFill>
                  <a:srgbClr val="142DAC"/>
                </a:solidFill>
              </a:rPr>
              <a:t>भुजेल</a:t>
            </a:r>
            <a:endParaRPr lang="en-US" b="1">
              <a:solidFill>
                <a:srgbClr val="142DAC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2434F2-2B4D-48EC-988B-7843DC1516A9}"/>
              </a:ext>
            </a:extLst>
          </p:cNvPr>
          <p:cNvSpPr txBox="1"/>
          <p:nvPr/>
        </p:nvSpPr>
        <p:spPr>
          <a:xfrm>
            <a:off x="11512709" y="3953847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33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CABF342-0AAF-4A53-B593-1AB1F2952A3A}"/>
              </a:ext>
            </a:extLst>
          </p:cNvPr>
          <p:cNvSpPr txBox="1"/>
          <p:nvPr/>
        </p:nvSpPr>
        <p:spPr>
          <a:xfrm>
            <a:off x="9590734" y="4362275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451DD2F-D20B-441D-B5F3-06F3E418A435}"/>
              </a:ext>
            </a:extLst>
          </p:cNvPr>
          <p:cNvSpPr txBox="1"/>
          <p:nvPr/>
        </p:nvSpPr>
        <p:spPr>
          <a:xfrm>
            <a:off x="8614508" y="4410173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4B43D0E-DBA5-4AB8-B561-8BDAEA34E140}"/>
              </a:ext>
            </a:extLst>
          </p:cNvPr>
          <p:cNvSpPr txBox="1"/>
          <p:nvPr/>
        </p:nvSpPr>
        <p:spPr>
          <a:xfrm>
            <a:off x="8766908" y="3919880"/>
            <a:ext cx="4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150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भाषाको नाम र कोड लेख्ने तरिका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36" y="1693281"/>
            <a:ext cx="9084346" cy="51647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3200"/>
              <a:t>विभागले </a:t>
            </a:r>
            <a:r>
              <a:rPr lang="ne-NP" sz="3200" dirty="0"/>
              <a:t>उपलब्ध गराएको कोड बुक हेरी पहिलो भाषा (मातृभाषा), दोस्रो भाषा र पुर्खाको भषा अनुसारको नाम र कोडको विवरण गणकले भर्नु पर्दछ । </a:t>
            </a:r>
          </a:p>
          <a:p>
            <a:pPr>
              <a:lnSpc>
                <a:spcPct val="100000"/>
              </a:lnSpc>
            </a:pPr>
            <a:r>
              <a:rPr lang="ne-NP" sz="3200" dirty="0"/>
              <a:t>उक्त विवरण लेख्नको लागि प्रश्नमा प्रत्येक भाषाको लागि दुई दुईवटा महल दिएको छ । पहिला महलमा भाषाको नाम लेख्नु पर्दछ र दोस्रो महलमा कोड बुकबाट कोड हेरी उपयूक्त कोड लेख्नु पर्दछ । </a:t>
            </a:r>
          </a:p>
          <a:p>
            <a:pPr>
              <a:lnSpc>
                <a:spcPct val="100000"/>
              </a:lnSpc>
            </a:pPr>
            <a:r>
              <a:rPr lang="ne-NP" sz="3200" dirty="0"/>
              <a:t>यदि कोड बुकमा लेखिएको भाषाभन्दा फरक वा कोड बुकमा उल्लेख नभएका अन्य भाषाको नाम उत्तरदाताले बताएमा उक्त भाषाको नाम लेख्नु पर्दछ र कोड लेख्ने स्थानमा खाली नै छोड्नु पर्दछ । </a:t>
            </a:r>
          </a:p>
          <a:p>
            <a:pPr>
              <a:lnSpc>
                <a:spcPct val="100000"/>
              </a:lnSpc>
            </a:pPr>
            <a:r>
              <a:rPr lang="ne-NP" sz="3200" dirty="0"/>
              <a:t>कोड बुकमा नाम नभएका अन्य भाषाहरूको कोड विभागले गर्नेछ ।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843461-361C-4C36-8798-F73E9C292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035" y="2105733"/>
            <a:ext cx="2887965" cy="3519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3D7A2E-5E16-45C4-8369-BD85BD215503}"/>
              </a:ext>
            </a:extLst>
          </p:cNvPr>
          <p:cNvSpPr txBox="1"/>
          <p:nvPr/>
        </p:nvSpPr>
        <p:spPr>
          <a:xfrm>
            <a:off x="9494085" y="4932535"/>
            <a:ext cx="137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>
                <a:solidFill>
                  <a:srgbClr val="142DAC"/>
                </a:solidFill>
              </a:rPr>
              <a:t>कखरा</a:t>
            </a:r>
            <a:endParaRPr lang="en-US">
              <a:solidFill>
                <a:srgbClr val="142DAC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8E97F6FC-857C-4EA9-937E-050F834E2131}"/>
              </a:ext>
            </a:extLst>
          </p:cNvPr>
          <p:cNvSpPr/>
          <p:nvPr/>
        </p:nvSpPr>
        <p:spPr>
          <a:xfrm>
            <a:off x="8313202" y="5743677"/>
            <a:ext cx="3551559" cy="1006174"/>
          </a:xfrm>
          <a:prstGeom prst="wedgeRectCallout">
            <a:avLst>
              <a:gd name="adj1" fmla="val 26403"/>
              <a:gd name="adj2" fmla="val -108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/>
              <a:t>कुनै व्यक्तिको कोड बुक भन्दा फरक भाषा आएमा भाषाको नाम लेखी कोड बक्स खाली छोड्ने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११ः (नाम)....ले कुन धर्म मान्नुहुन्छ 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598" y="1846897"/>
            <a:ext cx="10515600" cy="51647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e-NP" sz="3600"/>
              <a:t>धर्म </a:t>
            </a:r>
            <a:r>
              <a:rPr lang="ne-NP" sz="3600" dirty="0"/>
              <a:t>भनेको मानिसले मानिआएको संस्कार र विश्वास हो ।</a:t>
            </a:r>
          </a:p>
          <a:p>
            <a:pPr>
              <a:lnSpc>
                <a:spcPct val="100000"/>
              </a:lnSpc>
            </a:pPr>
            <a:r>
              <a:rPr lang="ne-NP" sz="3600" dirty="0"/>
              <a:t> परिवारका प्रत्येक सदस्यले मानिआएको धर्म के हो सोधी गणनाको समयमा हरेक व्यक्तिले मान्ने गरेकोे धर्मको नाम लेखी सम्वन्धित धर्मको कोड समेत यस महलमा उल्लेख गर्नुपर्दछ । </a:t>
            </a:r>
          </a:p>
          <a:p>
            <a:pPr>
              <a:lnSpc>
                <a:spcPct val="100000"/>
              </a:lnSpc>
            </a:pPr>
            <a:r>
              <a:rPr lang="ne-NP" sz="3600" dirty="0"/>
              <a:t>एउटै परिवारका सदस्यहरूको धर्म फरक फरक समेत हुन सक्ने कुरालाई दृष्टिगत गरी प्रत्येक सदस्यको धर्म एकएक गरी सोधी लेख्नुपर्दछ । जस्तै हिन्दु धर्म मान्ने भए सम्बन्धित महलको सम्बन्धित लहरमा अंक ज्ञ बौद्ध धर्म मान्ने भए अंक 1 लेख्नुपर्दछ । एवं तरिकाले धर्म अनुसारको संकेत नम्बर लेख्नुपर्दछ </a:t>
            </a:r>
            <a:r>
              <a:rPr lang="ne-NP" sz="3200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173"/>
            <a:ext cx="8281851" cy="541676"/>
          </a:xfrm>
        </p:spPr>
        <p:txBody>
          <a:bodyPr>
            <a:noAutofit/>
          </a:bodyPr>
          <a:lstStyle/>
          <a:p>
            <a:r>
              <a:rPr lang="ne-NP" sz="3600" b="1" dirty="0"/>
              <a:t>धर्मको नाम र कोड लेख्ने तरिका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32" y="1421509"/>
            <a:ext cx="8650659" cy="5164719"/>
          </a:xfrm>
        </p:spPr>
        <p:txBody>
          <a:bodyPr>
            <a:normAutofit fontScale="92500" lnSpcReduction="20000"/>
          </a:bodyPr>
          <a:lstStyle/>
          <a:p>
            <a:endParaRPr lang="ne-NP" sz="2800" dirty="0"/>
          </a:p>
          <a:p>
            <a:pPr>
              <a:lnSpc>
                <a:spcPct val="100000"/>
              </a:lnSpc>
            </a:pPr>
            <a:r>
              <a:rPr lang="ne-NP" sz="3800" dirty="0"/>
              <a:t>धर्मसम्बन्धी र कोडको विवरण गणकले भर्नु पर्दछ । </a:t>
            </a:r>
          </a:p>
          <a:p>
            <a:pPr>
              <a:lnSpc>
                <a:spcPct val="100000"/>
              </a:lnSpc>
            </a:pPr>
            <a:r>
              <a:rPr lang="ne-NP" sz="3800" dirty="0"/>
              <a:t>उक्त विवरण लेख्नको लागि प्रश्नमा धर्मको लागि दुई दुईवटा महल दिएको छ । पहिला महलमा धर्मको नाम लेख्नु पर्दछ र दोस्रो महलमा प्रश्नको पुछारमा दिएको उपयुक्त कोड लेख्नु पर्दछ । </a:t>
            </a:r>
          </a:p>
          <a:p>
            <a:pPr>
              <a:lnSpc>
                <a:spcPct val="100000"/>
              </a:lnSpc>
            </a:pPr>
            <a:r>
              <a:rPr lang="ne-NP" sz="3800" dirty="0"/>
              <a:t>यदि कोड बुकमा लेखिएको धर्मभन्दा फरक वा प्रश्नमा उल्लेख नभएका अन्य धर्मको नाम उत्तरदाताले बताएमा उक्त धर्मको नाम लेख्नु पर्दछ र कोड लेख्ने स्थानमा खाली नै छोड्नु पर्दछ । </a:t>
            </a:r>
          </a:p>
          <a:p>
            <a:pPr>
              <a:lnSpc>
                <a:spcPct val="100000"/>
              </a:lnSpc>
            </a:pPr>
            <a:r>
              <a:rPr lang="ne-NP" sz="3800" dirty="0"/>
              <a:t>प्रश्नमा दिएका धर्म बाहेक अन्य धर्म उत्तरदाताले बताएमा त्यसको लागि विभागले कोड गर्नेछ । </a:t>
            </a:r>
          </a:p>
          <a:p>
            <a:pPr>
              <a:lnSpc>
                <a:spcPct val="100000"/>
              </a:lnSpc>
            </a:pPr>
            <a:endParaRPr lang="en-US" sz="47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596A82-29EB-4E80-92A5-60C14842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291" y="1014173"/>
            <a:ext cx="2158040" cy="4025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098904-C046-46B8-A0D3-CA3A979B0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82" y="5028130"/>
            <a:ext cx="2593058" cy="17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6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१२ः (नाम)....कुन देशको नागरिक हुनुहुन्छ ?</a:t>
            </a:r>
            <a:r>
              <a:rPr lang="en-US" sz="3600" b="1" dirty="0"/>
              <a:t> /</a:t>
            </a:r>
            <a:r>
              <a:rPr lang="ne-NP" sz="3600" b="1" dirty="0"/>
              <a:t> १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2" y="1731944"/>
            <a:ext cx="10515600" cy="516471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ne-NP" sz="3600"/>
              <a:t>नागरिक </a:t>
            </a:r>
            <a:r>
              <a:rPr lang="ne-NP" sz="3600" dirty="0"/>
              <a:t>भन्नाले देशको नागरिक हक, अधिकार उपभोग गर्न पाउने सम्बन्धित व्यक्तिलाई सम्झनु पर्दछ । </a:t>
            </a:r>
          </a:p>
          <a:p>
            <a:pPr>
              <a:lnSpc>
                <a:spcPct val="100000"/>
              </a:lnSpc>
            </a:pPr>
            <a:r>
              <a:rPr lang="ne-NP" sz="3600"/>
              <a:t>देशको संविधान</a:t>
            </a:r>
            <a:r>
              <a:rPr lang="ne-NP" sz="3600" dirty="0"/>
              <a:t>, कानुनबमोजिम प्रत्येक देशका नागरिकले त्यस देशको नागरिक हक, अधिकारको उपभोग गरिरहेका हुन्छन् वा गर्न सक्दछन् र ती व्यक्ति त्यस देशका नागरिक हुन् । </a:t>
            </a:r>
          </a:p>
          <a:p>
            <a:pPr algn="just">
              <a:lnSpc>
                <a:spcPct val="100000"/>
              </a:lnSpc>
            </a:pPr>
            <a:r>
              <a:rPr lang="ne-NP" sz="3600" dirty="0"/>
              <a:t>नागरिकताको प्रमाण–पत्र लिएका हुँदैनन् तापनि नागरिक हक, अधिकार उपभोग गरेका हुन्छन् वा गर्नकुनै व्यक्ति कुनै एक समयमा सामान्यतया एक देशको मात्र नागरिक हुने कानूनी प्रावधान छ । तर पनि सबै व्यक्तिले नागरिकताको प्रमाणपत्र नलिएका पनि हुनसक्छन् । जस्तै नेपालमा १६ बर्षमुनिका नाबालकले नागरिकताको प्रमाणपत्र लिएका हँुदैनन् तापनि नागरिक हक, अधिकार उपभोग गरेका हुन्छन्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१२ः (नाम)....कुन देशको नागरिक हुनुहुन्छ ?</a:t>
            </a:r>
            <a:r>
              <a:rPr lang="en-US" sz="3600" b="1" dirty="0"/>
              <a:t> /</a:t>
            </a:r>
            <a:r>
              <a:rPr lang="ne-NP" sz="3600" b="1" dirty="0"/>
              <a:t> २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39" y="1967075"/>
            <a:ext cx="10515600" cy="4580029"/>
          </a:xfrm>
        </p:spPr>
        <p:txBody>
          <a:bodyPr>
            <a:normAutofit/>
          </a:bodyPr>
          <a:lstStyle/>
          <a:p>
            <a:r>
              <a:rPr lang="ne-NP" sz="3200"/>
              <a:t>विभिन्न </a:t>
            </a:r>
            <a:r>
              <a:rPr lang="ne-NP" sz="3200" dirty="0"/>
              <a:t>कारणबस उमेर पुगेका कतिपय बालिग नागरिकले पनि नागरिकताको प्रमाण–पत्र लिएका हुँदैनन् तापनि नागरिक हक, अधिकार उपभोग गरेका हुन्छन् वा गर्नसक्ने कानूनी हैसियत राख्छन् । </a:t>
            </a:r>
          </a:p>
          <a:p>
            <a:r>
              <a:rPr lang="ne-NP" sz="3200" dirty="0"/>
              <a:t>त्यसैगरी विदेशका नागरिकहरू पनि विभिन्न उद्देश्य र कामले नेपालमा बसोबास गरेका हुनसक्छन् । गणनाको परिभाषाले समेटेका विदेशी नागरिकको पनि गणना गर्नुपर्छ </a:t>
            </a:r>
            <a:r>
              <a:rPr lang="ne-NP" sz="3600" dirty="0"/>
              <a:t>। </a:t>
            </a:r>
          </a:p>
          <a:p>
            <a:r>
              <a:rPr lang="ne-NP" sz="3200" dirty="0"/>
              <a:t>गणनाको परिभाषाले समेटेका विदेशी नागरिकको पनि गणना गर्नुपर्छ । त्यस्तो अवस्थामा गणना गरिने व्यक्ति उक्त देशको नागरिक हुने भएकोले सोहीअनुसार नागरिकता सोधी प्रत्येक व्यक्ति कुन देशका नागरिक हुन् छट्टयाई सम्बन्धित देशको संकेत नम्बर सम्बन्धित महलमा लेख्नुपर्छ ।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52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79" y="972372"/>
            <a:ext cx="12192000" cy="541676"/>
          </a:xfrm>
        </p:spPr>
        <p:txBody>
          <a:bodyPr>
            <a:noAutofit/>
          </a:bodyPr>
          <a:lstStyle/>
          <a:p>
            <a:r>
              <a:rPr lang="ne-NP" sz="3600" b="1" dirty="0"/>
              <a:t>महल १२ः (नाम)....कुन देशको नागरिक हुनुहुन्छ ?</a:t>
            </a:r>
            <a:r>
              <a:rPr lang="en-US" sz="3600" b="1" dirty="0"/>
              <a:t> /</a:t>
            </a:r>
            <a:r>
              <a:rPr lang="ne-NP" sz="3600" b="1" dirty="0"/>
              <a:t> ३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61" y="1400608"/>
            <a:ext cx="6889786" cy="5164719"/>
          </a:xfrm>
        </p:spPr>
        <p:txBody>
          <a:bodyPr>
            <a:normAutofit/>
          </a:bodyPr>
          <a:lstStyle/>
          <a:p>
            <a:endParaRPr lang="ne-NP" sz="3600" dirty="0"/>
          </a:p>
          <a:p>
            <a:r>
              <a:rPr lang="ne-NP" sz="3600" dirty="0"/>
              <a:t>नागरिक खुलाउन संकेत नम्बर लेख्दा नेपालको नागरिक भए संकेत नम्बर 1, भारतको नागरिक भए संकेत नम्बर 81, चिनियाँ भए संकेत नम्बर 88  लेख्नुपर्छ ।</a:t>
            </a:r>
          </a:p>
          <a:p>
            <a:r>
              <a:rPr lang="ne-NP" sz="3600" dirty="0"/>
              <a:t> यीबाहेक अरू कुनै देशको नागरिक भए सम्बन्धित देशको नाम र कोडबुक अनुसार उक्त देशको कोड लेख्नुपर्दछ ।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31089F-1BEB-4C45-82AE-5FBC3F20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202" y="1405833"/>
            <a:ext cx="2896408" cy="5433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BD914C-ECFA-442D-A4C0-3DAC4875E5CF}"/>
              </a:ext>
            </a:extLst>
          </p:cNvPr>
          <p:cNvSpPr txBox="1"/>
          <p:nvPr/>
        </p:nvSpPr>
        <p:spPr>
          <a:xfrm>
            <a:off x="7978793" y="4540649"/>
            <a:ext cx="137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>
                <a:solidFill>
                  <a:srgbClr val="142DAC"/>
                </a:solidFill>
              </a:rPr>
              <a:t>नेपाल</a:t>
            </a:r>
            <a:endParaRPr lang="en-US">
              <a:solidFill>
                <a:srgbClr val="142DA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5FC1A3-E504-4CC3-B8D9-A8F721E72F02}"/>
              </a:ext>
            </a:extLst>
          </p:cNvPr>
          <p:cNvSpPr txBox="1"/>
          <p:nvPr/>
        </p:nvSpPr>
        <p:spPr>
          <a:xfrm>
            <a:off x="7943089" y="5278264"/>
            <a:ext cx="137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>
                <a:solidFill>
                  <a:srgbClr val="142DAC"/>
                </a:solidFill>
              </a:rPr>
              <a:t>नेपाल</a:t>
            </a:r>
            <a:endParaRPr lang="en-US">
              <a:solidFill>
                <a:srgbClr val="142D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4C0031-F54C-411B-8BB8-DA383286610C}"/>
              </a:ext>
            </a:extLst>
          </p:cNvPr>
          <p:cNvSpPr txBox="1"/>
          <p:nvPr/>
        </p:nvSpPr>
        <p:spPr>
          <a:xfrm>
            <a:off x="7996214" y="6245784"/>
            <a:ext cx="137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>
                <a:solidFill>
                  <a:srgbClr val="142DAC"/>
                </a:solidFill>
              </a:rPr>
              <a:t>नेपाल</a:t>
            </a:r>
            <a:endParaRPr lang="en-US">
              <a:solidFill>
                <a:srgbClr val="142DA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827B5E-2229-4122-A334-90177FB3C8F5}"/>
              </a:ext>
            </a:extLst>
          </p:cNvPr>
          <p:cNvSpPr txBox="1"/>
          <p:nvPr/>
        </p:nvSpPr>
        <p:spPr>
          <a:xfrm>
            <a:off x="9798003" y="4551972"/>
            <a:ext cx="57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90ABD9-39ED-42A0-918C-00D71D626C22}"/>
              </a:ext>
            </a:extLst>
          </p:cNvPr>
          <p:cNvSpPr txBox="1"/>
          <p:nvPr/>
        </p:nvSpPr>
        <p:spPr>
          <a:xfrm>
            <a:off x="9866803" y="5320938"/>
            <a:ext cx="57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1846EB-21E1-4552-9E98-BEE2ADCBB654}"/>
              </a:ext>
            </a:extLst>
          </p:cNvPr>
          <p:cNvSpPr txBox="1"/>
          <p:nvPr/>
        </p:nvSpPr>
        <p:spPr>
          <a:xfrm>
            <a:off x="9831099" y="6042877"/>
            <a:ext cx="57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42DA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32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2131" y="2402006"/>
            <a:ext cx="66223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8800" dirty="0">
                <a:solidFill>
                  <a:srgbClr val="142DAC"/>
                </a:solidFill>
              </a:rPr>
              <a:t>केही जिज्ञासा</a:t>
            </a:r>
            <a:r>
              <a:rPr lang="en-US" sz="8800" dirty="0">
                <a:solidFill>
                  <a:srgbClr val="142DA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060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e-NP" b="1" dirty="0">
                <a:latin typeface="Preeti" pitchFamily="2" charset="0"/>
              </a:rPr>
              <a:t>जनसांख्यिक विवरण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ne-NP" b="1" dirty="0">
                <a:latin typeface="Preeti" pitchFamily="2" charset="0"/>
              </a:rPr>
              <a:t>भर्दा ख्याल गर्नुपर्ने कुराहरु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" y="1693281"/>
            <a:ext cx="10515600" cy="51647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32" y="1920957"/>
            <a:ext cx="9689633" cy="4863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गणना</a:t>
            </a:r>
            <a:r>
              <a:rPr lang="en-US" sz="2000" dirty="0"/>
              <a:t> </a:t>
            </a:r>
            <a:r>
              <a:rPr lang="en-US" sz="2000" dirty="0" err="1"/>
              <a:t>गर्न</a:t>
            </a:r>
            <a:r>
              <a:rPr lang="en-US" sz="2000" dirty="0"/>
              <a:t> </a:t>
            </a:r>
            <a:r>
              <a:rPr lang="en-US" sz="2000" err="1"/>
              <a:t>लागेको</a:t>
            </a:r>
            <a:r>
              <a:rPr lang="en-US" sz="2000"/>
              <a:t> परिवारको </a:t>
            </a:r>
            <a:r>
              <a:rPr lang="en-US" sz="2000" dirty="0" err="1"/>
              <a:t>परिचयात्मक</a:t>
            </a:r>
            <a:r>
              <a:rPr lang="en-US" sz="2000" dirty="0"/>
              <a:t> र </a:t>
            </a:r>
            <a:r>
              <a:rPr lang="en-US" sz="2000" dirty="0" err="1"/>
              <a:t>पारिवारिक</a:t>
            </a:r>
            <a:r>
              <a:rPr lang="en-US" sz="2000" dirty="0"/>
              <a:t> </a:t>
            </a:r>
            <a:r>
              <a:rPr lang="en-US" sz="2000" dirty="0" err="1"/>
              <a:t>खण्ड</a:t>
            </a:r>
            <a:r>
              <a:rPr lang="en-US" sz="2000" dirty="0"/>
              <a:t> </a:t>
            </a:r>
            <a:r>
              <a:rPr lang="en-US" sz="2000" dirty="0" err="1"/>
              <a:t>भरिसकेपछि</a:t>
            </a:r>
            <a:r>
              <a:rPr lang="en-US" sz="2000" dirty="0"/>
              <a:t> </a:t>
            </a:r>
            <a:r>
              <a:rPr lang="en-US" sz="2000" err="1"/>
              <a:t>उक्त</a:t>
            </a:r>
            <a:r>
              <a:rPr lang="en-US" sz="2000"/>
              <a:t> </a:t>
            </a: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     परिवारमा </a:t>
            </a:r>
            <a:r>
              <a:rPr lang="en-US" sz="2000" dirty="0" err="1"/>
              <a:t>अक्सर</a:t>
            </a:r>
            <a:r>
              <a:rPr lang="en-US" sz="2000" dirty="0"/>
              <a:t> </a:t>
            </a:r>
            <a:r>
              <a:rPr lang="en-US" sz="2000" dirty="0" err="1"/>
              <a:t>बसोवास</a:t>
            </a:r>
            <a:r>
              <a:rPr lang="en-US" sz="2000" dirty="0"/>
              <a:t> </a:t>
            </a:r>
            <a:r>
              <a:rPr lang="en-US" sz="2000" dirty="0" err="1"/>
              <a:t>गर्ने</a:t>
            </a:r>
            <a:r>
              <a:rPr lang="en-US" sz="2000" dirty="0"/>
              <a:t> </a:t>
            </a:r>
            <a:r>
              <a:rPr lang="en-US" sz="2000" dirty="0" err="1"/>
              <a:t>प्रत्येक</a:t>
            </a:r>
            <a:r>
              <a:rPr lang="en-US" sz="2000" dirty="0"/>
              <a:t> </a:t>
            </a:r>
            <a:r>
              <a:rPr lang="en-US" sz="2000" dirty="0" err="1"/>
              <a:t>व्यक्तिको</a:t>
            </a:r>
            <a:r>
              <a:rPr lang="en-US" sz="2000" dirty="0"/>
              <a:t> </a:t>
            </a:r>
            <a:r>
              <a:rPr lang="en-US" sz="2000" dirty="0" err="1"/>
              <a:t>विवरण</a:t>
            </a:r>
            <a:r>
              <a:rPr lang="en-US" sz="2000" dirty="0"/>
              <a:t> </a:t>
            </a:r>
            <a:r>
              <a:rPr lang="en-US" sz="2000" dirty="0" err="1"/>
              <a:t>व्यक्तिगत</a:t>
            </a:r>
            <a:r>
              <a:rPr lang="en-US" sz="2000" dirty="0"/>
              <a:t> </a:t>
            </a:r>
            <a:r>
              <a:rPr lang="en-US" sz="2000" dirty="0" err="1"/>
              <a:t>खण्डमा</a:t>
            </a:r>
            <a:r>
              <a:rPr lang="en-US" sz="2000" dirty="0"/>
              <a:t> </a:t>
            </a:r>
            <a:r>
              <a:rPr lang="en-US" sz="2000" dirty="0" err="1"/>
              <a:t>संकलन</a:t>
            </a:r>
            <a:r>
              <a:rPr lang="en-US" sz="2000" dirty="0"/>
              <a:t> </a:t>
            </a:r>
            <a:r>
              <a:rPr lang="en-US" sz="2000" dirty="0" err="1"/>
              <a:t>गर्नु</a:t>
            </a:r>
            <a:r>
              <a:rPr lang="en-US" sz="2000" dirty="0"/>
              <a:t> </a:t>
            </a:r>
            <a:r>
              <a:rPr lang="en-US" sz="2000" err="1"/>
              <a:t>पर्दछ</a:t>
            </a:r>
            <a:r>
              <a:rPr lang="en-US" sz="2000"/>
              <a:t> ।</a:t>
            </a:r>
            <a:endParaRPr lang="ne-NP" sz="2000" dirty="0"/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व्यक्तिगत</a:t>
            </a:r>
            <a:r>
              <a:rPr lang="en-US" sz="2000" dirty="0"/>
              <a:t> </a:t>
            </a:r>
            <a:r>
              <a:rPr lang="en-US" sz="2000" dirty="0" err="1"/>
              <a:t>विवरण</a:t>
            </a:r>
            <a:r>
              <a:rPr lang="en-US" sz="2000" dirty="0"/>
              <a:t> </a:t>
            </a:r>
            <a:r>
              <a:rPr lang="en-US" sz="2000" dirty="0" err="1"/>
              <a:t>लेख्न</a:t>
            </a:r>
            <a:r>
              <a:rPr lang="en-US" sz="2000" dirty="0"/>
              <a:t> </a:t>
            </a:r>
            <a:r>
              <a:rPr lang="en-US" sz="2000" dirty="0" err="1"/>
              <a:t>परिवारका</a:t>
            </a:r>
            <a:r>
              <a:rPr lang="en-US" sz="2000" dirty="0"/>
              <a:t> </a:t>
            </a:r>
            <a:r>
              <a:rPr lang="en-US" sz="2000" dirty="0" err="1"/>
              <a:t>प्रत्येक</a:t>
            </a:r>
            <a:r>
              <a:rPr lang="en-US" sz="2000" dirty="0"/>
              <a:t> </a:t>
            </a:r>
            <a:r>
              <a:rPr lang="en-US" sz="2000" dirty="0" err="1"/>
              <a:t>सदस्यका</a:t>
            </a:r>
            <a:r>
              <a:rPr lang="en-US" sz="2000" dirty="0"/>
              <a:t> </a:t>
            </a:r>
            <a:r>
              <a:rPr lang="en-US" sz="2000" dirty="0" err="1"/>
              <a:t>लागि</a:t>
            </a:r>
            <a:r>
              <a:rPr lang="en-US" sz="2000" dirty="0"/>
              <a:t> </a:t>
            </a:r>
            <a:r>
              <a:rPr lang="en-US" sz="2000" dirty="0" err="1"/>
              <a:t>एउटा</a:t>
            </a:r>
            <a:r>
              <a:rPr lang="en-US" sz="2000" dirty="0"/>
              <a:t> </a:t>
            </a:r>
            <a:r>
              <a:rPr lang="en-US" sz="2000" dirty="0" err="1"/>
              <a:t>लहर</a:t>
            </a:r>
            <a:r>
              <a:rPr lang="en-US" sz="2000" dirty="0"/>
              <a:t> </a:t>
            </a:r>
            <a:r>
              <a:rPr lang="ne-NP" sz="2000" dirty="0"/>
              <a:t>Row </a:t>
            </a:r>
            <a:r>
              <a:rPr lang="en-US" sz="2000" dirty="0" err="1"/>
              <a:t>छुट्टयाइएको</a:t>
            </a:r>
            <a:r>
              <a:rPr lang="en-US" sz="2000" dirty="0"/>
              <a:t> छ ।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व्य</a:t>
            </a:r>
            <a:r>
              <a:rPr lang="en-US" sz="2000">
                <a:solidFill>
                  <a:srgbClr val="142DAC"/>
                </a:solidFill>
              </a:rPr>
              <a:t>क्तिगत </a:t>
            </a:r>
            <a:r>
              <a:rPr lang="en-US" sz="2000" dirty="0" err="1">
                <a:solidFill>
                  <a:srgbClr val="142DAC"/>
                </a:solidFill>
              </a:rPr>
              <a:t>खण्डका</a:t>
            </a:r>
            <a:r>
              <a:rPr lang="en-US" sz="2000" dirty="0">
                <a:solidFill>
                  <a:srgbClr val="142DAC"/>
                </a:solidFill>
              </a:rPr>
              <a:t> २ </a:t>
            </a:r>
            <a:r>
              <a:rPr lang="en-US" sz="2000" dirty="0" err="1">
                <a:solidFill>
                  <a:srgbClr val="142DAC"/>
                </a:solidFill>
              </a:rPr>
              <a:t>वटा</a:t>
            </a:r>
            <a:r>
              <a:rPr lang="en-US" sz="2000" dirty="0">
                <a:solidFill>
                  <a:srgbClr val="142DAC"/>
                </a:solidFill>
              </a:rPr>
              <a:t> </a:t>
            </a:r>
            <a:r>
              <a:rPr lang="en-US" sz="2000" dirty="0" err="1">
                <a:solidFill>
                  <a:srgbClr val="142DAC"/>
                </a:solidFill>
              </a:rPr>
              <a:t>पानामा</a:t>
            </a:r>
            <a:r>
              <a:rPr lang="en-US" sz="2000" dirty="0">
                <a:solidFill>
                  <a:srgbClr val="142DAC"/>
                </a:solidFill>
              </a:rPr>
              <a:t> १ </a:t>
            </a:r>
            <a:r>
              <a:rPr lang="en-US" sz="2000" dirty="0" err="1">
                <a:solidFill>
                  <a:srgbClr val="142DAC"/>
                </a:solidFill>
              </a:rPr>
              <a:t>देखि</a:t>
            </a:r>
            <a:r>
              <a:rPr lang="en-US" sz="2000" dirty="0">
                <a:solidFill>
                  <a:srgbClr val="142DAC"/>
                </a:solidFill>
              </a:rPr>
              <a:t> ३८ </a:t>
            </a:r>
            <a:r>
              <a:rPr lang="en-US" sz="2000" err="1">
                <a:solidFill>
                  <a:srgbClr val="142DAC"/>
                </a:solidFill>
              </a:rPr>
              <a:t>सम्म</a:t>
            </a:r>
            <a:r>
              <a:rPr lang="en-US" sz="2000">
                <a:solidFill>
                  <a:srgbClr val="142DAC"/>
                </a:solidFill>
              </a:rPr>
              <a:t> गरी ३८ </a:t>
            </a:r>
            <a:r>
              <a:rPr lang="en-US" sz="2000" dirty="0" err="1">
                <a:solidFill>
                  <a:srgbClr val="142DAC"/>
                </a:solidFill>
              </a:rPr>
              <a:t>वटा</a:t>
            </a:r>
            <a:r>
              <a:rPr lang="en-US" sz="2000" dirty="0">
                <a:solidFill>
                  <a:srgbClr val="142DAC"/>
                </a:solidFill>
              </a:rPr>
              <a:t> </a:t>
            </a:r>
            <a:r>
              <a:rPr lang="en-US" sz="2000" dirty="0" err="1">
                <a:solidFill>
                  <a:srgbClr val="142DAC"/>
                </a:solidFill>
              </a:rPr>
              <a:t>महल</a:t>
            </a:r>
            <a:r>
              <a:rPr lang="en-US" sz="2000" dirty="0">
                <a:solidFill>
                  <a:srgbClr val="142DAC"/>
                </a:solidFill>
              </a:rPr>
              <a:t> </a:t>
            </a:r>
            <a:r>
              <a:rPr lang="en-US" sz="2000" dirty="0" err="1">
                <a:solidFill>
                  <a:srgbClr val="142DAC"/>
                </a:solidFill>
              </a:rPr>
              <a:t>छन</a:t>
            </a:r>
            <a:r>
              <a:rPr lang="en-US" sz="2000" dirty="0">
                <a:solidFill>
                  <a:srgbClr val="142DAC"/>
                </a:solidFill>
              </a:rPr>
              <a:t> </a:t>
            </a:r>
            <a:r>
              <a:rPr lang="en-US" sz="2000" dirty="0" err="1">
                <a:solidFill>
                  <a:srgbClr val="142DAC"/>
                </a:solidFill>
              </a:rPr>
              <a:t>भने</a:t>
            </a:r>
            <a:r>
              <a:rPr lang="en-US" sz="2000" dirty="0">
                <a:solidFill>
                  <a:srgbClr val="142DAC"/>
                </a:solidFill>
              </a:rPr>
              <a:t> ८ </a:t>
            </a:r>
            <a:r>
              <a:rPr lang="en-US" sz="2000" dirty="0" err="1">
                <a:solidFill>
                  <a:srgbClr val="142DAC"/>
                </a:solidFill>
              </a:rPr>
              <a:t>जना</a:t>
            </a:r>
            <a:r>
              <a:rPr lang="en-US" sz="2000" dirty="0">
                <a:solidFill>
                  <a:srgbClr val="142DAC"/>
                </a:solidFill>
              </a:rPr>
              <a:t> </a:t>
            </a:r>
            <a:r>
              <a:rPr lang="en-US" sz="2000" dirty="0" err="1">
                <a:solidFill>
                  <a:srgbClr val="142DAC"/>
                </a:solidFill>
              </a:rPr>
              <a:t>व्यक्तिको</a:t>
            </a:r>
            <a:r>
              <a:rPr lang="en-US" sz="2000" dirty="0">
                <a:solidFill>
                  <a:srgbClr val="142DAC"/>
                </a:solidFill>
              </a:rPr>
              <a:t> </a:t>
            </a:r>
            <a:r>
              <a:rPr lang="en-US" sz="2000" dirty="0" err="1">
                <a:solidFill>
                  <a:srgbClr val="142DAC"/>
                </a:solidFill>
              </a:rPr>
              <a:t>नाम</a:t>
            </a:r>
            <a:r>
              <a:rPr lang="en-US" sz="2000" dirty="0">
                <a:solidFill>
                  <a:srgbClr val="142DAC"/>
                </a:solidFill>
              </a:rPr>
              <a:t> </a:t>
            </a:r>
            <a:r>
              <a:rPr lang="en-US" sz="2000" dirty="0" err="1">
                <a:solidFill>
                  <a:srgbClr val="142DAC"/>
                </a:solidFill>
              </a:rPr>
              <a:t>अट्ने</a:t>
            </a:r>
            <a:r>
              <a:rPr lang="en-US" sz="2000" dirty="0">
                <a:solidFill>
                  <a:srgbClr val="142DAC"/>
                </a:solidFill>
              </a:rPr>
              <a:t> </a:t>
            </a:r>
            <a:r>
              <a:rPr lang="en-US" sz="2000" dirty="0" err="1">
                <a:solidFill>
                  <a:srgbClr val="142DAC"/>
                </a:solidFill>
              </a:rPr>
              <a:t>लाइन</a:t>
            </a:r>
            <a:r>
              <a:rPr lang="en-US" sz="2000" dirty="0">
                <a:solidFill>
                  <a:srgbClr val="142DAC"/>
                </a:solidFill>
              </a:rPr>
              <a:t> </a:t>
            </a:r>
            <a:r>
              <a:rPr lang="ne-NP" sz="2000" dirty="0">
                <a:solidFill>
                  <a:srgbClr val="142DAC"/>
                </a:solidFill>
              </a:rPr>
              <a:t>Row</a:t>
            </a:r>
            <a:r>
              <a:rPr lang="en-US" sz="2000" dirty="0">
                <a:solidFill>
                  <a:srgbClr val="142DAC"/>
                </a:solidFill>
              </a:rPr>
              <a:t> </a:t>
            </a:r>
            <a:r>
              <a:rPr lang="en-US" sz="2000" dirty="0" err="1">
                <a:solidFill>
                  <a:srgbClr val="142DAC"/>
                </a:solidFill>
              </a:rPr>
              <a:t>छन्</a:t>
            </a:r>
            <a:r>
              <a:rPr lang="en-US" sz="2000" dirty="0">
                <a:solidFill>
                  <a:srgbClr val="142DAC"/>
                </a:solidFill>
              </a:rPr>
              <a:t> ।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एउटा </a:t>
            </a:r>
            <a:r>
              <a:rPr lang="en-US" sz="2000" dirty="0" err="1"/>
              <a:t>प्रश्नावली</a:t>
            </a:r>
            <a:r>
              <a:rPr lang="en-US" sz="2000" dirty="0"/>
              <a:t> </a:t>
            </a:r>
            <a:r>
              <a:rPr lang="en-US" sz="2000" dirty="0" err="1"/>
              <a:t>फाराम</a:t>
            </a:r>
            <a:r>
              <a:rPr lang="en-US" sz="2000" dirty="0"/>
              <a:t> </a:t>
            </a:r>
            <a:r>
              <a:rPr lang="en-US" sz="2000" dirty="0" err="1"/>
              <a:t>एउटा</a:t>
            </a:r>
            <a:r>
              <a:rPr lang="en-US" sz="2000" dirty="0"/>
              <a:t> </a:t>
            </a:r>
            <a:r>
              <a:rPr lang="en-US" sz="2000" dirty="0" err="1"/>
              <a:t>परिवारको</a:t>
            </a:r>
            <a:r>
              <a:rPr lang="en-US" sz="2000" dirty="0"/>
              <a:t> </a:t>
            </a:r>
            <a:r>
              <a:rPr lang="en-US" sz="2000" dirty="0" err="1"/>
              <a:t>लागि</a:t>
            </a:r>
            <a:r>
              <a:rPr lang="en-US" sz="2000" dirty="0"/>
              <a:t> </a:t>
            </a:r>
            <a:r>
              <a:rPr lang="en-US" sz="2000" dirty="0" err="1"/>
              <a:t>मात्र</a:t>
            </a:r>
            <a:r>
              <a:rPr lang="en-US" sz="2000" dirty="0"/>
              <a:t> </a:t>
            </a:r>
            <a:r>
              <a:rPr lang="en-US" sz="2000" dirty="0" err="1"/>
              <a:t>प्रयोग</a:t>
            </a:r>
            <a:r>
              <a:rPr lang="en-US" sz="2000" dirty="0"/>
              <a:t> </a:t>
            </a:r>
            <a:r>
              <a:rPr lang="en-US" sz="2000" dirty="0" err="1"/>
              <a:t>गर्नु</a:t>
            </a:r>
            <a:r>
              <a:rPr lang="en-US" sz="2000" dirty="0"/>
              <a:t> </a:t>
            </a:r>
            <a:r>
              <a:rPr lang="en-US" sz="2000" dirty="0" err="1"/>
              <a:t>पर्दछ</a:t>
            </a:r>
            <a:r>
              <a:rPr lang="en-US" sz="2000" dirty="0"/>
              <a:t> । </a:t>
            </a:r>
            <a:r>
              <a:rPr lang="en-US" sz="2000" dirty="0" err="1"/>
              <a:t>परिवारका</a:t>
            </a:r>
            <a:r>
              <a:rPr lang="en-US" sz="2000" dirty="0"/>
              <a:t> </a:t>
            </a:r>
            <a:r>
              <a:rPr lang="en-US" sz="2000" dirty="0" err="1"/>
              <a:t>गणना</a:t>
            </a:r>
            <a:r>
              <a:rPr lang="en-US" sz="2000" dirty="0"/>
              <a:t> </a:t>
            </a:r>
            <a:r>
              <a:rPr lang="en-US" sz="2000" dirty="0" err="1"/>
              <a:t>गर्नु</a:t>
            </a:r>
            <a:r>
              <a:rPr lang="en-US" sz="2000" dirty="0"/>
              <a:t> </a:t>
            </a:r>
            <a:r>
              <a:rPr lang="en-US" sz="2000" dirty="0" err="1"/>
              <a:t>पर्ने</a:t>
            </a:r>
            <a:r>
              <a:rPr lang="en-US" sz="2000" dirty="0"/>
              <a:t> </a:t>
            </a:r>
            <a:r>
              <a:rPr lang="en-US" sz="2000" dirty="0" err="1"/>
              <a:t>सदस्य</a:t>
            </a:r>
            <a:r>
              <a:rPr lang="en-US" sz="2000" dirty="0"/>
              <a:t> ८ </a:t>
            </a:r>
            <a:r>
              <a:rPr lang="en-US" sz="2000" dirty="0" err="1"/>
              <a:t>जनाभन्दा</a:t>
            </a:r>
            <a:r>
              <a:rPr lang="en-US" sz="2000" dirty="0"/>
              <a:t> </a:t>
            </a:r>
            <a:r>
              <a:rPr lang="en-US" sz="2000" dirty="0" err="1"/>
              <a:t>बढी</a:t>
            </a:r>
            <a:r>
              <a:rPr lang="en-US" sz="2000" dirty="0"/>
              <a:t> </a:t>
            </a:r>
            <a:r>
              <a:rPr lang="en-US" sz="2000" dirty="0" err="1"/>
              <a:t>भएमा</a:t>
            </a:r>
            <a:r>
              <a:rPr lang="en-US" sz="2000" dirty="0"/>
              <a:t> </a:t>
            </a:r>
            <a:r>
              <a:rPr lang="en-US" sz="2000" dirty="0" err="1"/>
              <a:t>अर्को</a:t>
            </a:r>
            <a:r>
              <a:rPr lang="en-US" sz="2000" dirty="0"/>
              <a:t> </a:t>
            </a:r>
            <a:r>
              <a:rPr lang="en-US" sz="2000" dirty="0" err="1"/>
              <a:t>प्रश्नावली</a:t>
            </a:r>
            <a:r>
              <a:rPr lang="en-US" sz="2000" dirty="0"/>
              <a:t> </a:t>
            </a:r>
            <a:r>
              <a:rPr lang="en-US" sz="2000" dirty="0" err="1"/>
              <a:t>थप</a:t>
            </a:r>
            <a:r>
              <a:rPr lang="en-US" sz="2000" dirty="0"/>
              <a:t> </a:t>
            </a:r>
            <a:r>
              <a:rPr lang="en-US" sz="2000" dirty="0" err="1"/>
              <a:t>गर्नु</a:t>
            </a:r>
            <a:r>
              <a:rPr lang="en-US" sz="2000" dirty="0"/>
              <a:t> </a:t>
            </a:r>
            <a:r>
              <a:rPr lang="en-US" sz="2000" dirty="0" err="1"/>
              <a:t>पर्दछ</a:t>
            </a:r>
            <a:r>
              <a:rPr lang="en-US" sz="2000"/>
              <a:t>।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000">
                <a:solidFill>
                  <a:srgbClr val="FF0000"/>
                </a:solidFill>
              </a:rPr>
              <a:t>परिवारका अक्सर बसोबास गर्ने सदस्य यसै प्रश्नावलीको सबैभन्दा माथि </a:t>
            </a:r>
            <a:endParaRPr lang="en-US" sz="2000">
              <a:solidFill>
                <a:srgbClr val="FF0000"/>
              </a:solidFill>
            </a:endParaRP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FF0000"/>
                </a:solidFill>
              </a:rPr>
              <a:t>    </a:t>
            </a:r>
            <a:r>
              <a:rPr lang="ne-NP" sz="2000">
                <a:solidFill>
                  <a:srgbClr val="FF0000"/>
                </a:solidFill>
              </a:rPr>
              <a:t>दायाँ तर्फ यस अघि उल्लेख गरिएको छ सो सँग मिल्नु पर्ने हुन्छ ।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 </a:t>
            </a:r>
          </a:p>
        </p:txBody>
      </p:sp>
      <p:pic>
        <p:nvPicPr>
          <p:cNvPr id="1026" name="Picture 2" descr="thinking people को छविको परिणाम">
            <a:extLst>
              <a:ext uri="{FF2B5EF4-FFF2-40B4-BE49-F238E27FC236}">
                <a16:creationId xmlns:a16="http://schemas.microsoft.com/office/drawing/2014/main" xmlns="" id="{20A3433F-D478-43F7-8D24-0EF2A85A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21" y="1014173"/>
            <a:ext cx="3143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ing people को छविको परिणाम">
            <a:extLst>
              <a:ext uri="{FF2B5EF4-FFF2-40B4-BE49-F238E27FC236}">
                <a16:creationId xmlns:a16="http://schemas.microsoft.com/office/drawing/2014/main" xmlns="" id="{BBD58B41-2E4C-477A-99B4-B84DCD28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513" y="4823325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772" y="2136339"/>
            <a:ext cx="12028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sz="2000" b="1" dirty="0">
                <a:solidFill>
                  <a:srgbClr val="C00000"/>
                </a:solidFill>
              </a:rPr>
              <a:t>अतिरिक्त जानकारीको लागि गणना निर्देशिकाको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ne-NP" sz="2000" b="1" dirty="0">
                <a:solidFill>
                  <a:srgbClr val="C00000"/>
                </a:solidFill>
              </a:rPr>
              <a:t>पेज नं</a:t>
            </a:r>
            <a:r>
              <a:rPr lang="en-US" sz="2000" b="1" dirty="0">
                <a:solidFill>
                  <a:srgbClr val="C00000"/>
                </a:solidFill>
              </a:rPr>
              <a:t>…</a:t>
            </a:r>
            <a:r>
              <a:rPr lang="ne-NP" sz="2000" b="1" dirty="0">
                <a:solidFill>
                  <a:srgbClr val="C00000"/>
                </a:solidFill>
              </a:rPr>
              <a:t>62</a:t>
            </a:r>
            <a:r>
              <a:rPr lang="en-US" sz="2000" b="1" dirty="0">
                <a:solidFill>
                  <a:srgbClr val="C00000"/>
                </a:solidFill>
              </a:rPr>
              <a:t>……</a:t>
            </a:r>
            <a:r>
              <a:rPr lang="ne-NP" sz="2000" b="1" dirty="0">
                <a:solidFill>
                  <a:srgbClr val="C00000"/>
                </a:solidFill>
              </a:rPr>
              <a:t>देखि </a:t>
            </a:r>
            <a:r>
              <a:rPr lang="en-US" sz="2000" b="1" dirty="0">
                <a:solidFill>
                  <a:srgbClr val="C00000"/>
                </a:solidFill>
              </a:rPr>
              <a:t>……</a:t>
            </a:r>
            <a:r>
              <a:rPr lang="ne-NP" sz="2000" b="1" dirty="0">
                <a:solidFill>
                  <a:srgbClr val="C00000"/>
                </a:solidFill>
              </a:rPr>
              <a:t>70</a:t>
            </a:r>
            <a:r>
              <a:rPr lang="en-US" sz="2000" b="1" dirty="0">
                <a:solidFill>
                  <a:srgbClr val="C00000"/>
                </a:solidFill>
              </a:rPr>
              <a:t>…</a:t>
            </a:r>
            <a:r>
              <a:rPr lang="ne-NP" sz="2000" b="1" dirty="0">
                <a:solidFill>
                  <a:srgbClr val="C00000"/>
                </a:solidFill>
              </a:rPr>
              <a:t> सम्म विस्तृत अध्ययन गर्नुहोला ।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462" y="3043450"/>
            <a:ext cx="43188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8800" dirty="0">
                <a:solidFill>
                  <a:schemeClr val="accent2">
                    <a:lumMod val="75000"/>
                  </a:schemeClr>
                </a:solidFill>
              </a:rPr>
              <a:t>धन्यवाद</a:t>
            </a:r>
            <a:r>
              <a:rPr lang="en-US" sz="88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1060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e-NP" b="1" dirty="0"/>
              <a:t>प्रश्नावलीको ब्यक्तिगत खण्ड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77EB8D-A3D9-46D5-A9F1-D6869303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C8E219-4F10-411B-A79E-C4E15473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33" y="1687295"/>
            <a:ext cx="12192000" cy="4935058"/>
          </a:xfrm>
          <a:prstGeom prst="rect">
            <a:avLst/>
          </a:prstGeom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xmlns="" id="{DC1ACCA5-8D28-4043-A0C5-AA65CD0AE945}"/>
              </a:ext>
            </a:extLst>
          </p:cNvPr>
          <p:cNvSpPr/>
          <p:nvPr/>
        </p:nvSpPr>
        <p:spPr>
          <a:xfrm>
            <a:off x="1262502" y="4106961"/>
            <a:ext cx="9666995" cy="1225959"/>
          </a:xfrm>
          <a:prstGeom prst="wedgeRoundRectCallout">
            <a:avLst>
              <a:gd name="adj1" fmla="val -15496"/>
              <a:gd name="adj2" fmla="val 120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e-NP">
                <a:latin typeface="Himchuli" pitchFamily="2" charset="0"/>
              </a:rPr>
              <a:t>प्रश्नको उत्तर छौनोटका लागि प्रश्न मै वा त्यसको ठिक मुनी वा दायाँ बायाँ साइडमा कोड राखिएको छ । बाँकी लामा कोडहरु प्रश्नावली कितावको अगाडी र पछाडीको पानामा राखिएको छ ।</a:t>
            </a:r>
            <a:endParaRPr lang="en-US">
              <a:latin typeface="Himch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173"/>
            <a:ext cx="12192000" cy="541676"/>
          </a:xfrm>
        </p:spPr>
        <p:txBody>
          <a:bodyPr>
            <a:normAutofit/>
          </a:bodyPr>
          <a:lstStyle/>
          <a:p>
            <a:r>
              <a:rPr lang="ne-NP" b="1" dirty="0">
                <a:solidFill>
                  <a:srgbClr val="142DAC"/>
                </a:solidFill>
              </a:rPr>
              <a:t>महल १ क्र.सं. (क्रमसंख्या)  </a:t>
            </a:r>
            <a:endParaRPr lang="en-US" b="1" dirty="0">
              <a:solidFill>
                <a:srgbClr val="142DA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247" y="1817107"/>
            <a:ext cx="9770146" cy="4573244"/>
          </a:xfrm>
        </p:spPr>
        <p:txBody>
          <a:bodyPr>
            <a:normAutofit fontScale="85000" lnSpcReduction="20000"/>
          </a:bodyPr>
          <a:lstStyle/>
          <a:p>
            <a:pPr lvl="1" algn="just"/>
            <a:r>
              <a:rPr lang="ne-NP" sz="3300" b="1">
                <a:solidFill>
                  <a:srgbClr val="142DAC"/>
                </a:solidFill>
              </a:rPr>
              <a:t>क्र</a:t>
            </a:r>
            <a:r>
              <a:rPr lang="ne-NP" sz="3300" b="1" dirty="0">
                <a:solidFill>
                  <a:srgbClr val="142DAC"/>
                </a:solidFill>
              </a:rPr>
              <a:t>.सं भन्नाले परिवारका सदस्यहरूको सिलसिलाबद्ध क्रमसंख्या बुझ्नुपर्छ। </a:t>
            </a:r>
          </a:p>
          <a:p>
            <a:pPr lvl="1" algn="just"/>
            <a:endParaRPr lang="en-US" sz="3300" dirty="0"/>
          </a:p>
          <a:p>
            <a:pPr lvl="1" algn="just"/>
            <a:r>
              <a:rPr lang="ne-NP" sz="3300" b="1" dirty="0">
                <a:solidFill>
                  <a:srgbClr val="142DAC"/>
                </a:solidFill>
              </a:rPr>
              <a:t>एक परिवारमा ८ जनासम्म सदस्य भए १ पेज मात्र प्रयोग गर्नुपर्छ तर सदस्यहरू ८ जनाभन्दा बढी भए उही पानामा नाम नलेखी दोस्रो पाना प्रयोग गर्नुपर्दछ। </a:t>
            </a:r>
            <a:endParaRPr lang="en-US" sz="3300" b="1" dirty="0">
              <a:solidFill>
                <a:srgbClr val="142DAC"/>
              </a:solidFill>
            </a:endParaRPr>
          </a:p>
          <a:p>
            <a:pPr lvl="1" algn="just"/>
            <a:endParaRPr lang="en-US" sz="3300" b="1" dirty="0">
              <a:solidFill>
                <a:srgbClr val="142DAC"/>
              </a:solidFill>
            </a:endParaRPr>
          </a:p>
          <a:p>
            <a:pPr lvl="1" algn="just"/>
            <a:r>
              <a:rPr lang="ne-NP" sz="3300" b="1" dirty="0">
                <a:solidFill>
                  <a:srgbClr val="142DAC"/>
                </a:solidFill>
              </a:rPr>
              <a:t>लेखिएको क्रमसंख्या १, २, ३, .... लाई सच्याई क्रमशः ९, १०, ११...... गरी लेख्नुपर्छ । परिवारका सदस्यहरू १६ जनाभन्दा बढी भए एवं क्रमले लेखिएको क्रमसंख्या १, २, ३, .... लाई सच्याई क्रमशः १७, १८, १९, .... गरी लेख्नुपर्छ । </a:t>
            </a:r>
            <a:endParaRPr lang="en-US" sz="3300" b="1" dirty="0">
              <a:solidFill>
                <a:srgbClr val="142DAC"/>
              </a:solidFill>
            </a:endParaRPr>
          </a:p>
          <a:p>
            <a:pPr lvl="1" algn="just"/>
            <a:endParaRPr lang="en-US" sz="3300" b="1" dirty="0">
              <a:solidFill>
                <a:srgbClr val="142DAC"/>
              </a:solidFill>
            </a:endParaRPr>
          </a:p>
          <a:p>
            <a:pPr lvl="1" algn="just"/>
            <a:r>
              <a:rPr lang="ne-NP" sz="3300" b="1" dirty="0">
                <a:solidFill>
                  <a:srgbClr val="142DAC"/>
                </a:solidFill>
              </a:rPr>
              <a:t>परिवारका सदस्य ८ जनाभन्दा कम भए पनि अर्को परिवारको गणना गर्न नयाँ पानाको क्र.सं. १ बाट सुरु गर्नुपर्छ ।</a:t>
            </a:r>
          </a:p>
          <a:p>
            <a:pPr lvl="1" algn="just"/>
            <a:endParaRPr lang="en-US" sz="3300" b="1" dirty="0">
              <a:solidFill>
                <a:srgbClr val="142DAC"/>
              </a:solidFill>
            </a:endParaRPr>
          </a:p>
          <a:p>
            <a:pPr lvl="1" algn="just"/>
            <a:r>
              <a:rPr lang="ne-NP" sz="3300" b="1" dirty="0">
                <a:solidFill>
                  <a:srgbClr val="142DAC"/>
                </a:solidFill>
              </a:rPr>
              <a:t>एउटा पेजमा दुई परिवारको </a:t>
            </a:r>
            <a:r>
              <a:rPr lang="ne-NP" sz="3300" b="1">
                <a:solidFill>
                  <a:srgbClr val="142DAC"/>
                </a:solidFill>
              </a:rPr>
              <a:t>गणना गर्नुहुँदैन </a:t>
            </a:r>
            <a:r>
              <a:rPr lang="ne-NP" sz="3300" b="1" dirty="0">
                <a:solidFill>
                  <a:srgbClr val="142DAC"/>
                </a:solidFill>
              </a:rPr>
              <a:t>।</a:t>
            </a:r>
            <a:endParaRPr lang="en-US" sz="3300" b="1" dirty="0">
              <a:solidFill>
                <a:srgbClr val="142DA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E09C61-0D12-41DC-A4B5-487F23406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" y="1731581"/>
            <a:ext cx="2023715" cy="50175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6C0345F-D400-49F6-98D8-F7697134E2CC}"/>
              </a:ext>
            </a:extLst>
          </p:cNvPr>
          <p:cNvSpPr/>
          <p:nvPr/>
        </p:nvSpPr>
        <p:spPr>
          <a:xfrm>
            <a:off x="10037500" y="3898827"/>
            <a:ext cx="397110" cy="422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142D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>
                <a:solidFill>
                  <a:srgbClr val="142DAC"/>
                </a:solidFill>
              </a:rPr>
              <a:t>महल २ ःपरिवारमा अक्सर बसोबास गर्ने व्यक्तिको नाम, थर</a:t>
            </a:r>
            <a:r>
              <a:rPr lang="en-US" sz="3600" b="1" dirty="0">
                <a:solidFill>
                  <a:srgbClr val="142DAC"/>
                </a:solidFill>
              </a:rPr>
              <a:t> </a:t>
            </a:r>
            <a:r>
              <a:rPr lang="en-US" sz="3600" b="1" dirty="0"/>
              <a:t>/</a:t>
            </a:r>
            <a:r>
              <a:rPr lang="ne-NP" sz="3600" b="1" dirty="0"/>
              <a:t>१</a:t>
            </a:r>
            <a:endParaRPr lang="en-US" sz="3600" b="1" dirty="0">
              <a:solidFill>
                <a:srgbClr val="142DA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77" y="1799870"/>
            <a:ext cx="7793531" cy="4736783"/>
          </a:xfrm>
        </p:spPr>
        <p:txBody>
          <a:bodyPr>
            <a:normAutofit/>
          </a:bodyPr>
          <a:lstStyle/>
          <a:p>
            <a:pPr algn="just"/>
            <a:r>
              <a:rPr lang="ne-NP" sz="3200">
                <a:solidFill>
                  <a:srgbClr val="142DAC"/>
                </a:solidFill>
              </a:rPr>
              <a:t>परिवारमा </a:t>
            </a:r>
            <a:r>
              <a:rPr lang="ne-NP" sz="3200" dirty="0">
                <a:solidFill>
                  <a:srgbClr val="142DAC"/>
                </a:solidFill>
              </a:rPr>
              <a:t>व्यक्तिको नाम र थर लेख्दा सबैभन्दा पहिला मूलीको लेखी अरु सदस्यहरुको क्रमैसँग लेखनु पर्दछ । </a:t>
            </a:r>
            <a:endParaRPr lang="en-US" sz="3200" dirty="0">
              <a:solidFill>
                <a:srgbClr val="142DAC"/>
              </a:solidFill>
            </a:endParaRPr>
          </a:p>
          <a:p>
            <a:pPr algn="just"/>
            <a:r>
              <a:rPr lang="ne-NP" sz="3200" dirty="0"/>
              <a:t>यस प्रश्नमा दुई मुख्य कुरामा ध्यान दिनु पर्दछ ।</a:t>
            </a:r>
            <a:endParaRPr lang="en-US" sz="3200" dirty="0"/>
          </a:p>
          <a:p>
            <a:pPr marL="0" indent="0" algn="just">
              <a:buNone/>
            </a:pPr>
            <a:r>
              <a:rPr lang="ne-NP" sz="3200" dirty="0"/>
              <a:t> क</a:t>
            </a:r>
            <a:r>
              <a:rPr lang="en-US" sz="3200" dirty="0"/>
              <a:t>)</a:t>
            </a:r>
            <a:r>
              <a:rPr lang="ne-NP" sz="3200" dirty="0"/>
              <a:t> अक्सर बसोबास गर्ने व्यक्तिको संख्या  ख</a:t>
            </a:r>
            <a:r>
              <a:rPr lang="en-US" sz="3200" dirty="0"/>
              <a:t>)</a:t>
            </a:r>
            <a:r>
              <a:rPr lang="ne-NP" sz="3200" dirty="0"/>
              <a:t> परिवारमूलीको पहिचान </a:t>
            </a:r>
          </a:p>
          <a:p>
            <a:pPr algn="just"/>
            <a:r>
              <a:rPr lang="ne-NP" sz="3200" dirty="0"/>
              <a:t>दोस्रो महलको पहिलो लाईनमा परिवारमूलीको नाम लेख्नु पर्दछ ।</a:t>
            </a:r>
            <a:r>
              <a:rPr lang="en-US" sz="3200" dirty="0"/>
              <a:t> </a:t>
            </a:r>
            <a:r>
              <a:rPr lang="ne-NP" sz="3200" dirty="0"/>
              <a:t>परिवारमूलीको नाम परिचयात्मक खण्डमा भएको नामसँग मिल्नु पर्दछ ।</a:t>
            </a:r>
          </a:p>
          <a:p>
            <a:pPr algn="just"/>
            <a:r>
              <a:rPr lang="ne-NP" sz="3200" b="1" dirty="0">
                <a:solidFill>
                  <a:srgbClr val="FF0000"/>
                </a:solidFill>
              </a:rPr>
              <a:t>परिवारका व्यक्तिको नाम र थर लेख्दापारिवारिक हाँगा </a:t>
            </a:r>
            <a:r>
              <a:rPr lang="en-US" sz="3200" b="1" dirty="0">
                <a:solidFill>
                  <a:srgbClr val="FF0000"/>
                </a:solidFill>
              </a:rPr>
              <a:t>(Family Tree)</a:t>
            </a:r>
            <a:r>
              <a:rPr lang="ne-NP" sz="3200" b="1" dirty="0">
                <a:solidFill>
                  <a:srgbClr val="FF0000"/>
                </a:solidFill>
              </a:rPr>
              <a:t> अनुसार क्रमैसँग </a:t>
            </a:r>
            <a:r>
              <a:rPr lang="ne-NP" sz="3200" b="1">
                <a:solidFill>
                  <a:srgbClr val="FF0000"/>
                </a:solidFill>
              </a:rPr>
              <a:t>लेख्नुपर्दछ ।</a:t>
            </a:r>
            <a:endParaRPr lang="ne-NP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C2E9616-90EE-4979-9944-8B9AB2947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08" y="2303999"/>
            <a:ext cx="4199459" cy="291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२ ःपरिवारमा अक्सर बसोबास गर्ने व्यक्तिको नाम, थर </a:t>
            </a:r>
            <a:r>
              <a:rPr lang="en-US" sz="3600" b="1"/>
              <a:t>/ </a:t>
            </a:r>
            <a:r>
              <a:rPr lang="ne-NP" sz="3600" b="1"/>
              <a:t>२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61" y="1737169"/>
            <a:ext cx="10938164" cy="4642730"/>
          </a:xfrm>
        </p:spPr>
        <p:txBody>
          <a:bodyPr>
            <a:normAutofit/>
          </a:bodyPr>
          <a:lstStyle/>
          <a:p>
            <a:r>
              <a:rPr lang="ne-NP" sz="3200" b="1">
                <a:solidFill>
                  <a:srgbClr val="142DAC"/>
                </a:solidFill>
                <a:latin typeface="AgniParikchha" panose="00000400000000000000" pitchFamily="2" charset="0"/>
              </a:rPr>
              <a:t>परिवारको </a:t>
            </a:r>
            <a:r>
              <a:rPr lang="ne-NP" sz="3200" b="1" dirty="0">
                <a:solidFill>
                  <a:srgbClr val="142DAC"/>
                </a:solidFill>
                <a:latin typeface="AgniParikchha" panose="00000400000000000000" pitchFamily="2" charset="0"/>
              </a:rPr>
              <a:t>गणना विवरण लिँदा सकेसम्म मूलीलाई नै सोधी लेख्नुपर्छ । </a:t>
            </a:r>
          </a:p>
          <a:p>
            <a:r>
              <a:rPr lang="ne-NP" sz="3200" b="1" dirty="0">
                <a:solidFill>
                  <a:srgbClr val="142DAC"/>
                </a:solidFill>
                <a:latin typeface="AgniParikchha" panose="00000400000000000000" pitchFamily="2" charset="0"/>
              </a:rPr>
              <a:t>भर्खर जन्मेको नवजात शिशुको नामाकरण भएको हुँदैन, उसको नाम उल्लेख गर्दा शिशु र थर उसको बावुको के हो सोही थर उल्लेख गर्नु पर्दछ । </a:t>
            </a:r>
          </a:p>
          <a:p>
            <a:r>
              <a:rPr lang="ne-NP" sz="3200" b="1" dirty="0">
                <a:solidFill>
                  <a:srgbClr val="142DAC"/>
                </a:solidFill>
                <a:latin typeface="AgniParikchha" panose="00000400000000000000" pitchFamily="2" charset="0"/>
              </a:rPr>
              <a:t>व्यक्तिको नाम लेख्दा वास्तविक नामका साथै चलनचल्तीमा रहेको वा प्रयोगमा रहेको नाम भए सो समेत लेख्नुपर्छ </a:t>
            </a:r>
            <a:r>
              <a:rPr lang="ne-NP" sz="3200" b="1">
                <a:solidFill>
                  <a:srgbClr val="142DAC"/>
                </a:solidFill>
                <a:latin typeface="AgniParikchha" panose="00000400000000000000" pitchFamily="2" charset="0"/>
              </a:rPr>
              <a:t>। </a:t>
            </a:r>
          </a:p>
          <a:p>
            <a:r>
              <a:rPr lang="ne-NP" sz="3200" b="1">
                <a:solidFill>
                  <a:srgbClr val="142DAC"/>
                </a:solidFill>
              </a:rPr>
              <a:t>थर लेख्दा गणना गर्न लागेको परिवारका प्रत्येक सदस्यको थर के हो सो छुट्टयाई व्यक्तिको नाम लेखिसकेपछि यस स्थानमा सम्बन्धित व्यक्तिको थर </a:t>
            </a:r>
            <a:r>
              <a:rPr lang="nl-BE" sz="3200" b="1">
                <a:solidFill>
                  <a:srgbClr val="142DAC"/>
                </a:solidFill>
              </a:rPr>
              <a:t>(Surname/Family Name)</a:t>
            </a:r>
            <a:r>
              <a:rPr lang="ne-NP" sz="3200" b="1">
                <a:solidFill>
                  <a:srgbClr val="142DAC"/>
                </a:solidFill>
              </a:rPr>
              <a:t> यकिन गरी निजको थर सम्बन्धित स्थानमा लेख्नुपर्दछ । </a:t>
            </a:r>
            <a:endParaRPr lang="en-US" sz="3200" b="1" dirty="0">
              <a:solidFill>
                <a:srgbClr val="142DAC"/>
              </a:solidFill>
              <a:latin typeface="AgniParikchha" panose="000004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e-NP" sz="3600" b="1" dirty="0"/>
              <a:t>महल २ ःपरिवारमा अक्सर बसोबास गर्ने व्यक्तिको नाम, थर </a:t>
            </a:r>
            <a:r>
              <a:rPr lang="en-US" sz="3600" b="1" dirty="0"/>
              <a:t>/</a:t>
            </a:r>
            <a:r>
              <a:rPr lang="ne-NP" sz="3600" b="1" dirty="0"/>
              <a:t> ४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" y="1585640"/>
            <a:ext cx="11646099" cy="51647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e-NP" sz="3200">
                <a:solidFill>
                  <a:srgbClr val="142DAC"/>
                </a:solidFill>
              </a:rPr>
              <a:t>परिवारमा </a:t>
            </a:r>
            <a:r>
              <a:rPr lang="ne-NP" sz="3200" dirty="0">
                <a:solidFill>
                  <a:srgbClr val="142DAC"/>
                </a:solidFill>
              </a:rPr>
              <a:t>अक्सर बसोबास गर्ने एक वा एकभन्दा बढी व्यक्तिहरू हुन सक्दछन् । परिवारमा बुढाबुढी, वयस्क, केटाकेटी, भर्खरै जन्मेका बच्चा, अपांगता भएका व्यक्तिसमेत हुनसक्दछन् । त्यसैगरी परिवारमा नाता पर्ने र नाता नपर्ने व्यक्ति पनि हुन सक्दछन् । गणना गर्दा कसैको </a:t>
            </a:r>
            <a:r>
              <a:rPr lang="ne-NP" sz="3200">
                <a:solidFill>
                  <a:srgbClr val="142DAC"/>
                </a:solidFill>
              </a:rPr>
              <a:t>छुटाउनु हुँदैन </a:t>
            </a:r>
            <a:r>
              <a:rPr lang="ne-NP" sz="3200" dirty="0">
                <a:solidFill>
                  <a:srgbClr val="142DAC"/>
                </a:solidFill>
              </a:rPr>
              <a:t>र कसैको दोहोरो लेख्नु पनि हुदैन । परिवारमा नाता पर्ने र नपर्ने को–को सदस्य छन्, सोधी बुझी सबैको गणना गर्नुपर्छ । </a:t>
            </a:r>
          </a:p>
          <a:p>
            <a:pPr>
              <a:lnSpc>
                <a:spcPct val="110000"/>
              </a:lnSpc>
            </a:pPr>
            <a:r>
              <a:rPr lang="ne-NP" sz="3200" dirty="0"/>
              <a:t>परिवारमा धेरै जना सदस्यहरू (ठूलो वा संयुक्त परिवार) भए गणना गर्दा मूल, हाँगाअनुसार जेठो,जेठीको क्रमबाट  (जस्तै – मूली, श्रीमान्रश्रीमती्, जेठोछोरा, बुहारी, जेठो छोराको छोरा–छोरी, ....... एवं क्रमले) गणना गर्न उपयुक्त हुन्छ । गणनाको मूल उद्देश्य कोही नछुटून् र कोही नदोहोरिऊन् भन्ने हो, यस उद्देश्यलाई मनन् गरी परिवारका व्यक्ति (सदस्य) को नाम, थर क्रम मिलाएर लेख्नुपर्छ 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b="1" dirty="0"/>
              <a:t>महल २ ःपरिवारमा अक्सर बसोबास गर्ने व्यक्तिको नाम, थर </a:t>
            </a:r>
            <a:r>
              <a:rPr lang="en-US" b="1" dirty="0"/>
              <a:t>/</a:t>
            </a:r>
            <a:r>
              <a:rPr lang="ne-NP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e-NP" sz="3600">
                <a:solidFill>
                  <a:srgbClr val="142DAC"/>
                </a:solidFill>
              </a:rPr>
              <a:t>नोट </a:t>
            </a:r>
            <a:r>
              <a:rPr lang="en-US" sz="3600">
                <a:solidFill>
                  <a:srgbClr val="142DAC"/>
                </a:solidFill>
              </a:rPr>
              <a:t>: </a:t>
            </a:r>
            <a:r>
              <a:rPr lang="ne-NP" sz="3600">
                <a:solidFill>
                  <a:srgbClr val="142DAC"/>
                </a:solidFill>
              </a:rPr>
              <a:t>परिवारको विवरण लिदाँ निम्न अनुसार संकलन गर्नु पर्दछ ।</a:t>
            </a:r>
            <a:endParaRPr lang="ne-NP" sz="3600" dirty="0">
              <a:solidFill>
                <a:srgbClr val="142DAC"/>
              </a:solidFill>
            </a:endParaRPr>
          </a:p>
          <a:p>
            <a:r>
              <a:rPr lang="ne-NP" sz="3600" dirty="0"/>
              <a:t>परिवारको गणना विवरण लिँदा सकेसम्म मूलीलाई नै सोधी लेख्नुपर्छ । </a:t>
            </a:r>
          </a:p>
          <a:p>
            <a:r>
              <a:rPr lang="ne-NP" sz="3600" dirty="0"/>
              <a:t>मूलीबाट विवरण लिन संभव नभए मूलीपछिको मुख्य व्यक्तिबाट (मूलीको श्रीमान्रश्रीमती वा त्यसपछिको मुख्य व्यक्ति – आमा, भाउजू, दिदी, .....सँग) विवरण लिनुपर्छ । </a:t>
            </a:r>
          </a:p>
          <a:p>
            <a:r>
              <a:rPr lang="ne-NP" sz="3600" dirty="0"/>
              <a:t>परिवारको सदस्यका बारेमा राम्रो जानेबुझेका त्यसै परिवारका सदस्यबाहेक अरू कसैबाट विवरण लिनुहुँदैन </a:t>
            </a:r>
            <a:r>
              <a:rPr lang="ne-NP" sz="3600"/>
              <a:t>।  परिवारका </a:t>
            </a:r>
            <a:r>
              <a:rPr lang="ne-NP" sz="3600" dirty="0"/>
              <a:t>सदस्यको बारेमा राम्ररी नबुझेका व्यक्तिबाट लिइएको विवरण गलत हुन्छ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2B9121-6FDF-48E8-99F7-6AF455A8B34B}"/>
              </a:ext>
            </a:extLst>
          </p:cNvPr>
          <p:cNvSpPr/>
          <p:nvPr/>
        </p:nvSpPr>
        <p:spPr>
          <a:xfrm>
            <a:off x="888274" y="3861381"/>
            <a:ext cx="10807858" cy="1651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राष्ट्रिय औद्योगिक सर्वेक्षण २०७६ मास्टर स्लाइड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राष्ट्रिय औद्योगिक सर्वेक्षण २०७६ मास्टर स्लाइड</Template>
  <TotalTime>1937</TotalTime>
  <Words>2616</Words>
  <Application>Microsoft Office PowerPoint</Application>
  <PresentationFormat>Widescreen</PresentationFormat>
  <Paragraphs>261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AgniParikchha</vt:lpstr>
      <vt:lpstr>Annapurn</vt:lpstr>
      <vt:lpstr>Arial</vt:lpstr>
      <vt:lpstr>Arial Narrow</vt:lpstr>
      <vt:lpstr>Calibri</vt:lpstr>
      <vt:lpstr>Himchuli</vt:lpstr>
      <vt:lpstr>Kokila</vt:lpstr>
      <vt:lpstr>Mangal</vt:lpstr>
      <vt:lpstr>Preeti</vt:lpstr>
      <vt:lpstr>Times New Roman</vt:lpstr>
      <vt:lpstr>राष्ट्रिय औद्योगिक सर्वेक्षण २०७६ मास्टर स्लाइड</vt:lpstr>
      <vt:lpstr>मुख्य प्रश्नावली: व्यक्तिगत विवरण </vt:lpstr>
      <vt:lpstr>शेशनको उद्येश्य</vt:lpstr>
      <vt:lpstr>जनसांख्यिक विवरण भर्दा ख्याल गर्नुपर्ने कुराहरु</vt:lpstr>
      <vt:lpstr>प्रश्नावलीको ब्यक्तिगत खण्ड</vt:lpstr>
      <vt:lpstr>महल १ क्र.सं. (क्रमसंख्या)  </vt:lpstr>
      <vt:lpstr>महल २ ःपरिवारमा अक्सर बसोबास गर्ने व्यक्तिको नाम, थर /१</vt:lpstr>
      <vt:lpstr>महल २ ःपरिवारमा अक्सर बसोबास गर्ने व्यक्तिको नाम, थर / २</vt:lpstr>
      <vt:lpstr>महल २ ःपरिवारमा अक्सर बसोबास गर्ने व्यक्तिको नाम, थर / ४</vt:lpstr>
      <vt:lpstr>महल २ ःपरिवारमा अक्सर बसोबास गर्ने व्यक्तिको नाम, थर / </vt:lpstr>
      <vt:lpstr>महल २ ःपरिवारमा अक्सर बसोबास गर्ने व्यक्तिको नाम, थर / ५</vt:lpstr>
      <vt:lpstr>महल ३  ः ....... परिवारमूलीको के नाता पर्नुहुन्छ ?</vt:lpstr>
      <vt:lpstr>महल ४ ः ...को लिङ्ग कुन हो ?</vt:lpstr>
      <vt:lpstr>महल ५ ः ...को जन्म मिति कहिले हो र पूरा भएको उमेर कति हो ?/१</vt:lpstr>
      <vt:lpstr>महल ५ ः ..... को जन्म मिति कहिले हो र पूरा भएको उमेर कति हो ?/२</vt:lpstr>
      <vt:lpstr>महल ६ ः (नाम) को जन्म दर्ता गर्नुभएको छ ? (५ बर्ष भन्दा कम उमेरको लागि)  </vt:lpstr>
      <vt:lpstr>महल ७ ः (नाम) को जात जाति कुन हो ? / १</vt:lpstr>
      <vt:lpstr>महल ७ ः (नाम) को जात जाति कुन हो ? / २</vt:lpstr>
      <vt:lpstr>महल ७ ः (नाम) को जात जाति कुन हो ? / ३</vt:lpstr>
      <vt:lpstr>महल ८ः (नाम)...ले बोल्न जानेको पहिलो भाषा (मातृभाषा) कुन हो ?</vt:lpstr>
      <vt:lpstr>महल ९ः (नाम)....ले सिकेको दोश्रो भाषा कुन हो?</vt:lpstr>
      <vt:lpstr>महल १०ः (नाम)....को पुर्खाको भाषा कुन हो? / १</vt:lpstr>
      <vt:lpstr>महल १०ः (नाम)....को पुर्खाको भाषा कुन हो? / २</vt:lpstr>
      <vt:lpstr>भाषाको नाम र कोड लेख्ने तरिका</vt:lpstr>
      <vt:lpstr>महल ११ः (नाम)....ले कुन धर्म मान्नुहुन्छ ?</vt:lpstr>
      <vt:lpstr>धर्मको नाम र कोड लेख्ने तरिका</vt:lpstr>
      <vt:lpstr>महल १२ः (नाम)....कुन देशको नागरिक हुनुहुन्छ ? / १ </vt:lpstr>
      <vt:lpstr>महल १२ः (नाम)....कुन देशको नागरिक हुनुहुन्छ ? / २ </vt:lpstr>
      <vt:lpstr>महल १२ः (नाम)....कुन देशको नागरिक हुनुहुन्छ ? / 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v08 (= u}/ cf}Bf]lus ;]jfjfkt vr{ /sd</dc:title>
  <dc:creator>User</dc:creator>
  <cp:lastModifiedBy>Windows User</cp:lastModifiedBy>
  <cp:revision>331</cp:revision>
  <dcterms:created xsi:type="dcterms:W3CDTF">2019-12-29T13:45:36Z</dcterms:created>
  <dcterms:modified xsi:type="dcterms:W3CDTF">2020-03-13T03:28:30Z</dcterms:modified>
</cp:coreProperties>
</file>